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5.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6.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7.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8.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9.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10.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11.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12.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3">
  <p:sldMasterIdLst>
    <p:sldMasterId id="2147483648" r:id="rId1"/>
    <p:sldMasterId id="2147483666" r:id="rId2"/>
    <p:sldMasterId id="2147483671" r:id="rId3"/>
    <p:sldMasterId id="2147483676" r:id="rId4"/>
    <p:sldMasterId id="2147483681" r:id="rId5"/>
    <p:sldMasterId id="2147483686" r:id="rId6"/>
    <p:sldMasterId id="2147483691" r:id="rId7"/>
    <p:sldMasterId id="2147483696" r:id="rId8"/>
    <p:sldMasterId id="2147483701" r:id="rId9"/>
    <p:sldMasterId id="2147483706" r:id="rId10"/>
    <p:sldMasterId id="2147483711" r:id="rId11"/>
    <p:sldMasterId id="2147483716" r:id="rId12"/>
    <p:sldMasterId id="2147483721" r:id="rId13"/>
  </p:sldMasterIdLst>
  <p:notesMasterIdLst>
    <p:notesMasterId r:id="rId52"/>
  </p:notesMasterIdLst>
  <p:handoutMasterIdLst>
    <p:handoutMasterId r:id="rId53"/>
  </p:handoutMasterIdLst>
  <p:sldIdLst>
    <p:sldId id="285" r:id="rId14"/>
    <p:sldId id="1294" r:id="rId15"/>
    <p:sldId id="1254" r:id="rId16"/>
    <p:sldId id="1290" r:id="rId17"/>
    <p:sldId id="1255" r:id="rId18"/>
    <p:sldId id="1256" r:id="rId19"/>
    <p:sldId id="1257" r:id="rId20"/>
    <p:sldId id="1258" r:id="rId21"/>
    <p:sldId id="1259" r:id="rId22"/>
    <p:sldId id="1260" r:id="rId23"/>
    <p:sldId id="1261" r:id="rId24"/>
    <p:sldId id="1262" r:id="rId25"/>
    <p:sldId id="1263" r:id="rId26"/>
    <p:sldId id="1264" r:id="rId27"/>
    <p:sldId id="1265" r:id="rId28"/>
    <p:sldId id="1295" r:id="rId29"/>
    <p:sldId id="1306" r:id="rId30"/>
    <p:sldId id="1307" r:id="rId31"/>
    <p:sldId id="1244" r:id="rId32"/>
    <p:sldId id="1245" r:id="rId33"/>
    <p:sldId id="1246" r:id="rId34"/>
    <p:sldId id="1247" r:id="rId35"/>
    <p:sldId id="1248" r:id="rId36"/>
    <p:sldId id="1249" r:id="rId37"/>
    <p:sldId id="1297" r:id="rId38"/>
    <p:sldId id="1298" r:id="rId39"/>
    <p:sldId id="1299" r:id="rId40"/>
    <p:sldId id="1308" r:id="rId41"/>
    <p:sldId id="1300" r:id="rId42"/>
    <p:sldId id="1301" r:id="rId43"/>
    <p:sldId id="1302" r:id="rId44"/>
    <p:sldId id="1309" r:id="rId45"/>
    <p:sldId id="1310" r:id="rId46"/>
    <p:sldId id="1311" r:id="rId47"/>
    <p:sldId id="1312" r:id="rId48"/>
    <p:sldId id="1313" r:id="rId49"/>
    <p:sldId id="1133" r:id="rId50"/>
    <p:sldId id="1291" r:id="rId51"/>
  </p:sldIdLst>
  <p:sldSz cx="12192000" cy="6858000"/>
  <p:notesSz cx="6797675" cy="99282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9B589E2-3AFC-46FC-9F8B-8EA2B2628166}">
          <p14:sldIdLst>
            <p14:sldId id="285"/>
            <p14:sldId id="1294"/>
            <p14:sldId id="1254"/>
            <p14:sldId id="1290"/>
            <p14:sldId id="1255"/>
            <p14:sldId id="1256"/>
            <p14:sldId id="1257"/>
            <p14:sldId id="1258"/>
            <p14:sldId id="1259"/>
            <p14:sldId id="1260"/>
            <p14:sldId id="1261"/>
            <p14:sldId id="1262"/>
            <p14:sldId id="1263"/>
            <p14:sldId id="1264"/>
            <p14:sldId id="1265"/>
            <p14:sldId id="1295"/>
            <p14:sldId id="1306"/>
            <p14:sldId id="1307"/>
            <p14:sldId id="1244"/>
            <p14:sldId id="1245"/>
            <p14:sldId id="1246"/>
            <p14:sldId id="1247"/>
            <p14:sldId id="1248"/>
            <p14:sldId id="1249"/>
            <p14:sldId id="1297"/>
            <p14:sldId id="1298"/>
            <p14:sldId id="1299"/>
            <p14:sldId id="1308"/>
            <p14:sldId id="1300"/>
            <p14:sldId id="1301"/>
            <p14:sldId id="1302"/>
            <p14:sldId id="1309"/>
            <p14:sldId id="1310"/>
            <p14:sldId id="1311"/>
            <p14:sldId id="1312"/>
            <p14:sldId id="1313"/>
            <p14:sldId id="1133"/>
            <p14:sldId id="1291"/>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gxikun" initials="j"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0C15"/>
    <a:srgbClr val="7E2520"/>
    <a:srgbClr val="8E3B37"/>
    <a:srgbClr val="7D211A"/>
    <a:srgbClr val="7B1F1D"/>
    <a:srgbClr val="F1F2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1" autoAdjust="0"/>
    <p:restoredTop sz="95462" autoAdjust="0"/>
  </p:normalViewPr>
  <p:slideViewPr>
    <p:cSldViewPr snapToGrid="0">
      <p:cViewPr varScale="1">
        <p:scale>
          <a:sx n="67" d="100"/>
          <a:sy n="67" d="100"/>
        </p:scale>
        <p:origin x="604" y="32"/>
      </p:cViewPr>
      <p:guideLst>
        <p:guide orient="horz" pos="2160"/>
        <p:guide pos="3840"/>
      </p:guideLst>
    </p:cSldViewPr>
  </p:slideViewPr>
  <p:outlineViewPr>
    <p:cViewPr>
      <p:scale>
        <a:sx n="33" d="100"/>
        <a:sy n="33" d="100"/>
      </p:scale>
      <p:origin x="0" y="-71784"/>
    </p:cViewPr>
  </p:outlineViewPr>
  <p:notesTextViewPr>
    <p:cViewPr>
      <p:scale>
        <a:sx n="100" d="100"/>
        <a:sy n="100" d="100"/>
      </p:scale>
      <p:origin x="0" y="0"/>
    </p:cViewPr>
  </p:notesTextViewPr>
  <p:notesViewPr>
    <p:cSldViewPr snapToGrid="0">
      <p:cViewPr varScale="1">
        <p:scale>
          <a:sx n="91" d="100"/>
          <a:sy n="91" d="100"/>
        </p:scale>
        <p:origin x="4152"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 Target="slides/slide5.xml"/><Relationship Id="rId26" Type="http://schemas.openxmlformats.org/officeDocument/2006/relationships/slide" Target="slides/slide13.xml"/><Relationship Id="rId39" Type="http://schemas.openxmlformats.org/officeDocument/2006/relationships/slide" Target="slides/slide26.xml"/><Relationship Id="rId21" Type="http://schemas.openxmlformats.org/officeDocument/2006/relationships/slide" Target="slides/slide8.xml"/><Relationship Id="rId34" Type="http://schemas.openxmlformats.org/officeDocument/2006/relationships/slide" Target="slides/slide21.xml"/><Relationship Id="rId42" Type="http://schemas.openxmlformats.org/officeDocument/2006/relationships/slide" Target="slides/slide29.xml"/><Relationship Id="rId47" Type="http://schemas.openxmlformats.org/officeDocument/2006/relationships/slide" Target="slides/slide34.xml"/><Relationship Id="rId50" Type="http://schemas.openxmlformats.org/officeDocument/2006/relationships/slide" Target="slides/slide37.xml"/><Relationship Id="rId55" Type="http://schemas.openxmlformats.org/officeDocument/2006/relationships/presProps" Target="pres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3.xml"/><Relationship Id="rId29" Type="http://schemas.openxmlformats.org/officeDocument/2006/relationships/slide" Target="slides/slide16.xml"/><Relationship Id="rId11" Type="http://schemas.openxmlformats.org/officeDocument/2006/relationships/slideMaster" Target="slideMasters/slideMaster11.xml"/><Relationship Id="rId24" Type="http://schemas.openxmlformats.org/officeDocument/2006/relationships/slide" Target="slides/slide11.xml"/><Relationship Id="rId32" Type="http://schemas.openxmlformats.org/officeDocument/2006/relationships/slide" Target="slides/slide19.xml"/><Relationship Id="rId37" Type="http://schemas.openxmlformats.org/officeDocument/2006/relationships/slide" Target="slides/slide24.xml"/><Relationship Id="rId40" Type="http://schemas.openxmlformats.org/officeDocument/2006/relationships/slide" Target="slides/slide27.xml"/><Relationship Id="rId45" Type="http://schemas.openxmlformats.org/officeDocument/2006/relationships/slide" Target="slides/slide32.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Master" Target="slideMasters/slideMaster5.xml"/><Relationship Id="rId19"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slide" Target="slides/slide22.xml"/><Relationship Id="rId43" Type="http://schemas.openxmlformats.org/officeDocument/2006/relationships/slide" Target="slides/slide30.xml"/><Relationship Id="rId48" Type="http://schemas.openxmlformats.org/officeDocument/2006/relationships/slide" Target="slides/slide35.xml"/><Relationship Id="rId56" Type="http://schemas.openxmlformats.org/officeDocument/2006/relationships/viewProps" Target="viewProps.xml"/><Relationship Id="rId8" Type="http://schemas.openxmlformats.org/officeDocument/2006/relationships/slideMaster" Target="slideMasters/slideMaster8.xml"/><Relationship Id="rId51" Type="http://schemas.openxmlformats.org/officeDocument/2006/relationships/slide" Target="slides/slide3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slide" Target="slides/slide20.xml"/><Relationship Id="rId38" Type="http://schemas.openxmlformats.org/officeDocument/2006/relationships/slide" Target="slides/slide25.xml"/><Relationship Id="rId46" Type="http://schemas.openxmlformats.org/officeDocument/2006/relationships/slide" Target="slides/slide33.xml"/><Relationship Id="rId20" Type="http://schemas.openxmlformats.org/officeDocument/2006/relationships/slide" Target="slides/slide7.xml"/><Relationship Id="rId41" Type="http://schemas.openxmlformats.org/officeDocument/2006/relationships/slide" Target="slides/slide28.xml"/><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slide" Target="slides/slide23.xml"/><Relationship Id="rId49" Type="http://schemas.openxmlformats.org/officeDocument/2006/relationships/slide" Target="slides/slide36.xml"/><Relationship Id="rId57" Type="http://schemas.openxmlformats.org/officeDocument/2006/relationships/theme" Target="theme/theme1.xml"/><Relationship Id="rId10" Type="http://schemas.openxmlformats.org/officeDocument/2006/relationships/slideMaster" Target="slideMasters/slideMaster10.xml"/><Relationship Id="rId31" Type="http://schemas.openxmlformats.org/officeDocument/2006/relationships/slide" Target="slides/slide18.xml"/><Relationship Id="rId44" Type="http://schemas.openxmlformats.org/officeDocument/2006/relationships/slide" Target="slides/slide31.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F68AB1A7-36EB-4A15-8569-8B385C29D22A}" type="datetimeFigureOut">
              <a:rPr lang="zh-CN" altLang="en-US" smtClean="0"/>
              <a:t>2024-01-04</a:t>
            </a:fld>
            <a:endParaRPr lang="zh-CN" altLang="en-US"/>
          </a:p>
        </p:txBody>
      </p:sp>
      <p:sp>
        <p:nvSpPr>
          <p:cNvPr id="4" name="页脚占位符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A25D9BC1-8759-464C-BF58-D2230E3963E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10.png>
</file>

<file path=ppt/media/image12.png>
</file>

<file path=ppt/media/image13.png>
</file>

<file path=ppt/media/image130.png>
</file>

<file path=ppt/media/image14.jpeg>
</file>

<file path=ppt/media/image14.png>
</file>

<file path=ppt/media/image150.png>
</file>

<file path=ppt/media/image160.png>
</file>

<file path=ppt/media/image170.png>
</file>

<file path=ppt/media/image171.png>
</file>

<file path=ppt/media/image18.png>
</file>

<file path=ppt/media/image19.png>
</file>

<file path=ppt/media/image190.png>
</file>

<file path=ppt/media/image2.jpeg>
</file>

<file path=ppt/media/image20.png>
</file>

<file path=ppt/media/image21.png>
</file>

<file path=ppt/media/image22.png>
</file>

<file path=ppt/media/image220.png>
</file>

<file path=ppt/media/image23.png>
</file>

<file path=ppt/media/image24.png>
</file>

<file path=ppt/media/image240.png>
</file>

<file path=ppt/media/image25.png>
</file>

<file path=ppt/media/image3.png>
</file>

<file path=ppt/media/image4.jpeg>
</file>

<file path=ppt/media/image5.png>
</file>

<file path=ppt/media/image6.png>
</file>

<file path=ppt/media/image7.png>
</file>

<file path=ppt/media/image710.png>
</file>

<file path=ppt/media/image750.png>
</file>

<file path=ppt/media/image8.jpeg>
</file>

<file path=ppt/media/image81.png>
</file>

<file path=ppt/media/image810.png>
</file>

<file path=ppt/media/image811.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1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9B51149F-94D7-437C-8F70-08C388688B36}" type="datetimeFigureOut">
              <a:rPr lang="zh-CN" altLang="en-US" smtClean="0"/>
              <a:t>2024-01-04</a:t>
            </a:fld>
            <a:endParaRPr lang="zh-CN" altLang="en-US"/>
          </a:p>
        </p:txBody>
      </p:sp>
      <p:sp>
        <p:nvSpPr>
          <p:cNvPr id="4" name="幻灯片图像占位符 3"/>
          <p:cNvSpPr>
            <a:spLocks noGrp="1" noRot="1" noChangeAspect="1"/>
          </p:cNvSpPr>
          <p:nvPr>
            <p:ph type="sldImg" idx="2"/>
          </p:nvPr>
        </p:nvSpPr>
        <p:spPr>
          <a:xfrm>
            <a:off x="422275" y="1254125"/>
            <a:ext cx="5953125" cy="3349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A4436607-4A05-45D0-9BAE-9C795E5CB43F}" type="slidenum">
              <a:rPr lang="zh-CN" altLang="en-US" smtClean="0"/>
              <a:t>‹#›</a:t>
            </a:fld>
            <a:endParaRPr lang="zh-CN" altLang="en-US"/>
          </a:p>
        </p:txBody>
      </p:sp>
    </p:spTree>
    <p:extLst>
      <p:ext uri="{BB962C8B-B14F-4D97-AF65-F5344CB8AC3E}">
        <p14:creationId xmlns:p14="http://schemas.microsoft.com/office/powerpoint/2010/main" val="168939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a:t>
            </a:fld>
            <a:endParaRPr lang="zh-CN" altLang="en-US"/>
          </a:p>
        </p:txBody>
      </p:sp>
    </p:spTree>
    <p:extLst>
      <p:ext uri="{BB962C8B-B14F-4D97-AF65-F5344CB8AC3E}">
        <p14:creationId xmlns:p14="http://schemas.microsoft.com/office/powerpoint/2010/main" val="1164870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solidFill>
                  <a:prstClr val="black"/>
                </a:solidFill>
                <a:latin typeface="Calibri"/>
                <a:ea typeface="宋体"/>
              </a:rPr>
              <a:pPr/>
              <a:t>12</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878275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solidFill>
                  <a:prstClr val="black"/>
                </a:solidFill>
                <a:latin typeface="Calibri"/>
                <a:ea typeface="宋体"/>
              </a:rPr>
              <a:pPr/>
              <a:t>13</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1633796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solidFill>
                  <a:prstClr val="black"/>
                </a:solidFill>
                <a:latin typeface="Calibri"/>
                <a:ea typeface="宋体"/>
              </a:rPr>
              <a:pPr/>
              <a:t>14</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2859085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solidFill>
                  <a:prstClr val="black"/>
                </a:solidFill>
                <a:latin typeface="Calibri"/>
                <a:ea typeface="宋体"/>
              </a:rPr>
              <a:pPr/>
              <a:t>15</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25140139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16</a:t>
            </a:fld>
            <a:endParaRPr lang="zh-CN" altLang="en-US"/>
          </a:p>
        </p:txBody>
      </p:sp>
    </p:spTree>
    <p:extLst>
      <p:ext uri="{BB962C8B-B14F-4D97-AF65-F5344CB8AC3E}">
        <p14:creationId xmlns:p14="http://schemas.microsoft.com/office/powerpoint/2010/main" val="29468780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17</a:t>
            </a:fld>
            <a:endParaRPr lang="zh-CN" altLang="en-US"/>
          </a:p>
        </p:txBody>
      </p:sp>
    </p:spTree>
    <p:extLst>
      <p:ext uri="{BB962C8B-B14F-4D97-AF65-F5344CB8AC3E}">
        <p14:creationId xmlns:p14="http://schemas.microsoft.com/office/powerpoint/2010/main" val="4903365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18</a:t>
            </a:fld>
            <a:endParaRPr lang="zh-CN" altLang="en-US"/>
          </a:p>
        </p:txBody>
      </p:sp>
    </p:spTree>
    <p:extLst>
      <p:ext uri="{BB962C8B-B14F-4D97-AF65-F5344CB8AC3E}">
        <p14:creationId xmlns:p14="http://schemas.microsoft.com/office/powerpoint/2010/main" val="328738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19</a:t>
            </a:fld>
            <a:endParaRPr lang="zh-CN" altLang="en-US"/>
          </a:p>
        </p:txBody>
      </p:sp>
    </p:spTree>
    <p:extLst>
      <p:ext uri="{BB962C8B-B14F-4D97-AF65-F5344CB8AC3E}">
        <p14:creationId xmlns:p14="http://schemas.microsoft.com/office/powerpoint/2010/main" val="35485116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20</a:t>
            </a:fld>
            <a:endParaRPr lang="zh-CN" altLang="en-US"/>
          </a:p>
        </p:txBody>
      </p:sp>
    </p:spTree>
    <p:extLst>
      <p:ext uri="{BB962C8B-B14F-4D97-AF65-F5344CB8AC3E}">
        <p14:creationId xmlns:p14="http://schemas.microsoft.com/office/powerpoint/2010/main" val="7542998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21</a:t>
            </a:fld>
            <a:endParaRPr lang="zh-CN" altLang="en-US"/>
          </a:p>
        </p:txBody>
      </p:sp>
    </p:spTree>
    <p:extLst>
      <p:ext uri="{BB962C8B-B14F-4D97-AF65-F5344CB8AC3E}">
        <p14:creationId xmlns:p14="http://schemas.microsoft.com/office/powerpoint/2010/main" val="2541877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4</a:t>
            </a:fld>
            <a:endParaRPr lang="zh-CN" altLang="en-US"/>
          </a:p>
        </p:txBody>
      </p:sp>
    </p:spTree>
    <p:extLst>
      <p:ext uri="{BB962C8B-B14F-4D97-AF65-F5344CB8AC3E}">
        <p14:creationId xmlns:p14="http://schemas.microsoft.com/office/powerpoint/2010/main" val="15840838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22</a:t>
            </a:fld>
            <a:endParaRPr lang="zh-CN" altLang="en-US"/>
          </a:p>
        </p:txBody>
      </p:sp>
    </p:spTree>
    <p:extLst>
      <p:ext uri="{BB962C8B-B14F-4D97-AF65-F5344CB8AC3E}">
        <p14:creationId xmlns:p14="http://schemas.microsoft.com/office/powerpoint/2010/main" val="2451332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23</a:t>
            </a:fld>
            <a:endParaRPr lang="zh-CN" altLang="en-US"/>
          </a:p>
        </p:txBody>
      </p:sp>
    </p:spTree>
    <p:extLst>
      <p:ext uri="{BB962C8B-B14F-4D97-AF65-F5344CB8AC3E}">
        <p14:creationId xmlns:p14="http://schemas.microsoft.com/office/powerpoint/2010/main" val="2558921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24</a:t>
            </a:fld>
            <a:endParaRPr lang="zh-CN" altLang="en-US"/>
          </a:p>
        </p:txBody>
      </p:sp>
    </p:spTree>
    <p:extLst>
      <p:ext uri="{BB962C8B-B14F-4D97-AF65-F5344CB8AC3E}">
        <p14:creationId xmlns:p14="http://schemas.microsoft.com/office/powerpoint/2010/main" val="10179579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26</a:t>
            </a:fld>
            <a:endParaRPr lang="zh-CN" altLang="en-US"/>
          </a:p>
        </p:txBody>
      </p:sp>
    </p:spTree>
    <p:extLst>
      <p:ext uri="{BB962C8B-B14F-4D97-AF65-F5344CB8AC3E}">
        <p14:creationId xmlns:p14="http://schemas.microsoft.com/office/powerpoint/2010/main" val="20730595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28</a:t>
            </a:fld>
            <a:endParaRPr lang="zh-CN" altLang="en-US"/>
          </a:p>
        </p:txBody>
      </p:sp>
    </p:spTree>
    <p:extLst>
      <p:ext uri="{BB962C8B-B14F-4D97-AF65-F5344CB8AC3E}">
        <p14:creationId xmlns:p14="http://schemas.microsoft.com/office/powerpoint/2010/main" val="21325531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29</a:t>
            </a:fld>
            <a:endParaRPr lang="zh-CN" altLang="en-US"/>
          </a:p>
        </p:txBody>
      </p:sp>
    </p:spTree>
    <p:extLst>
      <p:ext uri="{BB962C8B-B14F-4D97-AF65-F5344CB8AC3E}">
        <p14:creationId xmlns:p14="http://schemas.microsoft.com/office/powerpoint/2010/main" val="9194562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31</a:t>
            </a:fld>
            <a:endParaRPr lang="zh-CN" altLang="en-US"/>
          </a:p>
        </p:txBody>
      </p:sp>
    </p:spTree>
    <p:extLst>
      <p:ext uri="{BB962C8B-B14F-4D97-AF65-F5344CB8AC3E}">
        <p14:creationId xmlns:p14="http://schemas.microsoft.com/office/powerpoint/2010/main" val="26124785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32</a:t>
            </a:fld>
            <a:endParaRPr lang="zh-CN" altLang="en-US"/>
          </a:p>
        </p:txBody>
      </p:sp>
    </p:spTree>
    <p:extLst>
      <p:ext uri="{BB962C8B-B14F-4D97-AF65-F5344CB8AC3E}">
        <p14:creationId xmlns:p14="http://schemas.microsoft.com/office/powerpoint/2010/main" val="31576750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34</a:t>
            </a:fld>
            <a:endParaRPr lang="zh-CN" altLang="en-US"/>
          </a:p>
        </p:txBody>
      </p:sp>
    </p:spTree>
    <p:extLst>
      <p:ext uri="{BB962C8B-B14F-4D97-AF65-F5344CB8AC3E}">
        <p14:creationId xmlns:p14="http://schemas.microsoft.com/office/powerpoint/2010/main" val="344656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solidFill>
                  <a:prstClr val="black"/>
                </a:solidFill>
                <a:latin typeface="Calibri"/>
                <a:ea typeface="宋体"/>
              </a:rPr>
              <a:pPr/>
              <a:t>5</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2469023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solidFill>
                  <a:prstClr val="black"/>
                </a:solidFill>
                <a:latin typeface="Calibri"/>
                <a:ea typeface="宋体"/>
              </a:rPr>
              <a:pPr/>
              <a:t>6</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2144130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solidFill>
                  <a:prstClr val="black"/>
                </a:solidFill>
                <a:latin typeface="Calibri"/>
                <a:ea typeface="宋体"/>
              </a:rPr>
              <a:pPr/>
              <a:t>7</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18189200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solidFill>
                  <a:prstClr val="black"/>
                </a:solidFill>
                <a:latin typeface="Calibri"/>
                <a:ea typeface="宋体"/>
              </a:rPr>
              <a:pPr/>
              <a:t>8</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9591715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solidFill>
                  <a:prstClr val="black"/>
                </a:solidFill>
                <a:latin typeface="Calibri"/>
                <a:ea typeface="宋体"/>
              </a:rPr>
              <a:pPr/>
              <a:t>9</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958019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solidFill>
                  <a:prstClr val="black"/>
                </a:solidFill>
                <a:latin typeface="Calibri"/>
                <a:ea typeface="宋体"/>
              </a:rPr>
              <a:pPr/>
              <a:t>10</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2489483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solidFill>
                  <a:prstClr val="black"/>
                </a:solidFill>
                <a:latin typeface="Calibri"/>
                <a:ea typeface="宋体"/>
              </a:rPr>
              <a:pPr/>
              <a:t>11</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8839728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3.xml"/><Relationship Id="rId4" Type="http://schemas.microsoft.com/office/2007/relationships/hdphoto" Target="../media/hdphoto2.wdp"/></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3.xml"/><Relationship Id="rId4" Type="http://schemas.microsoft.com/office/2007/relationships/hdphoto" Target="../media/hdphoto2.wdp"/></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4.xml"/><Relationship Id="rId4" Type="http://schemas.microsoft.com/office/2007/relationships/hdphoto" Target="../media/hdphoto2.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4.xml"/><Relationship Id="rId4" Type="http://schemas.microsoft.com/office/2007/relationships/hdphoto" Target="../media/hdphoto2.wdp"/></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5.xml"/><Relationship Id="rId4" Type="http://schemas.microsoft.com/office/2007/relationships/hdphoto" Target="../media/hdphoto2.wdp"/></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5.xml"/><Relationship Id="rId4" Type="http://schemas.microsoft.com/office/2007/relationships/hdphoto" Target="../media/hdphoto2.wdp"/></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6.xml"/><Relationship Id="rId4" Type="http://schemas.microsoft.com/office/2007/relationships/hdphoto" Target="../media/hdphoto2.wdp"/></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6.xml"/><Relationship Id="rId4" Type="http://schemas.microsoft.com/office/2007/relationships/hdphoto" Target="../media/hdphoto2.wdp"/></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7.xml"/><Relationship Id="rId4" Type="http://schemas.microsoft.com/office/2007/relationships/hdphoto" Target="../media/hdphoto2.wdp"/></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7.xml"/><Relationship Id="rId4" Type="http://schemas.microsoft.com/office/2007/relationships/hdphoto" Target="../media/hdphoto2.wdp"/></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8.xml"/><Relationship Id="rId4" Type="http://schemas.microsoft.com/office/2007/relationships/hdphoto" Target="../media/hdphoto2.wdp"/></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8.xml"/><Relationship Id="rId4" Type="http://schemas.microsoft.com/office/2007/relationships/hdphoto" Target="../media/hdphoto2.wdp"/></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9.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9.xml"/><Relationship Id="rId4" Type="http://schemas.microsoft.com/office/2007/relationships/hdphoto" Target="../media/hdphoto2.wdp"/></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9.xml"/><Relationship Id="rId4" Type="http://schemas.microsoft.com/office/2007/relationships/hdphoto" Target="../media/hdphoto2.wdp"/></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9.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0.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0.xml"/><Relationship Id="rId4" Type="http://schemas.microsoft.com/office/2007/relationships/hdphoto" Target="../media/hdphoto2.wdp"/></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0.xml"/><Relationship Id="rId4" Type="http://schemas.microsoft.com/office/2007/relationships/hdphoto" Target="../media/hdphoto2.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0.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1.xml"/><Relationship Id="rId4" Type="http://schemas.microsoft.com/office/2007/relationships/hdphoto" Target="../media/hdphoto2.wdp"/></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1.xml"/><Relationship Id="rId4" Type="http://schemas.microsoft.com/office/2007/relationships/hdphoto" Target="../media/hdphoto2.wdp"/></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2.xml"/><Relationship Id="rId4" Type="http://schemas.microsoft.com/office/2007/relationships/hdphoto" Target="../media/hdphoto2.wdp"/></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2.xml"/><Relationship Id="rId4" Type="http://schemas.microsoft.com/office/2007/relationships/hdphoto" Target="../media/hdphoto2.wdp"/></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3.xml"/><Relationship Id="rId4" Type="http://schemas.microsoft.com/office/2007/relationships/hdphoto" Target="../media/hdphoto2.wdp"/></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3.xml"/><Relationship Id="rId4" Type="http://schemas.microsoft.com/office/2007/relationships/hdphoto" Target="../media/hdphoto2.wdp"/></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2.xml"/><Relationship Id="rId4" Type="http://schemas.microsoft.com/office/2007/relationships/hdphoto" Target="../media/hdphoto2.wdp"/></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2.xml"/><Relationship Id="rId4" Type="http://schemas.microsoft.com/office/2007/relationships/hdphoto" Target="../media/hdphoto2.wdp"/></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2247264141"/>
      </p:ext>
    </p:extLst>
  </p:cSld>
  <p:clrMapOvr>
    <a:overrideClrMapping bg1="lt1" tx1="dk1" bg2="lt2" tx2="dk2" accent1="accent1" accent2="accent2" accent3="accent3" accent4="accent4" accent5="accent5" accent6="accent6" hlink="hlink" folHlink="folHlink"/>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3342186678"/>
      </p:ext>
    </p:extLst>
  </p:cSld>
  <p:clrMapOvr>
    <a:overrideClrMapping bg1="lt1" tx1="dk1" bg2="lt2" tx2="dk2" accent1="accent1" accent2="accent2" accent3="accent3" accent4="accent4" accent5="accent5" accent6="accent6" hlink="hlink" folHlink="folHlink"/>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87719420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615853663"/>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996880399"/>
      </p:ext>
    </p:extLst>
  </p:cSld>
  <p:clrMapOvr>
    <a:overrideClrMapping bg1="lt1" tx1="dk1" bg2="lt2" tx2="dk2" accent1="accent1" accent2="accent2" accent3="accent3" accent4="accent4" accent5="accent5" accent6="accent6" hlink="hlink" folHlink="folHlink"/>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3221704011"/>
      </p:ext>
    </p:extLst>
  </p:cSld>
  <p:clrMapOvr>
    <a:overrideClrMapping bg1="lt1" tx1="dk1" bg2="lt2" tx2="dk2" accent1="accent1" accent2="accent2" accent3="accent3" accent4="accent4" accent5="accent5" accent6="accent6" hlink="hlink" folHlink="folHlink"/>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303194172"/>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556595949"/>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1578824448"/>
      </p:ext>
    </p:extLst>
  </p:cSld>
  <p:clrMapOvr>
    <a:overrideClrMapping bg1="lt1" tx1="dk1" bg2="lt2" tx2="dk2" accent1="accent1" accent2="accent2" accent3="accent3" accent4="accent4" accent5="accent5" accent6="accent6" hlink="hlink" folHlink="folHlink"/>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1032378936"/>
      </p:ext>
    </p:extLst>
  </p:cSld>
  <p:clrMapOvr>
    <a:overrideClrMapping bg1="lt1" tx1="dk1" bg2="lt2" tx2="dk2" accent1="accent1" accent2="accent2" accent3="accent3" accent4="accent4" accent5="accent5" accent6="accent6" hlink="hlink" folHlink="folHlink"/>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t>‹#›</a:t>
            </a:fld>
            <a:endParaRPr lang="zh-CN" altLang="en-US" dirty="0"/>
          </a:p>
        </p:txBody>
      </p:sp>
    </p:spTree>
    <p:extLst>
      <p:ext uri="{BB962C8B-B14F-4D97-AF65-F5344CB8AC3E}">
        <p14:creationId xmlns:p14="http://schemas.microsoft.com/office/powerpoint/2010/main" val="1130631113"/>
      </p:ext>
    </p:extLst>
  </p:cSld>
  <p:clrMapOvr>
    <a:overrideClrMapping bg1="lt1" tx1="dk1" bg2="lt2" tx2="dk2" accent1="accent1" accent2="accent2" accent3="accent3" accent4="accent4" accent5="accent5" accent6="accent6" hlink="hlink" folHlink="folHlink"/>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2663180612"/>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4287110688"/>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1536358439"/>
      </p:ext>
    </p:extLst>
  </p:cSld>
  <p:clrMapOvr>
    <a:overrideClrMapping bg1="lt1" tx1="dk1" bg2="lt2" tx2="dk2" accent1="accent1" accent2="accent2" accent3="accent3" accent4="accent4" accent5="accent5" accent6="accent6" hlink="hlink" folHlink="folHlink"/>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1603906505"/>
      </p:ext>
    </p:extLst>
  </p:cSld>
  <p:clrMapOvr>
    <a:overrideClrMapping bg1="lt1" tx1="dk1" bg2="lt2" tx2="dk2" accent1="accent1" accent2="accent2" accent3="accent3" accent4="accent4" accent5="accent5" accent6="accent6" hlink="hlink" folHlink="folHlink"/>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4051044443"/>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2884533981"/>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3824979225"/>
      </p:ext>
    </p:extLst>
  </p:cSld>
  <p:clrMapOvr>
    <a:overrideClrMapping bg1="lt1" tx1="dk1" bg2="lt2" tx2="dk2" accent1="accent1" accent2="accent2" accent3="accent3" accent4="accent4" accent5="accent5" accent6="accent6" hlink="hlink" folHlink="folHlink"/>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3861043538"/>
      </p:ext>
    </p:extLst>
  </p:cSld>
  <p:clrMapOvr>
    <a:overrideClrMapping bg1="lt1" tx1="dk1" bg2="lt2" tx2="dk2" accent1="accent1" accent2="accent2" accent3="accent3" accent4="accent4" accent5="accent5" accent6="accent6" hlink="hlink" folHlink="folHlink"/>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2114702132"/>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2270015548"/>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t>‹#›</a:t>
            </a:fld>
            <a:endParaRPr lang="zh-CN" altLang="en-US"/>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3439361968"/>
      </p:ext>
    </p:extLst>
  </p:cSld>
  <p:clrMapOvr>
    <a:overrideClrMapping bg1="lt1" tx1="dk1" bg2="lt2" tx2="dk2" accent1="accent1" accent2="accent2" accent3="accent3" accent4="accent4" accent5="accent5" accent6="accent6" hlink="hlink" folHlink="folHlink"/>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2180444436"/>
      </p:ext>
    </p:extLst>
  </p:cSld>
  <p:clrMapOvr>
    <a:overrideClrMapping bg1="lt1" tx1="dk1" bg2="lt2" tx2="dk2" accent1="accent1" accent2="accent2" accent3="accent3" accent4="accent4" accent5="accent5" accent6="accent6" hlink="hlink" folHlink="folHlink"/>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078068061"/>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3225332684"/>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1202661279"/>
      </p:ext>
    </p:extLst>
  </p:cSld>
  <p:clrMapOvr>
    <a:overrideClrMapping bg1="lt1" tx1="dk1" bg2="lt2" tx2="dk2" accent1="accent1" accent2="accent2" accent3="accent3" accent4="accent4" accent5="accent5" accent6="accent6" hlink="hlink" folHlink="folHlink"/>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4227726867"/>
      </p:ext>
    </p:extLst>
  </p:cSld>
  <p:clrMapOvr>
    <a:overrideClrMapping bg1="lt1" tx1="dk1" bg2="lt2" tx2="dk2" accent1="accent1" accent2="accent2" accent3="accent3" accent4="accent4" accent5="accent5" accent6="accent6" hlink="hlink" folHlink="folHlink"/>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95853064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292165186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1911846032"/>
      </p:ext>
    </p:extLst>
  </p:cSld>
  <p:clrMapOvr>
    <a:overrideClrMapping bg1="lt1" tx1="dk1" bg2="lt2" tx2="dk2" accent1="accent1" accent2="accent2" accent3="accent3" accent4="accent4" accent5="accent5" accent6="accent6" hlink="hlink" folHlink="folHlink"/>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2436789499"/>
      </p:ext>
    </p:extLst>
  </p:cSld>
  <p:clrMapOvr>
    <a:overrideClrMapping bg1="lt1" tx1="dk1" bg2="lt2" tx2="dk2" accent1="accent1" accent2="accent2" accent3="accent3" accent4="accent4" accent5="accent5" accent6="accent6" hlink="hlink" folHlink="folHlink"/>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42396800"/>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366859586"/>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75519307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1003602399"/>
      </p:ext>
    </p:extLst>
  </p:cSld>
  <p:clrMapOvr>
    <a:overrideClrMapping bg1="lt1" tx1="dk1" bg2="lt2" tx2="dk2" accent1="accent1" accent2="accent2" accent3="accent3" accent4="accent4" accent5="accent5" accent6="accent6" hlink="hlink" folHlink="folHlink"/>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4218288672"/>
      </p:ext>
    </p:extLst>
  </p:cSld>
  <p:clrMapOvr>
    <a:overrideClrMapping bg1="lt1" tx1="dk1" bg2="lt2" tx2="dk2" accent1="accent1" accent2="accent2" accent3="accent3" accent4="accent4" accent5="accent5" accent6="accent6" hlink="hlink" folHlink="folHlink"/>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797582078"/>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3853873486"/>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3721988662"/>
      </p:ext>
    </p:extLst>
  </p:cSld>
  <p:clrMapOvr>
    <a:overrideClrMapping bg1="lt1" tx1="dk1" bg2="lt2" tx2="dk2" accent1="accent1" accent2="accent2" accent3="accent3" accent4="accent4" accent5="accent5" accent6="accent6" hlink="hlink" folHlink="folHlink"/>
  </p:clrMapOvr>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3429071877"/>
      </p:ext>
    </p:extLst>
  </p:cSld>
  <p:clrMapOvr>
    <a:overrideClrMapping bg1="lt1" tx1="dk1" bg2="lt2" tx2="dk2" accent1="accent1" accent2="accent2" accent3="accent3" accent4="accent4" accent5="accent5" accent6="accent6" hlink="hlink" folHlink="folHlink"/>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442546303"/>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970395177"/>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16071233"/>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1183111726"/>
      </p:ext>
    </p:extLst>
  </p:cSld>
  <p:clrMapOvr>
    <a:overrideClrMapping bg1="lt1" tx1="dk1" bg2="lt2" tx2="dk2" accent1="accent1" accent2="accent2" accent3="accent3" accent4="accent4" accent5="accent5" accent6="accent6" hlink="hlink" folHlink="folHlink"/>
  </p:clrMapOvr>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1228721234"/>
      </p:ext>
    </p:extLst>
  </p:cSld>
  <p:clrMapOvr>
    <a:overrideClrMapping bg1="lt1" tx1="dk1" bg2="lt2" tx2="dk2" accent1="accent1" accent2="accent2" accent3="accent3" accent4="accent4" accent5="accent5" accent6="accent6" hlink="hlink" folHlink="folHlink"/>
  </p:clrMapOvr>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3287785592"/>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dirty="0">
              <a:solidFill>
                <a:prstClr val="black"/>
              </a:solidFill>
            </a:endParaRPr>
          </a:p>
        </p:txBody>
      </p:sp>
    </p:spTree>
    <p:extLst>
      <p:ext uri="{BB962C8B-B14F-4D97-AF65-F5344CB8AC3E}">
        <p14:creationId xmlns:p14="http://schemas.microsoft.com/office/powerpoint/2010/main" val="2574861839"/>
      </p:ext>
    </p:extLst>
  </p:cSld>
  <p:clrMapOvr>
    <a:overrideClrMapping bg1="lt1" tx1="dk1" bg2="lt2" tx2="dk2" accent1="accent1" accent2="accent2" accent3="accent3" accent4="accent4" accent5="accent5" accent6="accent6" hlink="hlink" folHlink="folHlink"/>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solidFill>
                  <a:prstClr val="black"/>
                </a:solidFill>
              </a:rPr>
              <a:pPr/>
              <a:t>‹#›</a:t>
            </a:fld>
            <a:endParaRPr lang="zh-CN" altLang="en-US">
              <a:solidFill>
                <a:prstClr val="black"/>
              </a:solidFill>
            </a:endParaRPr>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extLst>
      <p:ext uri="{BB962C8B-B14F-4D97-AF65-F5344CB8AC3E}">
        <p14:creationId xmlns:p14="http://schemas.microsoft.com/office/powerpoint/2010/main" val="1089623047"/>
      </p:ext>
    </p:extLst>
  </p:cSld>
  <p:clrMapOvr>
    <a:overrideClrMapping bg1="lt1" tx1="dk1" bg2="lt2" tx2="dk2" accent1="accent1" accent2="accent2" accent3="accent3" accent4="accent4" accent5="accent5" accent6="accent6" hlink="hlink" folHlink="folHlink"/>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3201120664"/>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510554275"/>
      </p:ext>
    </p:extLst>
  </p:cSld>
  <p:clrMapOvr>
    <a:overrideClrMapping bg1="lt1" tx1="dk1" bg2="lt2" tx2="dk2" accent1="accent1" accent2="accent2" accent3="accent3" accent4="accent4" accent5="accent5" accent6="accent6" hlink="hlink" folHlink="folHlink"/>
  </p:clrMapOvr>
  <p:hf sldNum="0"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39.xml"/><Relationship Id="rId7" Type="http://schemas.microsoft.com/office/2007/relationships/hdphoto" Target="../media/hdphoto1.wdp"/><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image" Target="../media/image1.png"/><Relationship Id="rId5" Type="http://schemas.openxmlformats.org/officeDocument/2006/relationships/theme" Target="../theme/theme10.xml"/><Relationship Id="rId4" Type="http://schemas.openxmlformats.org/officeDocument/2006/relationships/slideLayout" Target="../slideLayouts/slideLayout40.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43.xml"/><Relationship Id="rId7" Type="http://schemas.microsoft.com/office/2007/relationships/hdphoto" Target="../media/hdphoto1.wdp"/><Relationship Id="rId2" Type="http://schemas.openxmlformats.org/officeDocument/2006/relationships/slideLayout" Target="../slideLayouts/slideLayout42.xml"/><Relationship Id="rId1" Type="http://schemas.openxmlformats.org/officeDocument/2006/relationships/slideLayout" Target="../slideLayouts/slideLayout41.xml"/><Relationship Id="rId6" Type="http://schemas.openxmlformats.org/officeDocument/2006/relationships/image" Target="../media/image1.png"/><Relationship Id="rId5" Type="http://schemas.openxmlformats.org/officeDocument/2006/relationships/theme" Target="../theme/theme11.xml"/><Relationship Id="rId4" Type="http://schemas.openxmlformats.org/officeDocument/2006/relationships/slideLayout" Target="../slideLayouts/slideLayout44.xml"/></Relationships>
</file>

<file path=ppt/slideMasters/_rels/slideMaster12.xml.rels><?xml version="1.0" encoding="UTF-8" standalone="yes"?>
<Relationships xmlns="http://schemas.openxmlformats.org/package/2006/relationships"><Relationship Id="rId3" Type="http://schemas.openxmlformats.org/officeDocument/2006/relationships/slideLayout" Target="../slideLayouts/slideLayout47.xml"/><Relationship Id="rId7" Type="http://schemas.microsoft.com/office/2007/relationships/hdphoto" Target="../media/hdphoto1.wdp"/><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image" Target="../media/image1.png"/><Relationship Id="rId5" Type="http://schemas.openxmlformats.org/officeDocument/2006/relationships/theme" Target="../theme/theme12.xml"/><Relationship Id="rId4" Type="http://schemas.openxmlformats.org/officeDocument/2006/relationships/slideLayout" Target="../slideLayouts/slideLayout48.xml"/></Relationships>
</file>

<file path=ppt/slideMasters/_rels/slideMaster13.xml.rels><?xml version="1.0" encoding="UTF-8" standalone="yes"?>
<Relationships xmlns="http://schemas.openxmlformats.org/package/2006/relationships"><Relationship Id="rId3" Type="http://schemas.openxmlformats.org/officeDocument/2006/relationships/slideLayout" Target="../slideLayouts/slideLayout51.xml"/><Relationship Id="rId7" Type="http://schemas.microsoft.com/office/2007/relationships/hdphoto" Target="../media/hdphoto1.wdp"/><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image" Target="../media/image1.png"/><Relationship Id="rId5" Type="http://schemas.openxmlformats.org/officeDocument/2006/relationships/theme" Target="../theme/theme13.xml"/><Relationship Id="rId4" Type="http://schemas.openxmlformats.org/officeDocument/2006/relationships/slideLayout" Target="../slideLayouts/slideLayout5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microsoft.com/office/2007/relationships/hdphoto" Target="../media/hdphoto1.wdp"/><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microsoft.com/office/2007/relationships/hdphoto" Target="../media/hdphoto1.wdp"/><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image" Target="../media/image1.png"/><Relationship Id="rId5" Type="http://schemas.openxmlformats.org/officeDocument/2006/relationships/theme" Target="../theme/theme3.xml"/><Relationship Id="rId4" Type="http://schemas.openxmlformats.org/officeDocument/2006/relationships/slideLayout" Target="../slideLayouts/slideLayout12.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microsoft.com/office/2007/relationships/hdphoto" Target="../media/hdphoto1.wdp"/><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16.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9.xml"/><Relationship Id="rId7" Type="http://schemas.microsoft.com/office/2007/relationships/hdphoto" Target="../media/hdphoto1.wdp"/><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image" Target="../media/image1.png"/><Relationship Id="rId5" Type="http://schemas.openxmlformats.org/officeDocument/2006/relationships/theme" Target="../theme/theme5.xml"/><Relationship Id="rId4" Type="http://schemas.openxmlformats.org/officeDocument/2006/relationships/slideLayout" Target="../slideLayouts/slideLayout20.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microsoft.com/office/2007/relationships/hdphoto" Target="../media/hdphoto1.wdp"/><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image" Target="../media/image1.png"/><Relationship Id="rId5" Type="http://schemas.openxmlformats.org/officeDocument/2006/relationships/theme" Target="../theme/theme6.xml"/><Relationship Id="rId4" Type="http://schemas.openxmlformats.org/officeDocument/2006/relationships/slideLayout" Target="../slideLayouts/slideLayout24.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7.xml"/><Relationship Id="rId7" Type="http://schemas.microsoft.com/office/2007/relationships/hdphoto" Target="../media/hdphoto1.wdp"/><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image" Target="../media/image1.png"/><Relationship Id="rId5" Type="http://schemas.openxmlformats.org/officeDocument/2006/relationships/theme" Target="../theme/theme7.xml"/><Relationship Id="rId4" Type="http://schemas.openxmlformats.org/officeDocument/2006/relationships/slideLayout" Target="../slideLayouts/slideLayout28.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31.xml"/><Relationship Id="rId7" Type="http://schemas.microsoft.com/office/2007/relationships/hdphoto" Target="../media/hdphoto1.wdp"/><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image" Target="../media/image1.png"/><Relationship Id="rId5" Type="http://schemas.openxmlformats.org/officeDocument/2006/relationships/theme" Target="../theme/theme8.xml"/><Relationship Id="rId4" Type="http://schemas.openxmlformats.org/officeDocument/2006/relationships/slideLayout" Target="../slideLayouts/slideLayout32.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35.xml"/><Relationship Id="rId7" Type="http://schemas.microsoft.com/office/2007/relationships/hdphoto" Target="../media/hdphoto1.wdp"/><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image" Target="../media/image1.png"/><Relationship Id="rId5" Type="http://schemas.openxmlformats.org/officeDocument/2006/relationships/theme" Target="../theme/theme9.xml"/><Relationship Id="rId4"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latin typeface="+mn-ea"/>
                <a:ea typeface="+mn-ea"/>
              </a:rPr>
              <a:t>单击此处编辑母版标题样式</a:t>
            </a:r>
            <a:endParaRPr lang="en-US" sz="3600" dirty="0">
              <a:latin typeface="+mn-ea"/>
              <a:ea typeface="+mn-ea"/>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t>单击此处编辑母版副标题样式</a:t>
            </a:r>
            <a:endParaRPr lang="en-US" sz="2800"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0" r:id="rId3"/>
    <p:sldLayoutId id="2147483652"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4212830628"/>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2227924300"/>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2885853887"/>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2064202261"/>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569207431"/>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3374306719"/>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3951229557"/>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2176328521"/>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857903856"/>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2841761594"/>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305884234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solidFill>
                  <a:srgbClr val="191B0E"/>
                </a:solidFill>
                <a:latin typeface="黑体"/>
                <a:ea typeface="黑体"/>
              </a:rPr>
              <a:t>单击此处编辑母版标题样式</a:t>
            </a:r>
            <a:endParaRPr lang="en-US" sz="3600" dirty="0">
              <a:solidFill>
                <a:srgbClr val="191B0E"/>
              </a:solidFill>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solidFill>
                  <a:srgbClr val="191B0E"/>
                </a:solidFill>
              </a:rPr>
              <a:t>单击此处编辑母版副标题样式</a:t>
            </a:r>
            <a:endParaRPr lang="en-US" sz="2800" dirty="0">
              <a:solidFill>
                <a:srgbClr val="191B0E"/>
              </a:solidFill>
            </a:endParaRPr>
          </a:p>
        </p:txBody>
      </p:sp>
    </p:spTree>
    <p:extLst>
      <p:ext uri="{BB962C8B-B14F-4D97-AF65-F5344CB8AC3E}">
        <p14:creationId xmlns:p14="http://schemas.microsoft.com/office/powerpoint/2010/main" val="233497384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1.xml"/><Relationship Id="rId5" Type="http://schemas.openxmlformats.org/officeDocument/2006/relationships/image" Target="../media/image14.png"/><Relationship Id="rId4" Type="http://schemas.openxmlformats.org/officeDocument/2006/relationships/image" Target="../media/image130.png"/></Relationships>
</file>

<file path=ppt/slides/_rels/slide11.xml.rels><?xml version="1.0" encoding="UTF-8" standalone="yes"?>
<Relationships xmlns="http://schemas.openxmlformats.org/package/2006/relationships"><Relationship Id="rId7" Type="http://schemas.openxmlformats.org/officeDocument/2006/relationships/image" Target="../media/image171.png"/><Relationship Id="rId2" Type="http://schemas.openxmlformats.org/officeDocument/2006/relationships/notesSlide" Target="../notesSlides/notesSlide9.xml"/><Relationship Id="rId1" Type="http://schemas.openxmlformats.org/officeDocument/2006/relationships/slideLayout" Target="../slideLayouts/slideLayout35.xml"/><Relationship Id="rId6" Type="http://schemas.openxmlformats.org/officeDocument/2006/relationships/image" Target="../media/image150.png"/><Relationship Id="rId5" Type="http://schemas.openxmlformats.org/officeDocument/2006/relationships/image" Target="../media/image160.png"/></Relationships>
</file>

<file path=ppt/slides/_rels/slide12.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10.xml"/><Relationship Id="rId1" Type="http://schemas.openxmlformats.org/officeDocument/2006/relationships/slideLayout" Target="../slideLayouts/slideLayout39.xml"/><Relationship Id="rId5" Type="http://schemas.openxmlformats.org/officeDocument/2006/relationships/image" Target="../media/image19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43.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47.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20.png"/><Relationship Id="rId2" Type="http://schemas.openxmlformats.org/officeDocument/2006/relationships/notesSlide" Target="../notesSlides/notesSlide13.xml"/><Relationship Id="rId1" Type="http://schemas.openxmlformats.org/officeDocument/2006/relationships/slideLayout" Target="../slideLayouts/slideLayout51.xml"/><Relationship Id="rId6" Type="http://schemas.openxmlformats.org/officeDocument/2006/relationships/image" Target="../media/image25.png"/><Relationship Id="rId5" Type="http://schemas.openxmlformats.org/officeDocument/2006/relationships/image" Target="../media/image240.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4.png"/><Relationship Id="rId7" Type="http://schemas.openxmlformats.org/officeDocument/2006/relationships/image" Target="../media/image88.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87.png"/><Relationship Id="rId5" Type="http://schemas.openxmlformats.org/officeDocument/2006/relationships/image" Target="../media/image86.png"/><Relationship Id="rId4" Type="http://schemas.openxmlformats.org/officeDocument/2006/relationships/image" Target="../media/image8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8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75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710.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9.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00750" y="3937685"/>
            <a:ext cx="10990500" cy="584775"/>
          </a:xfrm>
          <a:prstGeom prst="rect">
            <a:avLst/>
          </a:prstGeom>
          <a:noFill/>
        </p:spPr>
        <p:txBody>
          <a:bodyPr wrap="square" rtlCol="0">
            <a:spAutoFit/>
          </a:bodyPr>
          <a:lstStyle/>
          <a:p>
            <a:pPr algn="ctr"/>
            <a:r>
              <a:rPr lang="zh-CN" altLang="en-US" sz="3200" b="1" dirty="0">
                <a:solidFill>
                  <a:schemeClr val="tx2"/>
                </a:solidFill>
                <a:latin typeface="Times New Roman" panose="02020603050405020304" pitchFamily="18" charset="0"/>
                <a:cs typeface="Times New Roman" panose="02020603050405020304" pitchFamily="18" charset="0"/>
              </a:rPr>
              <a:t>第五章：数据的机器级表示和运算</a:t>
            </a:r>
            <a:endParaRPr lang="en-US" altLang="zh-CN" sz="3200" b="1" dirty="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整数的表示</a:t>
            </a:r>
            <a:r>
              <a:rPr lang="en-US" altLang="zh-CN" dirty="0">
                <a:solidFill>
                  <a:schemeClr val="tx1"/>
                </a:solidFill>
              </a:rPr>
              <a:t>-</a:t>
            </a:r>
            <a:r>
              <a:rPr lang="zh-CN" altLang="en-US" dirty="0">
                <a:solidFill>
                  <a:schemeClr val="tx1"/>
                </a:solidFill>
              </a:rPr>
              <a:t>有符号数编码</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补码表示法</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10</a:t>
            </a:fld>
            <a:endParaRPr lang="zh-CN" altLang="en-US">
              <a:solidFill>
                <a:prstClr val="black"/>
              </a:solidFill>
            </a:endParaRPr>
          </a:p>
        </p:txBody>
      </p:sp>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1110882"/>
              </a:xfrm>
              <a:prstGeom prst="rect">
                <a:avLst/>
              </a:prstGeom>
              <a:noFill/>
            </p:spPr>
            <p:txBody>
              <a:bodyPr wrap="square" rtlCol="0">
                <a:spAutoFit/>
              </a:bodyPr>
              <a:lstStyle/>
              <a:p>
                <a:pPr marL="873125" lvl="1" indent="-342900" defTabSz="914400">
                  <a:lnSpc>
                    <a:spcPct val="94000"/>
                  </a:lnSpc>
                  <a:spcBef>
                    <a:spcPts val="500"/>
                  </a:spcBef>
                  <a:spcAft>
                    <a:spcPts val="200"/>
                  </a:spcAft>
                  <a:buSzPct val="100000"/>
                  <a:buFont typeface="Arial" panose="020B0604020202020204" pitchFamily="34" charset="0"/>
                  <a:buChar char="•"/>
                </a:pPr>
                <a:r>
                  <a:rPr lang="zh-CN" altLang="zh-CN" dirty="0">
                    <a:solidFill>
                      <a:srgbClr val="191B0E"/>
                    </a:solidFill>
                    <a:latin typeface="Times New Roman" panose="02020603050405020304" pitchFamily="18" charset="0"/>
                    <a:cs typeface="Times New Roman" panose="02020603050405020304" pitchFamily="18" charset="0"/>
                  </a:rPr>
                  <a:t>例</a:t>
                </a:r>
                <a:r>
                  <a:rPr lang="en-US" altLang="zh-CN" dirty="0">
                    <a:solidFill>
                      <a:srgbClr val="191B0E"/>
                    </a:solidFill>
                    <a:latin typeface="Times New Roman" panose="02020603050405020304" pitchFamily="18" charset="0"/>
                    <a:cs typeface="Times New Roman" panose="02020603050405020304" pitchFamily="18" charset="0"/>
                  </a:rPr>
                  <a:t>3.1</a:t>
                </a:r>
                <a:r>
                  <a:rPr lang="zh-CN" altLang="en-US" dirty="0">
                    <a:solidFill>
                      <a:srgbClr val="191B0E"/>
                    </a:solidFill>
                    <a:latin typeface="Times New Roman" panose="02020603050405020304" pitchFamily="18" charset="0"/>
                    <a:cs typeface="Times New Roman" panose="02020603050405020304" pitchFamily="18" charset="0"/>
                  </a:rPr>
                  <a:t>  </a:t>
                </a:r>
                <a:r>
                  <a:rPr lang="zh-CN" altLang="zh-CN" dirty="0">
                    <a:solidFill>
                      <a:srgbClr val="191B0E"/>
                    </a:solidFill>
                    <a:latin typeface="Times New Roman" panose="02020603050405020304" pitchFamily="18" charset="0"/>
                    <a:cs typeface="Times New Roman" panose="02020603050405020304" pitchFamily="18" charset="0"/>
                  </a:rPr>
                  <a:t>假设算盘只有</a:t>
                </a:r>
                <a:r>
                  <a:rPr lang="en-US" altLang="zh-CN" dirty="0">
                    <a:solidFill>
                      <a:srgbClr val="191B0E"/>
                    </a:solidFill>
                    <a:latin typeface="Times New Roman" panose="02020603050405020304" pitchFamily="18" charset="0"/>
                    <a:cs typeface="Times New Roman" panose="02020603050405020304" pitchFamily="18" charset="0"/>
                  </a:rPr>
                  <a:t>3</a:t>
                </a:r>
                <a:r>
                  <a:rPr lang="zh-CN" altLang="zh-CN" dirty="0">
                    <a:solidFill>
                      <a:srgbClr val="191B0E"/>
                    </a:solidFill>
                    <a:latin typeface="Times New Roman" panose="02020603050405020304" pitchFamily="18" charset="0"/>
                    <a:cs typeface="Times New Roman" panose="02020603050405020304" pitchFamily="18" charset="0"/>
                  </a:rPr>
                  <a:t>位，且只能做加法，使用此算盘计算</a:t>
                </a:r>
                <a14:m>
                  <m:oMath xmlns:m="http://schemas.openxmlformats.org/officeDocument/2006/math">
                    <m:r>
                      <a:rPr lang="en-US" altLang="zh-CN">
                        <a:solidFill>
                          <a:srgbClr val="191B0E"/>
                        </a:solidFill>
                        <a:latin typeface="Cambria Math" panose="02040503050406030204" pitchFamily="18" charset="0"/>
                        <a:cs typeface="Times New Roman" panose="02020603050405020304" pitchFamily="18" charset="0"/>
                      </a:rPr>
                      <m:t>410−242</m:t>
                    </m:r>
                  </m:oMath>
                </a14:m>
                <a:r>
                  <a:rPr lang="zh-CN" altLang="zh-CN" dirty="0">
                    <a:solidFill>
                      <a:srgbClr val="191B0E"/>
                    </a:solidFill>
                    <a:latin typeface="Times New Roman" panose="02020603050405020304" pitchFamily="18" charset="0"/>
                    <a:cs typeface="Times New Roman" panose="02020603050405020304" pitchFamily="18" charset="0"/>
                  </a:rPr>
                  <a:t>的结果。</a:t>
                </a:r>
                <a:endParaRPr lang="en-US" altLang="zh-CN" dirty="0">
                  <a:solidFill>
                    <a:srgbClr val="191B0E"/>
                  </a:solidFill>
                  <a:latin typeface="Times New Roman" panose="02020603050405020304" pitchFamily="18" charset="0"/>
                  <a:cs typeface="Times New Roman" panose="02020603050405020304" pitchFamily="18" charset="0"/>
                </a:endParaRPr>
              </a:p>
              <a:p>
                <a:pPr marL="530225" lvl="1" defTabSz="914400">
                  <a:lnSpc>
                    <a:spcPct val="94000"/>
                  </a:lnSpc>
                  <a:spcBef>
                    <a:spcPts val="500"/>
                  </a:spcBef>
                  <a:spcAft>
                    <a:spcPts val="200"/>
                  </a:spcAft>
                </a:pPr>
                <a:endParaRPr lang="zh-CN" altLang="zh-CN" sz="2000" dirty="0">
                  <a:solidFill>
                    <a:srgbClr val="191B0E"/>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rgbClr val="191B0E"/>
                  </a:solidFill>
                  <a:latin typeface="Times New Roman" panose="02020603050405020304" pitchFamily="18" charset="0"/>
                  <a:cs typeface="Times New Roman" panose="02020603050405020304" pitchFamily="18" charset="0"/>
                </a:endParaRPr>
              </a:p>
            </p:txBody>
          </p:sp>
        </mc:Choice>
        <mc:Fallback xmlns="">
          <p:sp>
            <p:nvSpPr>
              <p:cNvPr id="24" name="矩形 23">
                <a:extLst>
                  <a:ext uri="{FF2B5EF4-FFF2-40B4-BE49-F238E27FC236}">
                    <a16:creationId xmlns:a16="http://schemas.microsoft.com/office/drawing/2014/main" id="{C04A6DD0-0D5F-EF41-AAE9-711F1271746E}"/>
                  </a:ext>
                </a:extLst>
              </p:cNvPr>
              <p:cNvSpPr>
                <a:spLocks noRot="1" noChangeAspect="1" noMove="1" noResize="1" noEditPoints="1" noAdjustHandles="1" noChangeArrowheads="1" noChangeShapeType="1" noTextEdit="1"/>
              </p:cNvSpPr>
              <p:nvPr/>
            </p:nvSpPr>
            <p:spPr>
              <a:xfrm>
                <a:off x="158673" y="1471004"/>
                <a:ext cx="11705358" cy="1110882"/>
              </a:xfrm>
              <a:prstGeom prst="rect">
                <a:avLst/>
              </a:prstGeom>
              <a:blipFill>
                <a:blip r:embed="rId3"/>
                <a:stretch>
                  <a:fillRect t="-546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矩形 6">
                <a:extLst>
                  <a:ext uri="{FF2B5EF4-FFF2-40B4-BE49-F238E27FC236}">
                    <a16:creationId xmlns:a16="http://schemas.microsoft.com/office/drawing/2014/main" id="{A37DE539-7390-4C3E-A246-E45C3E9A01CA}"/>
                  </a:ext>
                </a:extLst>
              </p:cNvPr>
              <p:cNvSpPr/>
              <p:nvPr/>
            </p:nvSpPr>
            <p:spPr>
              <a:xfrm>
                <a:off x="158673" y="3199732"/>
                <a:ext cx="11705358" cy="2683748"/>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rgbClr val="191B0E"/>
                    </a:solidFill>
                    <a:latin typeface="Times New Roman" panose="02020603050405020304" pitchFamily="18" charset="0"/>
                    <a:cs typeface="Times New Roman" panose="02020603050405020304" pitchFamily="18" charset="0"/>
                  </a:rPr>
                  <a:t>补码定义：</a:t>
                </a:r>
                <a:endParaRPr lang="en-US" altLang="zh-CN" sz="2000" dirty="0">
                  <a:solidFill>
                    <a:srgbClr val="191B0E"/>
                  </a:solidFill>
                  <a:latin typeface="Times New Roman" panose="02020603050405020304" pitchFamily="18" charset="0"/>
                  <a:cs typeface="Times New Roman" panose="02020603050405020304" pitchFamily="18" charset="0"/>
                </a:endParaRPr>
              </a:p>
              <a:p>
                <a:pPr marL="987425" lvl="2" defTabSz="914400">
                  <a:lnSpc>
                    <a:spcPct val="94000"/>
                  </a:lnSpc>
                  <a:spcBef>
                    <a:spcPts val="500"/>
                  </a:spcBef>
                  <a:spcAft>
                    <a:spcPts val="200"/>
                  </a:spcAft>
                </a:pPr>
                <a:r>
                  <a:rPr lang="zh-CN" altLang="zh-CN" dirty="0">
                    <a:solidFill>
                      <a:srgbClr val="191B0E"/>
                    </a:solidFill>
                    <a:latin typeface="Times New Roman" panose="02020603050405020304" pitchFamily="18" charset="0"/>
                    <a:cs typeface="Times New Roman" panose="02020603050405020304" pitchFamily="18" charset="0"/>
                  </a:rPr>
                  <a:t>对于整数</a:t>
                </a:r>
                <a14:m>
                  <m:oMath xmlns:m="http://schemas.openxmlformats.org/officeDocument/2006/math">
                    <m:r>
                      <a:rPr lang="en-US" altLang="zh-CN">
                        <a:solidFill>
                          <a:srgbClr val="191B0E"/>
                        </a:solidFill>
                        <a:latin typeface="Cambria Math" panose="02040503050406030204" pitchFamily="18" charset="0"/>
                        <a:cs typeface="Times New Roman" panose="02020603050405020304" pitchFamily="18" charset="0"/>
                      </a:rPr>
                      <m:t>𝑥</m:t>
                    </m:r>
                  </m:oMath>
                </a14:m>
                <a:r>
                  <a:rPr lang="zh-CN" altLang="zh-CN" dirty="0">
                    <a:solidFill>
                      <a:srgbClr val="191B0E"/>
                    </a:solidFill>
                    <a:latin typeface="Times New Roman" panose="02020603050405020304" pitchFamily="18" charset="0"/>
                    <a:cs typeface="Times New Roman" panose="02020603050405020304" pitchFamily="18" charset="0"/>
                  </a:rPr>
                  <a:t>，其补码表示的定义为</a:t>
                </a:r>
                <a:r>
                  <a:rPr lang="zh-CN" altLang="en-US" dirty="0">
                    <a:solidFill>
                      <a:srgbClr val="191B0E"/>
                    </a:solidFill>
                    <a:latin typeface="Times New Roman" panose="02020603050405020304" pitchFamily="18" charset="0"/>
                    <a:cs typeface="Times New Roman" panose="02020603050405020304" pitchFamily="18" charset="0"/>
                  </a:rPr>
                  <a:t>：</a:t>
                </a:r>
                <a:endParaRPr lang="zh-CN" altLang="zh-CN" dirty="0">
                  <a:solidFill>
                    <a:srgbClr val="191B0E"/>
                  </a:solidFill>
                  <a:latin typeface="Times New Roman" panose="02020603050405020304" pitchFamily="18" charset="0"/>
                  <a:cs typeface="Times New Roman" panose="02020603050405020304" pitchFamily="18" charset="0"/>
                </a:endParaRPr>
              </a:p>
              <a:p>
                <a:pPr marL="987425" lvl="2" defTabSz="914400">
                  <a:lnSpc>
                    <a:spcPct val="94000"/>
                  </a:lnSpc>
                  <a:spcBef>
                    <a:spcPts val="500"/>
                  </a:spcBef>
                  <a:spcAft>
                    <a:spcPts val="200"/>
                  </a:spcAft>
                </a:pPr>
                <a14:m>
                  <m:oMathPara xmlns:m="http://schemas.openxmlformats.org/officeDocument/2006/math">
                    <m:oMathParaPr>
                      <m:jc m:val="centerGroup"/>
                    </m:oMathParaPr>
                    <m:oMath xmlns:m="http://schemas.openxmlformats.org/officeDocument/2006/math">
                      <m:r>
                        <a:rPr lang="en-US" altLang="zh-CN">
                          <a:solidFill>
                            <a:srgbClr val="191B0E"/>
                          </a:solidFill>
                          <a:latin typeface="Cambria Math" panose="02040503050406030204" pitchFamily="18" charset="0"/>
                          <a:cs typeface="Times New Roman" panose="02020603050405020304" pitchFamily="18" charset="0"/>
                        </a:rPr>
                        <m:t>[</m:t>
                      </m:r>
                      <m:r>
                        <a:rPr lang="en-US" altLang="zh-CN">
                          <a:solidFill>
                            <a:srgbClr val="191B0E"/>
                          </a:solidFill>
                          <a:latin typeface="Cambria Math" panose="02040503050406030204" pitchFamily="18" charset="0"/>
                          <a:cs typeface="Times New Roman" panose="02020603050405020304" pitchFamily="18" charset="0"/>
                        </a:rPr>
                        <m:t>𝑥</m:t>
                      </m:r>
                      <m:sSub>
                        <m:sSubPr>
                          <m:ctrlPr>
                            <a:rPr lang="zh-CN" altLang="zh-CN" i="1">
                              <a:solidFill>
                                <a:srgbClr val="191B0E"/>
                              </a:solidFill>
                              <a:latin typeface="Cambria Math" panose="02040503050406030204" pitchFamily="18" charset="0"/>
                              <a:cs typeface="Times New Roman" panose="02020603050405020304" pitchFamily="18" charset="0"/>
                            </a:rPr>
                          </m:ctrlPr>
                        </m:sSubPr>
                        <m:e>
                          <m:r>
                            <a:rPr lang="en-US" altLang="zh-CN">
                              <a:solidFill>
                                <a:srgbClr val="191B0E"/>
                              </a:solidFill>
                              <a:latin typeface="Cambria Math" panose="02040503050406030204" pitchFamily="18" charset="0"/>
                              <a:cs typeface="Times New Roman" panose="02020603050405020304" pitchFamily="18" charset="0"/>
                            </a:rPr>
                            <m:t>]</m:t>
                          </m:r>
                        </m:e>
                        <m:sub>
                          <m:r>
                            <m:rPr>
                              <m:nor/>
                            </m:rPr>
                            <a:rPr lang="zh-CN" altLang="zh-CN">
                              <a:solidFill>
                                <a:srgbClr val="191B0E"/>
                              </a:solidFill>
                              <a:latin typeface="Times New Roman" panose="02020603050405020304" pitchFamily="18" charset="0"/>
                              <a:cs typeface="Times New Roman" panose="02020603050405020304" pitchFamily="18" charset="0"/>
                            </a:rPr>
                            <m:t>补 </m:t>
                          </m:r>
                        </m:sub>
                      </m:sSub>
                      <m:r>
                        <a:rPr lang="en-US" altLang="zh-CN">
                          <a:solidFill>
                            <a:srgbClr val="191B0E"/>
                          </a:solidFill>
                          <a:latin typeface="Cambria Math" panose="02040503050406030204" pitchFamily="18" charset="0"/>
                          <a:cs typeface="Times New Roman" panose="02020603050405020304" pitchFamily="18" charset="0"/>
                        </a:rPr>
                        <m:t>=</m:t>
                      </m:r>
                      <m:d>
                        <m:dPr>
                          <m:begChr m:val="{"/>
                          <m:endChr m:val=""/>
                          <m:ctrlPr>
                            <a:rPr lang="zh-CN" altLang="zh-CN" i="1">
                              <a:solidFill>
                                <a:srgbClr val="191B0E"/>
                              </a:solidFill>
                              <a:latin typeface="Cambria Math" panose="02040503050406030204" pitchFamily="18" charset="0"/>
                              <a:cs typeface="Times New Roman" panose="02020603050405020304" pitchFamily="18" charset="0"/>
                            </a:rPr>
                          </m:ctrlPr>
                        </m:dPr>
                        <m:e>
                          <m:m>
                            <m:mPr>
                              <m:plcHide m:val="on"/>
                              <m:mcs>
                                <m:mc>
                                  <m:mcPr>
                                    <m:count m:val="2"/>
                                    <m:mcJc m:val="center"/>
                                  </m:mcPr>
                                </m:mc>
                              </m:mcs>
                              <m:ctrlPr>
                                <a:rPr lang="zh-CN" altLang="zh-CN" i="1">
                                  <a:solidFill>
                                    <a:srgbClr val="191B0E"/>
                                  </a:solidFill>
                                  <a:latin typeface="Cambria Math" panose="02040503050406030204" pitchFamily="18" charset="0"/>
                                  <a:cs typeface="Times New Roman" panose="02020603050405020304" pitchFamily="18" charset="0"/>
                                </a:rPr>
                              </m:ctrlPr>
                            </m:mPr>
                            <m:mr>
                              <m:e>
                                <m:r>
                                  <a:rPr lang="en-US" altLang="zh-CN">
                                    <a:solidFill>
                                      <a:srgbClr val="191B0E"/>
                                    </a:solidFill>
                                    <a:latin typeface="Cambria Math" panose="02040503050406030204" pitchFamily="18" charset="0"/>
                                    <a:cs typeface="Times New Roman" panose="02020603050405020304" pitchFamily="18" charset="0"/>
                                  </a:rPr>
                                  <m:t>0,</m:t>
                                </m:r>
                                <m:r>
                                  <a:rPr lang="en-US" altLang="zh-CN">
                                    <a:solidFill>
                                      <a:srgbClr val="191B0E"/>
                                    </a:solidFill>
                                    <a:latin typeface="Cambria Math" panose="02040503050406030204" pitchFamily="18" charset="0"/>
                                    <a:cs typeface="Times New Roman" panose="02020603050405020304" pitchFamily="18" charset="0"/>
                                  </a:rPr>
                                  <m:t>𝑥</m:t>
                                </m:r>
                              </m:e>
                              <m:e>
                                <m:sSup>
                                  <m:sSupPr>
                                    <m:ctrlPr>
                                      <a:rPr lang="zh-CN" altLang="zh-CN" i="1">
                                        <a:solidFill>
                                          <a:srgbClr val="191B0E"/>
                                        </a:solidFill>
                                        <a:latin typeface="Cambria Math" panose="02040503050406030204" pitchFamily="18" charset="0"/>
                                        <a:cs typeface="Times New Roman" panose="02020603050405020304" pitchFamily="18" charset="0"/>
                                      </a:rPr>
                                    </m:ctrlPr>
                                  </m:sSupPr>
                                  <m:e>
                                    <m:r>
                                      <a:rPr lang="en-US" altLang="zh-CN">
                                        <a:solidFill>
                                          <a:srgbClr val="191B0E"/>
                                        </a:solidFill>
                                        <a:latin typeface="Cambria Math" panose="02040503050406030204" pitchFamily="18" charset="0"/>
                                        <a:cs typeface="Times New Roman" panose="02020603050405020304" pitchFamily="18" charset="0"/>
                                      </a:rPr>
                                      <m:t>2</m:t>
                                    </m:r>
                                  </m:e>
                                  <m:sup>
                                    <m:r>
                                      <a:rPr lang="en-US" altLang="zh-CN">
                                        <a:solidFill>
                                          <a:srgbClr val="191B0E"/>
                                        </a:solidFill>
                                        <a:latin typeface="Cambria Math" panose="02040503050406030204" pitchFamily="18" charset="0"/>
                                        <a:cs typeface="Times New Roman" panose="02020603050405020304" pitchFamily="18" charset="0"/>
                                      </a:rPr>
                                      <m:t>𝑛</m:t>
                                    </m:r>
                                  </m:sup>
                                </m:sSup>
                                <m:r>
                                  <a:rPr lang="en-US" altLang="zh-CN">
                                    <a:solidFill>
                                      <a:srgbClr val="191B0E"/>
                                    </a:solidFill>
                                    <a:latin typeface="Cambria Math" panose="02040503050406030204" pitchFamily="18" charset="0"/>
                                    <a:cs typeface="Times New Roman" panose="02020603050405020304" pitchFamily="18" charset="0"/>
                                  </a:rPr>
                                  <m:t>&gt;</m:t>
                                </m:r>
                                <m:r>
                                  <a:rPr lang="en-US" altLang="zh-CN">
                                    <a:solidFill>
                                      <a:srgbClr val="191B0E"/>
                                    </a:solidFill>
                                    <a:latin typeface="Cambria Math" panose="02040503050406030204" pitchFamily="18" charset="0"/>
                                    <a:cs typeface="Times New Roman" panose="02020603050405020304" pitchFamily="18" charset="0"/>
                                  </a:rPr>
                                  <m:t>𝑥</m:t>
                                </m:r>
                                <m:r>
                                  <a:rPr lang="en-US" altLang="zh-CN">
                                    <a:solidFill>
                                      <a:srgbClr val="191B0E"/>
                                    </a:solidFill>
                                    <a:latin typeface="Cambria Math" panose="02040503050406030204" pitchFamily="18" charset="0"/>
                                    <a:cs typeface="Times New Roman" panose="02020603050405020304" pitchFamily="18" charset="0"/>
                                  </a:rPr>
                                  <m:t>≥0</m:t>
                                </m:r>
                              </m:e>
                            </m:mr>
                            <m:mr>
                              <m:e>
                                <m:sSup>
                                  <m:sSupPr>
                                    <m:ctrlPr>
                                      <a:rPr lang="zh-CN" altLang="zh-CN" i="1">
                                        <a:solidFill>
                                          <a:srgbClr val="191B0E"/>
                                        </a:solidFill>
                                        <a:latin typeface="Cambria Math" panose="02040503050406030204" pitchFamily="18" charset="0"/>
                                        <a:cs typeface="Times New Roman" panose="02020603050405020304" pitchFamily="18" charset="0"/>
                                      </a:rPr>
                                    </m:ctrlPr>
                                  </m:sSupPr>
                                  <m:e>
                                    <m:r>
                                      <a:rPr lang="en-US" altLang="zh-CN">
                                        <a:solidFill>
                                          <a:srgbClr val="191B0E"/>
                                        </a:solidFill>
                                        <a:latin typeface="Cambria Math" panose="02040503050406030204" pitchFamily="18" charset="0"/>
                                        <a:cs typeface="Times New Roman" panose="02020603050405020304" pitchFamily="18" charset="0"/>
                                      </a:rPr>
                                      <m:t>2</m:t>
                                    </m:r>
                                  </m:e>
                                  <m:sup>
                                    <m:r>
                                      <a:rPr lang="en-US" altLang="zh-CN">
                                        <a:solidFill>
                                          <a:srgbClr val="191B0E"/>
                                        </a:solidFill>
                                        <a:latin typeface="Cambria Math" panose="02040503050406030204" pitchFamily="18" charset="0"/>
                                        <a:cs typeface="Times New Roman" panose="02020603050405020304" pitchFamily="18" charset="0"/>
                                      </a:rPr>
                                      <m:t>𝑛</m:t>
                                    </m:r>
                                    <m:r>
                                      <a:rPr lang="en-US" altLang="zh-CN">
                                        <a:solidFill>
                                          <a:srgbClr val="191B0E"/>
                                        </a:solidFill>
                                        <a:latin typeface="Cambria Math" panose="02040503050406030204" pitchFamily="18" charset="0"/>
                                        <a:cs typeface="Times New Roman" panose="02020603050405020304" pitchFamily="18" charset="0"/>
                                      </a:rPr>
                                      <m:t>+1</m:t>
                                    </m:r>
                                  </m:sup>
                                </m:sSup>
                                <m:r>
                                  <a:rPr lang="en-US" altLang="zh-CN">
                                    <a:solidFill>
                                      <a:srgbClr val="191B0E"/>
                                    </a:solidFill>
                                    <a:latin typeface="Cambria Math" panose="02040503050406030204" pitchFamily="18" charset="0"/>
                                    <a:cs typeface="Times New Roman" panose="02020603050405020304" pitchFamily="18" charset="0"/>
                                  </a:rPr>
                                  <m:t>+</m:t>
                                </m:r>
                                <m:r>
                                  <a:rPr lang="en-US" altLang="zh-CN">
                                    <a:solidFill>
                                      <a:srgbClr val="191B0E"/>
                                    </a:solidFill>
                                    <a:latin typeface="Cambria Math" panose="02040503050406030204" pitchFamily="18" charset="0"/>
                                    <a:cs typeface="Times New Roman" panose="02020603050405020304" pitchFamily="18" charset="0"/>
                                  </a:rPr>
                                  <m:t>𝑥</m:t>
                                </m:r>
                              </m:e>
                              <m:e>
                                <m:r>
                                  <a:rPr lang="en-US" altLang="zh-CN">
                                    <a:solidFill>
                                      <a:srgbClr val="191B0E"/>
                                    </a:solidFill>
                                    <a:latin typeface="Cambria Math" panose="02040503050406030204" pitchFamily="18" charset="0"/>
                                    <a:cs typeface="Times New Roman" panose="02020603050405020304" pitchFamily="18" charset="0"/>
                                  </a:rPr>
                                  <m:t>0≥</m:t>
                                </m:r>
                                <m:r>
                                  <a:rPr lang="en-US" altLang="zh-CN">
                                    <a:solidFill>
                                      <a:srgbClr val="191B0E"/>
                                    </a:solidFill>
                                    <a:latin typeface="Cambria Math" panose="02040503050406030204" pitchFamily="18" charset="0"/>
                                    <a:cs typeface="Times New Roman" panose="02020603050405020304" pitchFamily="18" charset="0"/>
                                  </a:rPr>
                                  <m:t>𝑥</m:t>
                                </m:r>
                                <m:r>
                                  <a:rPr lang="en-US" altLang="zh-CN">
                                    <a:solidFill>
                                      <a:srgbClr val="191B0E"/>
                                    </a:solidFill>
                                    <a:latin typeface="Cambria Math" panose="02040503050406030204" pitchFamily="18" charset="0"/>
                                    <a:cs typeface="Times New Roman" panose="02020603050405020304" pitchFamily="18" charset="0"/>
                                  </a:rPr>
                                  <m:t>≥−</m:t>
                                </m:r>
                                <m:sSup>
                                  <m:sSupPr>
                                    <m:ctrlPr>
                                      <a:rPr lang="zh-CN" altLang="zh-CN" i="1">
                                        <a:solidFill>
                                          <a:srgbClr val="191B0E"/>
                                        </a:solidFill>
                                        <a:latin typeface="Cambria Math" panose="02040503050406030204" pitchFamily="18" charset="0"/>
                                        <a:cs typeface="Times New Roman" panose="02020603050405020304" pitchFamily="18" charset="0"/>
                                      </a:rPr>
                                    </m:ctrlPr>
                                  </m:sSupPr>
                                  <m:e>
                                    <m:r>
                                      <a:rPr lang="en-US" altLang="zh-CN">
                                        <a:solidFill>
                                          <a:srgbClr val="191B0E"/>
                                        </a:solidFill>
                                        <a:latin typeface="Cambria Math" panose="02040503050406030204" pitchFamily="18" charset="0"/>
                                        <a:cs typeface="Times New Roman" panose="02020603050405020304" pitchFamily="18" charset="0"/>
                                      </a:rPr>
                                      <m:t>2</m:t>
                                    </m:r>
                                  </m:e>
                                  <m:sup>
                                    <m:r>
                                      <a:rPr lang="en-US" altLang="zh-CN">
                                        <a:solidFill>
                                          <a:srgbClr val="191B0E"/>
                                        </a:solidFill>
                                        <a:latin typeface="Cambria Math" panose="02040503050406030204" pitchFamily="18" charset="0"/>
                                        <a:cs typeface="Times New Roman" panose="02020603050405020304" pitchFamily="18" charset="0"/>
                                      </a:rPr>
                                      <m:t>𝑛</m:t>
                                    </m:r>
                                  </m:sup>
                                </m:sSup>
                                <m:d>
                                  <m:dPr>
                                    <m:ctrlPr>
                                      <a:rPr lang="zh-CN" altLang="zh-CN" i="1">
                                        <a:solidFill>
                                          <a:srgbClr val="191B0E"/>
                                        </a:solidFill>
                                        <a:latin typeface="Cambria Math" panose="02040503050406030204" pitchFamily="18" charset="0"/>
                                        <a:cs typeface="Times New Roman" panose="02020603050405020304" pitchFamily="18" charset="0"/>
                                      </a:rPr>
                                    </m:ctrlPr>
                                  </m:dPr>
                                  <m:e>
                                    <m:r>
                                      <m:rPr>
                                        <m:sty m:val="p"/>
                                      </m:rPr>
                                      <a:rPr lang="en-US" altLang="zh-CN">
                                        <a:solidFill>
                                          <a:srgbClr val="191B0E"/>
                                        </a:solidFill>
                                        <a:latin typeface="Cambria Math" panose="02040503050406030204" pitchFamily="18" charset="0"/>
                                        <a:cs typeface="Times New Roman" panose="02020603050405020304" pitchFamily="18" charset="0"/>
                                      </a:rPr>
                                      <m:t>mod</m:t>
                                    </m:r>
                                    <m:sSup>
                                      <m:sSupPr>
                                        <m:ctrlPr>
                                          <a:rPr lang="zh-CN" altLang="zh-CN" i="1">
                                            <a:solidFill>
                                              <a:srgbClr val="191B0E"/>
                                            </a:solidFill>
                                            <a:latin typeface="Cambria Math" panose="02040503050406030204" pitchFamily="18" charset="0"/>
                                            <a:cs typeface="Times New Roman" panose="02020603050405020304" pitchFamily="18" charset="0"/>
                                          </a:rPr>
                                        </m:ctrlPr>
                                      </m:sSupPr>
                                      <m:e>
                                        <m:r>
                                          <a:rPr lang="en-US" altLang="zh-CN">
                                            <a:solidFill>
                                              <a:srgbClr val="191B0E"/>
                                            </a:solidFill>
                                            <a:latin typeface="Cambria Math" panose="02040503050406030204" pitchFamily="18" charset="0"/>
                                            <a:cs typeface="Times New Roman" panose="02020603050405020304" pitchFamily="18" charset="0"/>
                                          </a:rPr>
                                          <m:t>2</m:t>
                                        </m:r>
                                      </m:e>
                                      <m:sup>
                                        <m:r>
                                          <a:rPr lang="en-US" altLang="zh-CN">
                                            <a:solidFill>
                                              <a:srgbClr val="191B0E"/>
                                            </a:solidFill>
                                            <a:latin typeface="Cambria Math" panose="02040503050406030204" pitchFamily="18" charset="0"/>
                                            <a:cs typeface="Times New Roman" panose="02020603050405020304" pitchFamily="18" charset="0"/>
                                          </a:rPr>
                                          <m:t>𝑛</m:t>
                                        </m:r>
                                        <m:r>
                                          <a:rPr lang="en-US" altLang="zh-CN">
                                            <a:solidFill>
                                              <a:srgbClr val="191B0E"/>
                                            </a:solidFill>
                                            <a:latin typeface="Cambria Math" panose="02040503050406030204" pitchFamily="18" charset="0"/>
                                            <a:cs typeface="Times New Roman" panose="02020603050405020304" pitchFamily="18" charset="0"/>
                                          </a:rPr>
                                          <m:t>+1</m:t>
                                        </m:r>
                                      </m:sup>
                                    </m:sSup>
                                  </m:e>
                                </m:d>
                              </m:e>
                            </m:mr>
                          </m:m>
                        </m:e>
                      </m:d>
                    </m:oMath>
                  </m:oMathPara>
                </a14:m>
                <a:endParaRPr lang="en-US" altLang="zh-CN" dirty="0">
                  <a:solidFill>
                    <a:srgbClr val="191B0E"/>
                  </a:solidFill>
                  <a:latin typeface="Times New Roman" panose="02020603050405020304" pitchFamily="18" charset="0"/>
                  <a:cs typeface="Times New Roman" panose="02020603050405020304" pitchFamily="18" charset="0"/>
                </a:endParaRPr>
              </a:p>
              <a:p>
                <a:pPr lvl="3"/>
                <a:r>
                  <a:rPr lang="zh-CN" altLang="zh-CN" dirty="0">
                    <a:solidFill>
                      <a:srgbClr val="191B0E"/>
                    </a:solidFill>
                    <a:latin typeface="Times New Roman" panose="02020603050405020304" pitchFamily="18" charset="0"/>
                    <a:cs typeface="Times New Roman" panose="02020603050405020304" pitchFamily="18" charset="0"/>
                  </a:rPr>
                  <a:t>式中，</a:t>
                </a:r>
                <a14:m>
                  <m:oMath xmlns:m="http://schemas.openxmlformats.org/officeDocument/2006/math">
                    <m:r>
                      <a:rPr lang="en-US" altLang="zh-CN">
                        <a:solidFill>
                          <a:srgbClr val="191B0E"/>
                        </a:solidFill>
                        <a:latin typeface="Cambria Math" panose="02040503050406030204" pitchFamily="18" charset="0"/>
                        <a:cs typeface="Times New Roman" panose="02020603050405020304" pitchFamily="18" charset="0"/>
                      </a:rPr>
                      <m:t>𝑥</m:t>
                    </m:r>
                  </m:oMath>
                </a14:m>
                <a:r>
                  <a:rPr lang="zh-CN" altLang="zh-CN" dirty="0">
                    <a:solidFill>
                      <a:srgbClr val="191B0E"/>
                    </a:solidFill>
                    <a:latin typeface="Times New Roman" panose="02020603050405020304" pitchFamily="18" charset="0"/>
                    <a:cs typeface="Times New Roman" panose="02020603050405020304" pitchFamily="18" charset="0"/>
                  </a:rPr>
                  <a:t>为真值，</a:t>
                </a:r>
                <a14:m>
                  <m:oMath xmlns:m="http://schemas.openxmlformats.org/officeDocument/2006/math">
                    <m:r>
                      <a:rPr lang="en-US" altLang="zh-CN">
                        <a:solidFill>
                          <a:srgbClr val="191B0E"/>
                        </a:solidFill>
                        <a:latin typeface="Cambria Math" panose="02040503050406030204" pitchFamily="18" charset="0"/>
                        <a:cs typeface="Times New Roman" panose="02020603050405020304" pitchFamily="18" charset="0"/>
                      </a:rPr>
                      <m:t>𝑛</m:t>
                    </m:r>
                  </m:oMath>
                </a14:m>
                <a:r>
                  <a:rPr lang="zh-CN" altLang="zh-CN" dirty="0">
                    <a:solidFill>
                      <a:srgbClr val="191B0E"/>
                    </a:solidFill>
                    <a:latin typeface="Times New Roman" panose="02020603050405020304" pitchFamily="18" charset="0"/>
                    <a:cs typeface="Times New Roman" panose="02020603050405020304" pitchFamily="18" charset="0"/>
                  </a:rPr>
                  <a:t>为整数的位数。</a:t>
                </a:r>
              </a:p>
              <a:p>
                <a:pPr lvl="3"/>
                <a:r>
                  <a:rPr lang="zh-CN" altLang="zh-CN" dirty="0">
                    <a:solidFill>
                      <a:srgbClr val="191B0E"/>
                    </a:solidFill>
                    <a:latin typeface="Times New Roman" panose="02020603050405020304" pitchFamily="18" charset="0"/>
                    <a:cs typeface="Times New Roman" panose="02020603050405020304" pitchFamily="18" charset="0"/>
                  </a:rPr>
                  <a:t>例如，</a:t>
                </a:r>
                <a14:m>
                  <m:oMath xmlns:m="http://schemas.openxmlformats.org/officeDocument/2006/math">
                    <m:r>
                      <a:rPr lang="en-US" altLang="zh-CN">
                        <a:solidFill>
                          <a:srgbClr val="191B0E"/>
                        </a:solidFill>
                        <a:latin typeface="Cambria Math" panose="02040503050406030204" pitchFamily="18" charset="0"/>
                        <a:cs typeface="Times New Roman" panose="02020603050405020304" pitchFamily="18" charset="0"/>
                      </a:rPr>
                      <m:t>𝑥</m:t>
                    </m:r>
                    <m:r>
                      <a:rPr lang="en-US" altLang="zh-CN">
                        <a:solidFill>
                          <a:srgbClr val="191B0E"/>
                        </a:solidFill>
                        <a:latin typeface="Cambria Math" panose="02040503050406030204" pitchFamily="18" charset="0"/>
                        <a:cs typeface="Times New Roman" panose="02020603050405020304" pitchFamily="18" charset="0"/>
                      </a:rPr>
                      <m:t>=</m:t>
                    </m:r>
                    <m:r>
                      <a:rPr lang="zh-CN" altLang="zh-CN">
                        <a:solidFill>
                          <a:srgbClr val="191B0E"/>
                        </a:solidFill>
                        <a:latin typeface="Cambria Math" panose="02040503050406030204" pitchFamily="18" charset="0"/>
                        <a:cs typeface="Times New Roman" panose="02020603050405020304" pitchFamily="18" charset="0"/>
                      </a:rPr>
                      <m:t>＋</m:t>
                    </m:r>
                    <m:r>
                      <a:rPr lang="en-US" altLang="zh-CN">
                        <a:solidFill>
                          <a:srgbClr val="191B0E"/>
                        </a:solidFill>
                        <a:latin typeface="Cambria Math" panose="02040503050406030204" pitchFamily="18" charset="0"/>
                        <a:cs typeface="Times New Roman" panose="02020603050405020304" pitchFamily="18" charset="0"/>
                      </a:rPr>
                      <m:t>10010</m:t>
                    </m:r>
                  </m:oMath>
                </a14:m>
                <a:r>
                  <a:rPr lang="zh-CN" altLang="zh-CN" dirty="0">
                    <a:solidFill>
                      <a:srgbClr val="191B0E"/>
                    </a:solidFill>
                    <a:latin typeface="Times New Roman" panose="02020603050405020304" pitchFamily="18" charset="0"/>
                    <a:cs typeface="Times New Roman" panose="02020603050405020304" pitchFamily="18" charset="0"/>
                  </a:rPr>
                  <a:t>，则</a:t>
                </a:r>
                <a14:m>
                  <m:oMath xmlns:m="http://schemas.openxmlformats.org/officeDocument/2006/math">
                    <m:sSub>
                      <m:sSubPr>
                        <m:ctrlPr>
                          <a:rPr lang="zh-CN" altLang="zh-CN" i="1">
                            <a:solidFill>
                              <a:srgbClr val="191B0E"/>
                            </a:solidFill>
                            <a:latin typeface="Cambria Math" panose="02040503050406030204" pitchFamily="18" charset="0"/>
                            <a:cs typeface="Times New Roman" panose="02020603050405020304" pitchFamily="18" charset="0"/>
                          </a:rPr>
                        </m:ctrlPr>
                      </m:sSubPr>
                      <m:e>
                        <m:d>
                          <m:dPr>
                            <m:begChr m:val="["/>
                            <m:endChr m:val="]"/>
                            <m:ctrlPr>
                              <a:rPr lang="zh-CN" altLang="zh-CN" i="1">
                                <a:solidFill>
                                  <a:srgbClr val="191B0E"/>
                                </a:solidFill>
                                <a:latin typeface="Cambria Math" panose="02040503050406030204" pitchFamily="18" charset="0"/>
                                <a:cs typeface="Times New Roman" panose="02020603050405020304" pitchFamily="18" charset="0"/>
                              </a:rPr>
                            </m:ctrlPr>
                          </m:dPr>
                          <m:e>
                            <m:r>
                              <a:rPr lang="en-US" altLang="zh-CN">
                                <a:solidFill>
                                  <a:srgbClr val="191B0E"/>
                                </a:solidFill>
                                <a:latin typeface="Cambria Math" panose="02040503050406030204" pitchFamily="18" charset="0"/>
                                <a:cs typeface="Times New Roman" panose="02020603050405020304" pitchFamily="18" charset="0"/>
                              </a:rPr>
                              <m:t>𝑥</m:t>
                            </m:r>
                          </m:e>
                        </m:d>
                      </m:e>
                      <m:sub>
                        <m:r>
                          <a:rPr lang="zh-CN" altLang="zh-CN">
                            <a:solidFill>
                              <a:srgbClr val="191B0E"/>
                            </a:solidFill>
                            <a:latin typeface="Cambria Math" panose="02040503050406030204" pitchFamily="18" charset="0"/>
                            <a:cs typeface="Times New Roman" panose="02020603050405020304" pitchFamily="18" charset="0"/>
                          </a:rPr>
                          <m:t>补</m:t>
                        </m:r>
                      </m:sub>
                    </m:sSub>
                    <m:r>
                      <a:rPr lang="en-US" altLang="zh-CN">
                        <a:solidFill>
                          <a:srgbClr val="191B0E"/>
                        </a:solidFill>
                        <a:latin typeface="Cambria Math" panose="02040503050406030204" pitchFamily="18" charset="0"/>
                        <a:cs typeface="Times New Roman" panose="02020603050405020304" pitchFamily="18" charset="0"/>
                      </a:rPr>
                      <m:t>=010010</m:t>
                    </m:r>
                  </m:oMath>
                </a14:m>
                <a:endParaRPr lang="zh-CN" altLang="zh-CN" dirty="0">
                  <a:solidFill>
                    <a:srgbClr val="191B0E"/>
                  </a:solidFill>
                  <a:latin typeface="Times New Roman" panose="02020603050405020304" pitchFamily="18" charset="0"/>
                  <a:cs typeface="Times New Roman" panose="02020603050405020304" pitchFamily="18" charset="0"/>
                </a:endParaRPr>
              </a:p>
              <a:p>
                <a:pPr lvl="3"/>
                <a:r>
                  <a:rPr lang="en-US" altLang="zh-CN" dirty="0">
                    <a:solidFill>
                      <a:srgbClr val="191B0E"/>
                    </a:solidFill>
                    <a:latin typeface="Times New Roman" panose="02020603050405020304" pitchFamily="18" charset="0"/>
                    <a:cs typeface="Times New Roman" panose="02020603050405020304" pitchFamily="18" charset="0"/>
                  </a:rPr>
                  <a:t>	    </a:t>
                </a:r>
                <a14:m>
                  <m:oMath xmlns:m="http://schemas.openxmlformats.org/officeDocument/2006/math">
                    <m:r>
                      <a:rPr lang="en-US" altLang="zh-CN">
                        <a:solidFill>
                          <a:srgbClr val="191B0E"/>
                        </a:solidFill>
                        <a:latin typeface="Cambria Math" panose="02040503050406030204" pitchFamily="18" charset="0"/>
                        <a:cs typeface="Times New Roman" panose="02020603050405020304" pitchFamily="18" charset="0"/>
                      </a:rPr>
                      <m:t>𝑥</m:t>
                    </m:r>
                    <m:r>
                      <a:rPr lang="en-US" altLang="zh-CN">
                        <a:solidFill>
                          <a:srgbClr val="191B0E"/>
                        </a:solidFill>
                        <a:latin typeface="Cambria Math" panose="02040503050406030204" pitchFamily="18" charset="0"/>
                        <a:cs typeface="Times New Roman" panose="02020603050405020304" pitchFamily="18" charset="0"/>
                      </a:rPr>
                      <m:t>=</m:t>
                    </m:r>
                    <m:r>
                      <a:rPr lang="zh-CN" altLang="zh-CN">
                        <a:solidFill>
                          <a:srgbClr val="191B0E"/>
                        </a:solidFill>
                        <a:latin typeface="Cambria Math" panose="02040503050406030204" pitchFamily="18" charset="0"/>
                        <a:cs typeface="Times New Roman" panose="02020603050405020304" pitchFamily="18" charset="0"/>
                      </a:rPr>
                      <m:t>－</m:t>
                    </m:r>
                    <m:r>
                      <a:rPr lang="en-US" altLang="zh-CN">
                        <a:solidFill>
                          <a:srgbClr val="191B0E"/>
                        </a:solidFill>
                        <a:latin typeface="Cambria Math" panose="02040503050406030204" pitchFamily="18" charset="0"/>
                        <a:cs typeface="Times New Roman" panose="02020603050405020304" pitchFamily="18" charset="0"/>
                      </a:rPr>
                      <m:t>10010</m:t>
                    </m:r>
                  </m:oMath>
                </a14:m>
                <a:r>
                  <a:rPr lang="zh-CN" altLang="zh-CN" dirty="0">
                    <a:solidFill>
                      <a:srgbClr val="191B0E"/>
                    </a:solidFill>
                    <a:latin typeface="Times New Roman" panose="02020603050405020304" pitchFamily="18" charset="0"/>
                    <a:cs typeface="Times New Roman" panose="02020603050405020304" pitchFamily="18" charset="0"/>
                  </a:rPr>
                  <a:t>，则</a:t>
                </a:r>
                <a14:m>
                  <m:oMath xmlns:m="http://schemas.openxmlformats.org/officeDocument/2006/math">
                    <m:sSub>
                      <m:sSubPr>
                        <m:ctrlPr>
                          <a:rPr lang="zh-CN" altLang="zh-CN" i="1">
                            <a:solidFill>
                              <a:srgbClr val="191B0E"/>
                            </a:solidFill>
                            <a:latin typeface="Cambria Math" panose="02040503050406030204" pitchFamily="18" charset="0"/>
                            <a:cs typeface="Times New Roman" panose="02020603050405020304" pitchFamily="18" charset="0"/>
                          </a:rPr>
                        </m:ctrlPr>
                      </m:sSubPr>
                      <m:e>
                        <m:d>
                          <m:dPr>
                            <m:begChr m:val="["/>
                            <m:endChr m:val="]"/>
                            <m:ctrlPr>
                              <a:rPr lang="zh-CN" altLang="zh-CN" i="1">
                                <a:solidFill>
                                  <a:srgbClr val="191B0E"/>
                                </a:solidFill>
                                <a:latin typeface="Cambria Math" panose="02040503050406030204" pitchFamily="18" charset="0"/>
                                <a:cs typeface="Times New Roman" panose="02020603050405020304" pitchFamily="18" charset="0"/>
                              </a:rPr>
                            </m:ctrlPr>
                          </m:dPr>
                          <m:e>
                            <m:r>
                              <a:rPr lang="en-US" altLang="zh-CN">
                                <a:solidFill>
                                  <a:srgbClr val="191B0E"/>
                                </a:solidFill>
                                <a:latin typeface="Cambria Math" panose="02040503050406030204" pitchFamily="18" charset="0"/>
                                <a:cs typeface="Times New Roman" panose="02020603050405020304" pitchFamily="18" charset="0"/>
                              </a:rPr>
                              <m:t>𝑥</m:t>
                            </m:r>
                          </m:e>
                        </m:d>
                      </m:e>
                      <m:sub>
                        <m:r>
                          <a:rPr lang="zh-CN" altLang="zh-CN">
                            <a:solidFill>
                              <a:srgbClr val="191B0E"/>
                            </a:solidFill>
                            <a:latin typeface="Cambria Math" panose="02040503050406030204" pitchFamily="18" charset="0"/>
                            <a:cs typeface="Times New Roman" panose="02020603050405020304" pitchFamily="18" charset="0"/>
                          </a:rPr>
                          <m:t>补</m:t>
                        </m:r>
                      </m:sub>
                    </m:sSub>
                    <m:r>
                      <a:rPr lang="en-US" altLang="zh-CN">
                        <a:solidFill>
                          <a:srgbClr val="191B0E"/>
                        </a:solidFill>
                        <a:latin typeface="Cambria Math" panose="02040503050406030204" pitchFamily="18" charset="0"/>
                        <a:cs typeface="Times New Roman" panose="02020603050405020304" pitchFamily="18" charset="0"/>
                      </a:rPr>
                      <m:t>=101110</m:t>
                    </m:r>
                  </m:oMath>
                </a14:m>
                <a:endParaRPr lang="zh-CN" altLang="zh-CN" dirty="0">
                  <a:solidFill>
                    <a:srgbClr val="191B0E"/>
                  </a:solidFill>
                  <a:latin typeface="Times New Roman" panose="02020603050405020304" pitchFamily="18" charset="0"/>
                  <a:cs typeface="Times New Roman" panose="02020603050405020304" pitchFamily="18" charset="0"/>
                </a:endParaRPr>
              </a:p>
              <a:p>
                <a:pPr marL="987425" lvl="2" defTabSz="914400">
                  <a:lnSpc>
                    <a:spcPct val="94000"/>
                  </a:lnSpc>
                  <a:spcBef>
                    <a:spcPts val="500"/>
                  </a:spcBef>
                  <a:spcAft>
                    <a:spcPts val="200"/>
                  </a:spcAft>
                </a:pPr>
                <a:endParaRPr lang="en-US" altLang="zh-CN" sz="2000" dirty="0">
                  <a:solidFill>
                    <a:srgbClr val="191B0E"/>
                  </a:solidFill>
                  <a:latin typeface="Times New Roman" panose="02020603050405020304" pitchFamily="18" charset="0"/>
                  <a:cs typeface="Times New Roman" panose="02020603050405020304" pitchFamily="18" charset="0"/>
                </a:endParaRPr>
              </a:p>
            </p:txBody>
          </p:sp>
        </mc:Choice>
        <mc:Fallback xmlns="">
          <p:sp>
            <p:nvSpPr>
              <p:cNvPr id="7" name="矩形 6">
                <a:extLst>
                  <a:ext uri="{FF2B5EF4-FFF2-40B4-BE49-F238E27FC236}">
                    <a16:creationId xmlns:a16="http://schemas.microsoft.com/office/drawing/2014/main" id="{A37DE539-7390-4C3E-A246-E45C3E9A01CA}"/>
                  </a:ext>
                </a:extLst>
              </p:cNvPr>
              <p:cNvSpPr>
                <a:spLocks noRot="1" noChangeAspect="1" noMove="1" noResize="1" noEditPoints="1" noAdjustHandles="1" noChangeArrowheads="1" noChangeShapeType="1" noTextEdit="1"/>
              </p:cNvSpPr>
              <p:nvPr/>
            </p:nvSpPr>
            <p:spPr>
              <a:xfrm>
                <a:off x="158673" y="3199732"/>
                <a:ext cx="11705358" cy="2683748"/>
              </a:xfrm>
              <a:prstGeom prst="rect">
                <a:avLst/>
              </a:prstGeom>
              <a:blipFill>
                <a:blip r:embed="rId4"/>
                <a:stretch>
                  <a:fillRect t="-250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矩形 7">
                <a:extLst>
                  <a:ext uri="{FF2B5EF4-FFF2-40B4-BE49-F238E27FC236}">
                    <a16:creationId xmlns:a16="http://schemas.microsoft.com/office/drawing/2014/main" id="{226E49F2-1645-4F99-812C-4B0BEAFD6E2D}"/>
                  </a:ext>
                </a:extLst>
              </p:cNvPr>
              <p:cNvSpPr/>
              <p:nvPr/>
            </p:nvSpPr>
            <p:spPr>
              <a:xfrm>
                <a:off x="327969" y="1808878"/>
                <a:ext cx="11705358" cy="1307153"/>
              </a:xfrm>
              <a:prstGeom prst="rect">
                <a:avLst/>
              </a:prstGeom>
              <a:noFill/>
            </p:spPr>
            <p:txBody>
              <a:bodyPr wrap="square" rtlCol="0">
                <a:spAutoFit/>
              </a:bodyPr>
              <a:lstStyle/>
              <a:p>
                <a:pPr marL="530225" lvl="1" defTabSz="914400">
                  <a:lnSpc>
                    <a:spcPct val="94000"/>
                  </a:lnSpc>
                  <a:spcBef>
                    <a:spcPts val="500"/>
                  </a:spcBef>
                  <a:spcAft>
                    <a:spcPts val="200"/>
                  </a:spcAft>
                </a:pPr>
                <a:r>
                  <a:rPr lang="en-US" altLang="zh-CN" sz="2000" dirty="0">
                    <a:solidFill>
                      <a:srgbClr val="191B0E"/>
                    </a:solidFill>
                    <a:latin typeface="Times New Roman" panose="02020603050405020304" pitchFamily="18" charset="0"/>
                    <a:cs typeface="Times New Roman" panose="02020603050405020304" pitchFamily="18" charset="0"/>
                  </a:rPr>
                  <a:t>	</a:t>
                </a:r>
                <a:r>
                  <a:rPr lang="zh-CN" altLang="en-US" dirty="0">
                    <a:solidFill>
                      <a:srgbClr val="191B0E"/>
                    </a:solidFill>
                    <a:latin typeface="Times New Roman" panose="02020603050405020304" pitchFamily="18" charset="0"/>
                    <a:cs typeface="Times New Roman" panose="02020603050405020304" pitchFamily="18" charset="0"/>
                  </a:rPr>
                  <a:t>解：</a:t>
                </a:r>
                <a:r>
                  <a:rPr lang="zh-CN" altLang="zh-CN" dirty="0">
                    <a:solidFill>
                      <a:srgbClr val="191B0E"/>
                    </a:solidFill>
                    <a:latin typeface="Times New Roman" panose="02020603050405020304" pitchFamily="18" charset="0"/>
                    <a:cs typeface="Times New Roman" panose="02020603050405020304" pitchFamily="18" charset="0"/>
                  </a:rPr>
                  <a:t>此算盘是一个</a:t>
                </a:r>
                <a:r>
                  <a:rPr lang="en-US" altLang="zh-CN" dirty="0">
                    <a:solidFill>
                      <a:srgbClr val="191B0E"/>
                    </a:solidFill>
                    <a:latin typeface="Times New Roman" panose="02020603050405020304" pitchFamily="18" charset="0"/>
                    <a:cs typeface="Times New Roman" panose="02020603050405020304" pitchFamily="18" charset="0"/>
                  </a:rPr>
                  <a:t>3</a:t>
                </a:r>
                <a:r>
                  <a:rPr lang="zh-CN" altLang="zh-CN" dirty="0">
                    <a:solidFill>
                      <a:srgbClr val="191B0E"/>
                    </a:solidFill>
                    <a:latin typeface="Times New Roman" panose="02020603050405020304" pitchFamily="18" charset="0"/>
                    <a:cs typeface="Times New Roman" panose="02020603050405020304" pitchFamily="18" charset="0"/>
                  </a:rPr>
                  <a:t>位十进制模运算系统，其模为</a:t>
                </a:r>
                <a14:m>
                  <m:oMath xmlns:m="http://schemas.openxmlformats.org/officeDocument/2006/math">
                    <m:sSup>
                      <m:sSupPr>
                        <m:ctrlPr>
                          <a:rPr lang="zh-CN" altLang="zh-CN" i="1">
                            <a:solidFill>
                              <a:srgbClr val="191B0E"/>
                            </a:solidFill>
                            <a:latin typeface="Cambria Math" panose="02040503050406030204" pitchFamily="18" charset="0"/>
                            <a:cs typeface="Times New Roman" panose="02020603050405020304" pitchFamily="18" charset="0"/>
                          </a:rPr>
                        </m:ctrlPr>
                      </m:sSupPr>
                      <m:e>
                        <m:r>
                          <a:rPr lang="en-US" altLang="zh-CN">
                            <a:solidFill>
                              <a:srgbClr val="191B0E"/>
                            </a:solidFill>
                            <a:latin typeface="Cambria Math" panose="02040503050406030204" pitchFamily="18" charset="0"/>
                            <a:cs typeface="Times New Roman" panose="02020603050405020304" pitchFamily="18" charset="0"/>
                          </a:rPr>
                          <m:t>10</m:t>
                        </m:r>
                      </m:e>
                      <m:sup>
                        <m:r>
                          <a:rPr lang="en-US" altLang="zh-CN">
                            <a:solidFill>
                              <a:srgbClr val="191B0E"/>
                            </a:solidFill>
                            <a:latin typeface="Cambria Math" panose="02040503050406030204" pitchFamily="18" charset="0"/>
                            <a:cs typeface="Times New Roman" panose="02020603050405020304" pitchFamily="18" charset="0"/>
                          </a:rPr>
                          <m:t>3</m:t>
                        </m:r>
                      </m:sup>
                    </m:sSup>
                  </m:oMath>
                </a14:m>
                <a:r>
                  <a:rPr lang="zh-CN" altLang="zh-CN" dirty="0">
                    <a:solidFill>
                      <a:srgbClr val="191B0E"/>
                    </a:solidFill>
                    <a:latin typeface="Times New Roman" panose="02020603050405020304" pitchFamily="18" charset="0"/>
                    <a:cs typeface="Times New Roman" panose="02020603050405020304" pitchFamily="18" charset="0"/>
                  </a:rPr>
                  <a:t>，当运算结果超过</a:t>
                </a:r>
                <a:r>
                  <a:rPr lang="en-US" altLang="zh-CN" dirty="0">
                    <a:solidFill>
                      <a:srgbClr val="191B0E"/>
                    </a:solidFill>
                    <a:latin typeface="Times New Roman" panose="02020603050405020304" pitchFamily="18" charset="0"/>
                    <a:cs typeface="Times New Roman" panose="02020603050405020304" pitchFamily="18" charset="0"/>
                  </a:rPr>
                  <a:t>3</a:t>
                </a:r>
                <a:r>
                  <a:rPr lang="zh-CN" altLang="zh-CN" dirty="0">
                    <a:solidFill>
                      <a:srgbClr val="191B0E"/>
                    </a:solidFill>
                    <a:latin typeface="Times New Roman" panose="02020603050405020304" pitchFamily="18" charset="0"/>
                    <a:cs typeface="Times New Roman" panose="02020603050405020304" pitchFamily="18" charset="0"/>
                  </a:rPr>
                  <a:t>位时，则最高位需要舍弃，只能</a:t>
                </a:r>
                <a:r>
                  <a:rPr lang="en-US" altLang="zh-CN" dirty="0">
                    <a:solidFill>
                      <a:srgbClr val="191B0E"/>
                    </a:solidFill>
                    <a:latin typeface="Times New Roman" panose="02020603050405020304" pitchFamily="18" charset="0"/>
                    <a:cs typeface="Times New Roman" panose="02020603050405020304" pitchFamily="18" charset="0"/>
                  </a:rPr>
                  <a:t>     	        </a:t>
                </a:r>
                <a:r>
                  <a:rPr lang="zh-CN" altLang="zh-CN" dirty="0">
                    <a:solidFill>
                      <a:srgbClr val="191B0E"/>
                    </a:solidFill>
                    <a:latin typeface="Times New Roman" panose="02020603050405020304" pitchFamily="18" charset="0"/>
                    <a:cs typeface="Times New Roman" panose="02020603050405020304" pitchFamily="18" charset="0"/>
                  </a:rPr>
                  <a:t>使用低三位表示结果，</a:t>
                </a:r>
                <a14:m>
                  <m:oMath xmlns:m="http://schemas.openxmlformats.org/officeDocument/2006/math">
                    <m:r>
                      <a:rPr lang="zh-CN" altLang="zh-CN">
                        <a:solidFill>
                          <a:srgbClr val="191B0E"/>
                        </a:solidFill>
                        <a:latin typeface="Cambria Math" panose="02040503050406030204" pitchFamily="18" charset="0"/>
                        <a:cs typeface="Times New Roman" panose="02020603050405020304" pitchFamily="18" charset="0"/>
                      </a:rPr>
                      <m:t>－</m:t>
                    </m:r>
                    <m:r>
                      <a:rPr lang="en-US" altLang="zh-CN">
                        <a:solidFill>
                          <a:srgbClr val="191B0E"/>
                        </a:solidFill>
                        <a:latin typeface="Cambria Math" panose="02040503050406030204" pitchFamily="18" charset="0"/>
                        <a:cs typeface="Times New Roman" panose="02020603050405020304" pitchFamily="18" charset="0"/>
                      </a:rPr>
                      <m:t>242</m:t>
                    </m:r>
                  </m:oMath>
                </a14:m>
                <a:r>
                  <a:rPr lang="zh-CN" altLang="zh-CN" dirty="0">
                    <a:solidFill>
                      <a:srgbClr val="191B0E"/>
                    </a:solidFill>
                    <a:latin typeface="Times New Roman" panose="02020603050405020304" pitchFamily="18" charset="0"/>
                    <a:cs typeface="Times New Roman" panose="02020603050405020304" pitchFamily="18" charset="0"/>
                  </a:rPr>
                  <a:t>的补数为</a:t>
                </a:r>
                <a14:m>
                  <m:oMath xmlns:m="http://schemas.openxmlformats.org/officeDocument/2006/math">
                    <m:sSup>
                      <m:sSupPr>
                        <m:ctrlPr>
                          <a:rPr lang="zh-CN" altLang="zh-CN" i="1">
                            <a:solidFill>
                              <a:srgbClr val="191B0E"/>
                            </a:solidFill>
                            <a:latin typeface="Cambria Math" panose="02040503050406030204" pitchFamily="18" charset="0"/>
                            <a:cs typeface="Times New Roman" panose="02020603050405020304" pitchFamily="18" charset="0"/>
                          </a:rPr>
                        </m:ctrlPr>
                      </m:sSupPr>
                      <m:e>
                        <m:r>
                          <a:rPr lang="en-US" altLang="zh-CN">
                            <a:solidFill>
                              <a:srgbClr val="191B0E"/>
                            </a:solidFill>
                            <a:latin typeface="Cambria Math" panose="02040503050406030204" pitchFamily="18" charset="0"/>
                            <a:cs typeface="Times New Roman" panose="02020603050405020304" pitchFamily="18" charset="0"/>
                          </a:rPr>
                          <m:t>10</m:t>
                        </m:r>
                      </m:e>
                      <m:sup>
                        <m:r>
                          <a:rPr lang="en-US" altLang="zh-CN">
                            <a:solidFill>
                              <a:srgbClr val="191B0E"/>
                            </a:solidFill>
                            <a:latin typeface="Cambria Math" panose="02040503050406030204" pitchFamily="18" charset="0"/>
                            <a:cs typeface="Times New Roman" panose="02020603050405020304" pitchFamily="18" charset="0"/>
                          </a:rPr>
                          <m:t>3</m:t>
                        </m:r>
                      </m:sup>
                    </m:sSup>
                    <m:r>
                      <a:rPr lang="zh-CN" altLang="zh-CN">
                        <a:solidFill>
                          <a:srgbClr val="191B0E"/>
                        </a:solidFill>
                        <a:latin typeface="Cambria Math" panose="02040503050406030204" pitchFamily="18" charset="0"/>
                        <a:cs typeface="Times New Roman" panose="02020603050405020304" pitchFamily="18" charset="0"/>
                      </a:rPr>
                      <m:t>－</m:t>
                    </m:r>
                    <m:r>
                      <a:rPr lang="en-US" altLang="zh-CN">
                        <a:solidFill>
                          <a:srgbClr val="191B0E"/>
                        </a:solidFill>
                        <a:latin typeface="Cambria Math" panose="02040503050406030204" pitchFamily="18" charset="0"/>
                        <a:cs typeface="Times New Roman" panose="02020603050405020304" pitchFamily="18" charset="0"/>
                      </a:rPr>
                      <m:t>242</m:t>
                    </m:r>
                  </m:oMath>
                </a14:m>
                <a:r>
                  <a:rPr lang="zh-CN" altLang="zh-CN" dirty="0">
                    <a:solidFill>
                      <a:srgbClr val="191B0E"/>
                    </a:solidFill>
                    <a:latin typeface="Times New Roman" panose="02020603050405020304" pitchFamily="18" charset="0"/>
                    <a:cs typeface="Times New Roman" panose="02020603050405020304" pitchFamily="18" charset="0"/>
                  </a:rPr>
                  <a:t>，因此</a:t>
                </a:r>
                <a:r>
                  <a:rPr lang="zh-CN" altLang="en-US" dirty="0">
                    <a:solidFill>
                      <a:srgbClr val="191B0E"/>
                    </a:solidFill>
                    <a:latin typeface="Times New Roman" panose="02020603050405020304" pitchFamily="18" charset="0"/>
                    <a:cs typeface="Times New Roman" panose="02020603050405020304" pitchFamily="18" charset="0"/>
                  </a:rPr>
                  <a:t>：</a:t>
                </a:r>
                <a:endParaRPr lang="zh-CN" altLang="zh-CN" dirty="0">
                  <a:solidFill>
                    <a:srgbClr val="191B0E"/>
                  </a:solidFill>
                  <a:latin typeface="Times New Roman" panose="02020603050405020304" pitchFamily="18" charset="0"/>
                  <a:cs typeface="Times New Roman" panose="02020603050405020304" pitchFamily="18" charset="0"/>
                </a:endParaRPr>
              </a:p>
              <a:p>
                <a:pPr marL="530225" lvl="1" defTabSz="914400">
                  <a:lnSpc>
                    <a:spcPct val="94000"/>
                  </a:lnSpc>
                  <a:spcBef>
                    <a:spcPts val="500"/>
                  </a:spcBef>
                  <a:spcAft>
                    <a:spcPts val="200"/>
                  </a:spcAft>
                </a:pPr>
                <a14:m>
                  <m:oMathPara xmlns:m="http://schemas.openxmlformats.org/officeDocument/2006/math">
                    <m:oMathParaPr>
                      <m:jc m:val="centerGroup"/>
                    </m:oMathParaPr>
                    <m:oMath xmlns:m="http://schemas.openxmlformats.org/officeDocument/2006/math">
                      <m:r>
                        <a:rPr lang="en-US" altLang="zh-CN">
                          <a:solidFill>
                            <a:srgbClr val="191B0E"/>
                          </a:solidFill>
                          <a:latin typeface="Cambria Math" panose="02040503050406030204" pitchFamily="18" charset="0"/>
                          <a:cs typeface="Times New Roman" panose="02020603050405020304" pitchFamily="18" charset="0"/>
                        </a:rPr>
                        <m:t>410</m:t>
                      </m:r>
                      <m:r>
                        <a:rPr lang="zh-CN" altLang="zh-CN">
                          <a:solidFill>
                            <a:srgbClr val="191B0E"/>
                          </a:solidFill>
                          <a:latin typeface="Cambria Math" panose="02040503050406030204" pitchFamily="18" charset="0"/>
                          <a:cs typeface="Times New Roman" panose="02020603050405020304" pitchFamily="18" charset="0"/>
                        </a:rPr>
                        <m:t>－</m:t>
                      </m:r>
                      <m:r>
                        <a:rPr lang="en-US" altLang="zh-CN">
                          <a:solidFill>
                            <a:srgbClr val="191B0E"/>
                          </a:solidFill>
                          <a:latin typeface="Cambria Math" panose="02040503050406030204" pitchFamily="18" charset="0"/>
                          <a:cs typeface="Times New Roman" panose="02020603050405020304" pitchFamily="18" charset="0"/>
                        </a:rPr>
                        <m:t>242≡410+</m:t>
                      </m:r>
                      <m:d>
                        <m:dPr>
                          <m:ctrlPr>
                            <a:rPr lang="zh-CN" altLang="zh-CN" i="1">
                              <a:solidFill>
                                <a:srgbClr val="191B0E"/>
                              </a:solidFill>
                              <a:latin typeface="Cambria Math" panose="02040503050406030204" pitchFamily="18" charset="0"/>
                              <a:cs typeface="Times New Roman" panose="02020603050405020304" pitchFamily="18" charset="0"/>
                            </a:rPr>
                          </m:ctrlPr>
                        </m:dPr>
                        <m:e>
                          <m:sSup>
                            <m:sSupPr>
                              <m:ctrlPr>
                                <a:rPr lang="zh-CN" altLang="zh-CN" i="1">
                                  <a:solidFill>
                                    <a:srgbClr val="191B0E"/>
                                  </a:solidFill>
                                  <a:latin typeface="Cambria Math" panose="02040503050406030204" pitchFamily="18" charset="0"/>
                                  <a:cs typeface="Times New Roman" panose="02020603050405020304" pitchFamily="18" charset="0"/>
                                </a:rPr>
                              </m:ctrlPr>
                            </m:sSupPr>
                            <m:e>
                              <m:r>
                                <a:rPr lang="en-US" altLang="zh-CN">
                                  <a:solidFill>
                                    <a:srgbClr val="191B0E"/>
                                  </a:solidFill>
                                  <a:latin typeface="Cambria Math" panose="02040503050406030204" pitchFamily="18" charset="0"/>
                                  <a:cs typeface="Times New Roman" panose="02020603050405020304" pitchFamily="18" charset="0"/>
                                </a:rPr>
                                <m:t>10</m:t>
                              </m:r>
                            </m:e>
                            <m:sup>
                              <m:r>
                                <a:rPr lang="en-US" altLang="zh-CN">
                                  <a:solidFill>
                                    <a:srgbClr val="191B0E"/>
                                  </a:solidFill>
                                  <a:latin typeface="Cambria Math" panose="02040503050406030204" pitchFamily="18" charset="0"/>
                                  <a:cs typeface="Times New Roman" panose="02020603050405020304" pitchFamily="18" charset="0"/>
                                </a:rPr>
                                <m:t>3</m:t>
                              </m:r>
                            </m:sup>
                          </m:sSup>
                          <m:r>
                            <a:rPr lang="zh-CN" altLang="zh-CN">
                              <a:solidFill>
                                <a:srgbClr val="191B0E"/>
                              </a:solidFill>
                              <a:latin typeface="Cambria Math" panose="02040503050406030204" pitchFamily="18" charset="0"/>
                              <a:cs typeface="Times New Roman" panose="02020603050405020304" pitchFamily="18" charset="0"/>
                            </a:rPr>
                            <m:t>－</m:t>
                          </m:r>
                          <m:r>
                            <a:rPr lang="en-US" altLang="zh-CN">
                              <a:solidFill>
                                <a:srgbClr val="191B0E"/>
                              </a:solidFill>
                              <a:latin typeface="Cambria Math" panose="02040503050406030204" pitchFamily="18" charset="0"/>
                              <a:cs typeface="Times New Roman" panose="02020603050405020304" pitchFamily="18" charset="0"/>
                            </a:rPr>
                            <m:t>242</m:t>
                          </m:r>
                        </m:e>
                      </m:d>
                      <m:r>
                        <a:rPr lang="en-US" altLang="zh-CN">
                          <a:solidFill>
                            <a:srgbClr val="191B0E"/>
                          </a:solidFill>
                          <a:latin typeface="Cambria Math" panose="02040503050406030204" pitchFamily="18" charset="0"/>
                          <a:cs typeface="Times New Roman" panose="02020603050405020304" pitchFamily="18" charset="0"/>
                        </a:rPr>
                        <m:t>≡168</m:t>
                      </m:r>
                      <m:d>
                        <m:dPr>
                          <m:begChr m:val="（"/>
                          <m:endChr m:val="）"/>
                          <m:ctrlPr>
                            <a:rPr lang="zh-CN" altLang="zh-CN" i="1">
                              <a:solidFill>
                                <a:srgbClr val="191B0E"/>
                              </a:solidFill>
                              <a:latin typeface="Cambria Math" panose="02040503050406030204" pitchFamily="18" charset="0"/>
                              <a:cs typeface="Times New Roman" panose="02020603050405020304" pitchFamily="18" charset="0"/>
                            </a:rPr>
                          </m:ctrlPr>
                        </m:dPr>
                        <m:e>
                          <m:r>
                            <m:rPr>
                              <m:sty m:val="p"/>
                            </m:rPr>
                            <a:rPr lang="en-US" altLang="zh-CN">
                              <a:solidFill>
                                <a:srgbClr val="191B0E"/>
                              </a:solidFill>
                              <a:latin typeface="Cambria Math" panose="02040503050406030204" pitchFamily="18" charset="0"/>
                              <a:cs typeface="Times New Roman" panose="02020603050405020304" pitchFamily="18" charset="0"/>
                            </a:rPr>
                            <m:t>mod</m:t>
                          </m:r>
                          <m:sSup>
                            <m:sSupPr>
                              <m:ctrlPr>
                                <a:rPr lang="zh-CN" altLang="zh-CN" i="1">
                                  <a:solidFill>
                                    <a:srgbClr val="191B0E"/>
                                  </a:solidFill>
                                  <a:latin typeface="Cambria Math" panose="02040503050406030204" pitchFamily="18" charset="0"/>
                                  <a:cs typeface="Times New Roman" panose="02020603050405020304" pitchFamily="18" charset="0"/>
                                </a:rPr>
                              </m:ctrlPr>
                            </m:sSupPr>
                            <m:e>
                              <m:r>
                                <a:rPr lang="en-US" altLang="zh-CN">
                                  <a:solidFill>
                                    <a:srgbClr val="191B0E"/>
                                  </a:solidFill>
                                  <a:latin typeface="Cambria Math" panose="02040503050406030204" pitchFamily="18" charset="0"/>
                                  <a:cs typeface="Times New Roman" panose="02020603050405020304" pitchFamily="18" charset="0"/>
                                </a:rPr>
                                <m:t>10</m:t>
                              </m:r>
                            </m:e>
                            <m:sup>
                              <m:r>
                                <a:rPr lang="en-US" altLang="zh-CN">
                                  <a:solidFill>
                                    <a:srgbClr val="191B0E"/>
                                  </a:solidFill>
                                  <a:latin typeface="Cambria Math" panose="02040503050406030204" pitchFamily="18" charset="0"/>
                                  <a:cs typeface="Times New Roman" panose="02020603050405020304" pitchFamily="18" charset="0"/>
                                </a:rPr>
                                <m:t>3</m:t>
                              </m:r>
                            </m:sup>
                          </m:sSup>
                        </m:e>
                      </m:d>
                    </m:oMath>
                  </m:oMathPara>
                </a14:m>
                <a:endParaRPr lang="zh-CN" altLang="zh-CN" sz="2000" dirty="0">
                  <a:solidFill>
                    <a:srgbClr val="191B0E"/>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rgbClr val="191B0E"/>
                  </a:solidFill>
                  <a:latin typeface="Times New Roman" panose="02020603050405020304" pitchFamily="18" charset="0"/>
                  <a:cs typeface="Times New Roman" panose="02020603050405020304" pitchFamily="18" charset="0"/>
                </a:endParaRPr>
              </a:p>
            </p:txBody>
          </p:sp>
        </mc:Choice>
        <mc:Fallback xmlns="">
          <p:sp>
            <p:nvSpPr>
              <p:cNvPr id="8" name="矩形 7">
                <a:extLst>
                  <a:ext uri="{FF2B5EF4-FFF2-40B4-BE49-F238E27FC236}">
                    <a16:creationId xmlns:a16="http://schemas.microsoft.com/office/drawing/2014/main" id="{226E49F2-1645-4F99-812C-4B0BEAFD6E2D}"/>
                  </a:ext>
                </a:extLst>
              </p:cNvPr>
              <p:cNvSpPr>
                <a:spLocks noRot="1" noChangeAspect="1" noMove="1" noResize="1" noEditPoints="1" noAdjustHandles="1" noChangeArrowheads="1" noChangeShapeType="1" noTextEdit="1"/>
              </p:cNvSpPr>
              <p:nvPr/>
            </p:nvSpPr>
            <p:spPr>
              <a:xfrm>
                <a:off x="327969" y="1808878"/>
                <a:ext cx="11705358" cy="1307153"/>
              </a:xfrm>
              <a:prstGeom prst="rect">
                <a:avLst/>
              </a:prstGeom>
              <a:blipFill>
                <a:blip r:embed="rId5"/>
                <a:stretch>
                  <a:fillRect t="-373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611428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normAutofit fontScale="90000"/>
          </a:bodyPr>
          <a:lstStyle/>
          <a:p>
            <a:br>
              <a:rPr lang="en-US" altLang="zh-CN" dirty="0">
                <a:solidFill>
                  <a:schemeClr val="tx1"/>
                </a:solidFill>
              </a:rPr>
            </a:br>
            <a:br>
              <a:rPr lang="en-US" altLang="zh-CN" dirty="0">
                <a:solidFill>
                  <a:schemeClr val="tx1"/>
                </a:solidFill>
              </a:rPr>
            </a:br>
            <a:br>
              <a:rPr lang="en-US" altLang="zh-CN" dirty="0">
                <a:solidFill>
                  <a:schemeClr val="tx1"/>
                </a:solidFill>
              </a:rPr>
            </a:br>
            <a:br>
              <a:rPr lang="en-US" altLang="zh-CN" dirty="0">
                <a:solidFill>
                  <a:schemeClr val="tx1"/>
                </a:solidFill>
              </a:rPr>
            </a:br>
            <a:br>
              <a:rPr lang="en-US" altLang="zh-CN" dirty="0">
                <a:solidFill>
                  <a:schemeClr val="tx1"/>
                </a:solidFill>
              </a:rPr>
            </a:br>
            <a:br>
              <a:rPr lang="en-US" altLang="zh-CN" dirty="0">
                <a:solidFill>
                  <a:schemeClr val="tx1"/>
                </a:solidFill>
              </a:rPr>
            </a:br>
            <a:br>
              <a:rPr lang="en-US" altLang="zh-CN" dirty="0">
                <a:solidFill>
                  <a:schemeClr val="tx1"/>
                </a:solidFill>
              </a:rPr>
            </a:br>
            <a:br>
              <a:rPr lang="en-US" altLang="zh-CN" dirty="0">
                <a:solidFill>
                  <a:schemeClr val="tx1"/>
                </a:solidFill>
              </a:rPr>
            </a:br>
            <a:br>
              <a:rPr lang="en-US" altLang="zh-CN" dirty="0">
                <a:solidFill>
                  <a:schemeClr val="tx1"/>
                </a:solidFill>
              </a:rPr>
            </a:br>
            <a:br>
              <a:rPr lang="en-US" altLang="zh-CN" dirty="0">
                <a:solidFill>
                  <a:schemeClr val="tx1"/>
                </a:solidFill>
              </a:rPr>
            </a:br>
            <a:br>
              <a:rPr lang="en-US" altLang="zh-CN" dirty="0">
                <a:solidFill>
                  <a:schemeClr val="tx1"/>
                </a:solidFill>
              </a:rPr>
            </a:br>
            <a:br>
              <a:rPr lang="en-US" altLang="zh-CN" dirty="0">
                <a:solidFill>
                  <a:schemeClr val="tx1"/>
                </a:solidFill>
              </a:rPr>
            </a:br>
            <a:br>
              <a:rPr lang="en-US" altLang="zh-CN" dirty="0">
                <a:solidFill>
                  <a:schemeClr val="tx1"/>
                </a:solidFill>
              </a:rPr>
            </a:br>
            <a:br>
              <a:rPr lang="en-US" altLang="zh-CN" dirty="0">
                <a:solidFill>
                  <a:schemeClr val="tx1"/>
                </a:solidFill>
              </a:rPr>
            </a:br>
            <a:endParaRPr lang="zh-CN" altLang="en-US" dirty="0">
              <a:solidFill>
                <a:schemeClr val="tx1"/>
              </a:solidFill>
            </a:endParaRP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补码表示法</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11</a:t>
            </a:fld>
            <a:endParaRPr lang="zh-CN" altLang="en-US">
              <a:solidFill>
                <a:prstClr val="black"/>
              </a:solidFill>
            </a:endParaRPr>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686150"/>
          </a:xfrm>
          <a:prstGeom prst="rect">
            <a:avLst/>
          </a:prstGeom>
          <a:noFill/>
        </p:spPr>
        <p:txBody>
          <a:bodyPr wrap="square" rtlCol="0">
            <a:spAutoFit/>
          </a:bodyPr>
          <a:lstStyle/>
          <a:p>
            <a:pPr marL="873125" lvl="1" indent="-342900" defTabSz="914400">
              <a:lnSpc>
                <a:spcPct val="94000"/>
              </a:lnSpc>
              <a:spcBef>
                <a:spcPts val="500"/>
              </a:spcBef>
              <a:spcAft>
                <a:spcPts val="200"/>
              </a:spcAft>
              <a:buSzPct val="100000"/>
              <a:buFont typeface="Arial" panose="020B0604020202020204" pitchFamily="34" charset="0"/>
              <a:buChar char="•"/>
            </a:pPr>
            <a:r>
              <a:rPr lang="zh-CN" altLang="zh-CN" dirty="0">
                <a:solidFill>
                  <a:srgbClr val="191B0E"/>
                </a:solidFill>
                <a:latin typeface="Times New Roman" panose="02020603050405020304" pitchFamily="18" charset="0"/>
                <a:cs typeface="Times New Roman" panose="02020603050405020304" pitchFamily="18" charset="0"/>
              </a:rPr>
              <a:t>例</a:t>
            </a:r>
            <a:r>
              <a:rPr lang="en-US" altLang="zh-CN" dirty="0">
                <a:solidFill>
                  <a:srgbClr val="191B0E"/>
                </a:solidFill>
                <a:latin typeface="Times New Roman" panose="02020603050405020304" pitchFamily="18" charset="0"/>
                <a:cs typeface="Times New Roman" panose="02020603050405020304" pitchFamily="18" charset="0"/>
              </a:rPr>
              <a:t>3.2</a:t>
            </a:r>
            <a:r>
              <a:rPr lang="zh-CN" altLang="en-US" dirty="0">
                <a:solidFill>
                  <a:srgbClr val="191B0E"/>
                </a:solidFill>
                <a:latin typeface="Times New Roman" panose="02020603050405020304" pitchFamily="18" charset="0"/>
                <a:cs typeface="Times New Roman" panose="02020603050405020304" pitchFamily="18" charset="0"/>
              </a:rPr>
              <a:t>  求</a:t>
            </a:r>
            <a:r>
              <a:rPr lang="en-US" altLang="zh-CN" dirty="0">
                <a:solidFill>
                  <a:srgbClr val="191B0E"/>
                </a:solidFill>
                <a:latin typeface="Times New Roman" panose="02020603050405020304" pitchFamily="18" charset="0"/>
                <a:cs typeface="Times New Roman" panose="02020603050405020304" pitchFamily="18" charset="0"/>
              </a:rPr>
              <a:t>0</a:t>
            </a:r>
            <a:r>
              <a:rPr lang="zh-CN" altLang="en-US" dirty="0">
                <a:solidFill>
                  <a:srgbClr val="191B0E"/>
                </a:solidFill>
                <a:latin typeface="Times New Roman" panose="02020603050405020304" pitchFamily="18" charset="0"/>
                <a:cs typeface="Times New Roman" panose="02020603050405020304" pitchFamily="18" charset="0"/>
              </a:rPr>
              <a:t>的补码。</a:t>
            </a:r>
            <a:endParaRPr lang="zh-CN" altLang="zh-CN" dirty="0">
              <a:solidFill>
                <a:srgbClr val="191B0E"/>
              </a:solidFill>
              <a:latin typeface="Times New Roman" panose="02020603050405020304" pitchFamily="18" charset="0"/>
              <a:cs typeface="Times New Roman" panose="02020603050405020304" pitchFamily="18" charset="0"/>
            </a:endParaRPr>
          </a:p>
          <a:p>
            <a:r>
              <a:rPr lang="en-US" altLang="zh-CN" sz="2000" dirty="0">
                <a:solidFill>
                  <a:srgbClr val="191B0E"/>
                </a:solidFill>
                <a:latin typeface="Times New Roman" panose="02020603050405020304" pitchFamily="18" charset="0"/>
                <a:cs typeface="Times New Roman" panose="02020603050405020304" pitchFamily="18" charset="0"/>
              </a:rPr>
              <a:t>		</a:t>
            </a:r>
          </a:p>
        </p:txBody>
      </p:sp>
      <p:sp>
        <p:nvSpPr>
          <p:cNvPr id="8" name="矩形 7">
            <a:extLst>
              <a:ext uri="{FF2B5EF4-FFF2-40B4-BE49-F238E27FC236}">
                <a16:creationId xmlns:a16="http://schemas.microsoft.com/office/drawing/2014/main" id="{AAFF927B-9A7D-477F-B6D9-3485FBA298C7}"/>
              </a:ext>
            </a:extLst>
          </p:cNvPr>
          <p:cNvSpPr/>
          <p:nvPr/>
        </p:nvSpPr>
        <p:spPr>
          <a:xfrm>
            <a:off x="158673" y="3079775"/>
            <a:ext cx="11705358" cy="715068"/>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srgbClr val="191B0E"/>
                </a:solidFill>
                <a:latin typeface="Times New Roman" panose="02020603050405020304" pitchFamily="18" charset="0"/>
                <a:cs typeface="Times New Roman" panose="02020603050405020304" pitchFamily="18" charset="0"/>
              </a:rPr>
              <a:t>例</a:t>
            </a:r>
            <a:r>
              <a:rPr lang="en-US" altLang="zh-CN" sz="2000" dirty="0">
                <a:solidFill>
                  <a:srgbClr val="191B0E"/>
                </a:solidFill>
                <a:latin typeface="Times New Roman" panose="02020603050405020304" pitchFamily="18" charset="0"/>
                <a:cs typeface="Times New Roman" panose="02020603050405020304" pitchFamily="18" charset="0"/>
              </a:rPr>
              <a:t>3.3</a:t>
            </a:r>
            <a:r>
              <a:rPr lang="zh-CN" altLang="en-US" sz="2000" dirty="0">
                <a:solidFill>
                  <a:srgbClr val="191B0E"/>
                </a:solidFill>
                <a:latin typeface="Times New Roman" panose="02020603050405020304" pitchFamily="18" charset="0"/>
                <a:cs typeface="Times New Roman" panose="02020603050405020304" pitchFamily="18" charset="0"/>
              </a:rPr>
              <a:t>  </a:t>
            </a:r>
            <a:r>
              <a:rPr lang="zh-CN" altLang="zh-CN" sz="2000" dirty="0">
                <a:solidFill>
                  <a:prstClr val="black"/>
                </a:solidFill>
              </a:rPr>
              <a:t>设补码的位数为</a:t>
            </a:r>
            <a:r>
              <a:rPr lang="en-US" altLang="zh-CN" sz="2000" dirty="0">
                <a:solidFill>
                  <a:prstClr val="black"/>
                </a:solidFill>
              </a:rPr>
              <a:t>7</a:t>
            </a:r>
            <a:r>
              <a:rPr lang="zh-CN" altLang="zh-CN" sz="2000" dirty="0">
                <a:solidFill>
                  <a:prstClr val="black"/>
                </a:solidFill>
              </a:rPr>
              <a:t>，求＋</a:t>
            </a:r>
            <a:r>
              <a:rPr lang="en-US" altLang="zh-CN" sz="2000" dirty="0">
                <a:solidFill>
                  <a:prstClr val="black"/>
                </a:solidFill>
              </a:rPr>
              <a:t>110111</a:t>
            </a:r>
            <a:r>
              <a:rPr lang="zh-CN" altLang="zh-CN" sz="2000" dirty="0">
                <a:solidFill>
                  <a:prstClr val="black"/>
                </a:solidFill>
              </a:rPr>
              <a:t>和－</a:t>
            </a:r>
            <a:r>
              <a:rPr lang="en-US" altLang="zh-CN" sz="2000" dirty="0">
                <a:solidFill>
                  <a:prstClr val="black"/>
                </a:solidFill>
              </a:rPr>
              <a:t>110111</a:t>
            </a:r>
            <a:r>
              <a:rPr lang="zh-CN" altLang="zh-CN" sz="2000" dirty="0">
                <a:solidFill>
                  <a:prstClr val="black"/>
                </a:solidFill>
              </a:rPr>
              <a:t>的补码表示</a:t>
            </a:r>
            <a:r>
              <a:rPr lang="zh-CN" altLang="en-US" sz="2000" dirty="0">
                <a:solidFill>
                  <a:prstClr val="black"/>
                </a:solidFill>
              </a:rPr>
              <a:t>。</a:t>
            </a:r>
            <a:endParaRPr lang="zh-CN" altLang="zh-CN" sz="2000" dirty="0">
              <a:solidFill>
                <a:srgbClr val="191B0E"/>
              </a:solidFill>
              <a:latin typeface="Times New Roman" panose="02020603050405020304" pitchFamily="18" charset="0"/>
              <a:cs typeface="Times New Roman" panose="02020603050405020304" pitchFamily="18" charset="0"/>
            </a:endParaRPr>
          </a:p>
          <a:p>
            <a:r>
              <a:rPr lang="en-US" altLang="zh-CN" sz="2000" dirty="0">
                <a:solidFill>
                  <a:srgbClr val="191B0E"/>
                </a:solidFill>
                <a:latin typeface="Times New Roman" panose="02020603050405020304" pitchFamily="18" charset="0"/>
                <a:cs typeface="Times New Roman" panose="02020603050405020304" pitchFamily="18" charset="0"/>
              </a:rPr>
              <a:t>		</a:t>
            </a:r>
          </a:p>
        </p:txBody>
      </p:sp>
      <mc:AlternateContent xmlns:mc="http://schemas.openxmlformats.org/markup-compatibility/2006" xmlns:a14="http://schemas.microsoft.com/office/drawing/2010/main">
        <mc:Choice Requires="a14">
          <p:sp>
            <p:nvSpPr>
              <p:cNvPr id="11" name="矩形 10">
                <a:extLst>
                  <a:ext uri="{FF2B5EF4-FFF2-40B4-BE49-F238E27FC236}">
                    <a16:creationId xmlns:a16="http://schemas.microsoft.com/office/drawing/2014/main" id="{A4F130C5-91BD-40CF-9D14-E8C1BD0285D6}"/>
                  </a:ext>
                </a:extLst>
              </p:cNvPr>
              <p:cNvSpPr/>
              <p:nvPr/>
            </p:nvSpPr>
            <p:spPr>
              <a:xfrm>
                <a:off x="102524" y="5077520"/>
                <a:ext cx="11705358" cy="670953"/>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prstClr val="black"/>
                    </a:solidFill>
                  </a:rPr>
                  <a:t>补码的</a:t>
                </a:r>
                <a:r>
                  <a:rPr lang="en-US" altLang="zh-CN" sz="2000" dirty="0">
                    <a:solidFill>
                      <a:prstClr val="black"/>
                    </a:solidFill>
                  </a:rPr>
                  <a:t>0</a:t>
                </a:r>
                <a:r>
                  <a:rPr lang="zh-CN" altLang="zh-CN" sz="2000" dirty="0">
                    <a:solidFill>
                      <a:prstClr val="black"/>
                    </a:solidFill>
                  </a:rPr>
                  <a:t>表示是唯一的，这在运算中将减少了＋</a:t>
                </a:r>
                <a:r>
                  <a:rPr lang="en-US" altLang="zh-CN" sz="2000" dirty="0">
                    <a:solidFill>
                      <a:prstClr val="black"/>
                    </a:solidFill>
                  </a:rPr>
                  <a:t>0</a:t>
                </a:r>
                <a:r>
                  <a:rPr lang="zh-CN" altLang="zh-CN" sz="2000" dirty="0">
                    <a:solidFill>
                      <a:prstClr val="black"/>
                    </a:solidFill>
                  </a:rPr>
                  <a:t>和－</a:t>
                </a:r>
                <a:r>
                  <a:rPr lang="en-US" altLang="zh-CN" sz="2000" dirty="0">
                    <a:solidFill>
                      <a:prstClr val="black"/>
                    </a:solidFill>
                  </a:rPr>
                  <a:t>0</a:t>
                </a:r>
                <a:r>
                  <a:rPr lang="zh-CN" altLang="zh-CN" sz="2000" dirty="0">
                    <a:solidFill>
                      <a:prstClr val="black"/>
                    </a:solidFill>
                  </a:rPr>
                  <a:t>的转换。同时，在</a:t>
                </a:r>
                <a:r>
                  <a:rPr lang="en-US" altLang="zh-CN" sz="2000" i="1" dirty="0">
                    <a:solidFill>
                      <a:prstClr val="black"/>
                    </a:solidFill>
                  </a:rPr>
                  <a:t>n</a:t>
                </a:r>
                <a:r>
                  <a:rPr lang="zh-CN" altLang="zh-CN" sz="2000" dirty="0">
                    <a:solidFill>
                      <a:prstClr val="black"/>
                    </a:solidFill>
                  </a:rPr>
                  <a:t>位原码表示中，</a:t>
                </a:r>
                <a:r>
                  <a:rPr lang="en-US" altLang="zh-CN" sz="2000" dirty="0">
                    <a:solidFill>
                      <a:prstClr val="black"/>
                    </a:solidFill>
                  </a:rPr>
                  <a:t>100</a:t>
                </a:r>
                <a:r>
                  <a:rPr lang="zh-CN" altLang="zh-CN" sz="2000" dirty="0">
                    <a:solidFill>
                      <a:prstClr val="black"/>
                    </a:solidFill>
                  </a:rPr>
                  <a:t>…</a:t>
                </a:r>
                <a:r>
                  <a:rPr lang="en-US" altLang="zh-CN" sz="2000" dirty="0">
                    <a:solidFill>
                      <a:prstClr val="black"/>
                    </a:solidFill>
                  </a:rPr>
                  <a:t>0</a:t>
                </a:r>
                <a:r>
                  <a:rPr lang="zh-CN" altLang="zh-CN" sz="2000" dirty="0">
                    <a:solidFill>
                      <a:prstClr val="black"/>
                    </a:solidFill>
                  </a:rPr>
                  <a:t>是用来表示－</a:t>
                </a:r>
                <a:r>
                  <a:rPr lang="en-US" altLang="zh-CN" sz="2000" dirty="0">
                    <a:solidFill>
                      <a:prstClr val="black"/>
                    </a:solidFill>
                  </a:rPr>
                  <a:t>0</a:t>
                </a:r>
                <a:r>
                  <a:rPr lang="zh-CN" altLang="zh-CN" sz="2000" dirty="0">
                    <a:solidFill>
                      <a:prstClr val="black"/>
                    </a:solidFill>
                  </a:rPr>
                  <a:t>，但在补码表示中，</a:t>
                </a:r>
                <a:r>
                  <a:rPr lang="en-US" altLang="zh-CN" sz="2000" dirty="0">
                    <a:solidFill>
                      <a:prstClr val="black"/>
                    </a:solidFill>
                  </a:rPr>
                  <a:t>100</a:t>
                </a:r>
                <a:r>
                  <a:rPr lang="zh-CN" altLang="zh-CN" sz="2000" dirty="0">
                    <a:solidFill>
                      <a:prstClr val="black"/>
                    </a:solidFill>
                  </a:rPr>
                  <a:t>…</a:t>
                </a:r>
                <a:r>
                  <a:rPr lang="en-US" altLang="zh-CN" sz="2000" dirty="0">
                    <a:solidFill>
                      <a:prstClr val="black"/>
                    </a:solidFill>
                  </a:rPr>
                  <a:t>0</a:t>
                </a:r>
                <a:r>
                  <a:rPr lang="zh-CN" altLang="zh-CN" sz="2000" dirty="0">
                    <a:solidFill>
                      <a:prstClr val="black"/>
                    </a:solidFill>
                  </a:rPr>
                  <a:t>表示最小负整数</a:t>
                </a:r>
                <a14:m>
                  <m:oMath xmlns:m="http://schemas.openxmlformats.org/officeDocument/2006/math">
                    <m:r>
                      <a:rPr lang="zh-CN" altLang="zh-CN" sz="2000">
                        <a:solidFill>
                          <a:prstClr val="black"/>
                        </a:solidFill>
                        <a:latin typeface="Cambria Math" panose="02040503050406030204" pitchFamily="18" charset="0"/>
                      </a:rPr>
                      <m:t>－</m:t>
                    </m:r>
                    <m:sSup>
                      <m:sSupPr>
                        <m:ctrlPr>
                          <a:rPr lang="zh-CN" altLang="zh-CN" sz="2000" i="1">
                            <a:solidFill>
                              <a:prstClr val="black"/>
                            </a:solidFill>
                            <a:latin typeface="Cambria Math" panose="02040503050406030204" pitchFamily="18" charset="0"/>
                          </a:rPr>
                        </m:ctrlPr>
                      </m:sSupPr>
                      <m:e>
                        <m:r>
                          <a:rPr lang="en-US" altLang="zh-CN" sz="2000">
                            <a:solidFill>
                              <a:prstClr val="black"/>
                            </a:solidFill>
                            <a:latin typeface="Cambria Math" panose="02040503050406030204" pitchFamily="18" charset="0"/>
                          </a:rPr>
                          <m:t>2</m:t>
                        </m:r>
                      </m:e>
                      <m:sup>
                        <m:r>
                          <a:rPr lang="en-US" altLang="zh-CN" sz="2000" i="1">
                            <a:solidFill>
                              <a:prstClr val="black"/>
                            </a:solidFill>
                            <a:latin typeface="Cambria Math" panose="02040503050406030204" pitchFamily="18" charset="0"/>
                          </a:rPr>
                          <m:t>𝑛</m:t>
                        </m:r>
                        <m:r>
                          <a:rPr lang="en-US" altLang="zh-CN" sz="2000" i="1">
                            <a:solidFill>
                              <a:prstClr val="black"/>
                            </a:solidFill>
                            <a:latin typeface="Cambria Math" panose="02040503050406030204" pitchFamily="18" charset="0"/>
                          </a:rPr>
                          <m:t>−</m:t>
                        </m:r>
                        <m:r>
                          <a:rPr lang="en-US" altLang="zh-CN" sz="2000">
                            <a:solidFill>
                              <a:prstClr val="black"/>
                            </a:solidFill>
                            <a:latin typeface="Cambria Math" panose="02040503050406030204" pitchFamily="18" charset="0"/>
                          </a:rPr>
                          <m:t>1</m:t>
                        </m:r>
                      </m:sup>
                    </m:sSup>
                  </m:oMath>
                </a14:m>
                <a:r>
                  <a:rPr lang="zh-CN" altLang="zh-CN" sz="2000" dirty="0">
                    <a:solidFill>
                      <a:prstClr val="black"/>
                    </a:solidFill>
                  </a:rPr>
                  <a:t>。</a:t>
                </a:r>
                <a:endParaRPr lang="en-US" altLang="zh-CN" sz="2400" dirty="0">
                  <a:solidFill>
                    <a:srgbClr val="191B0E"/>
                  </a:solidFill>
                  <a:latin typeface="Times New Roman" panose="02020603050405020304" pitchFamily="18" charset="0"/>
                  <a:cs typeface="Times New Roman" panose="02020603050405020304" pitchFamily="18" charset="0"/>
                </a:endParaRPr>
              </a:p>
            </p:txBody>
          </p:sp>
        </mc:Choice>
        <mc:Fallback xmlns="">
          <p:sp>
            <p:nvSpPr>
              <p:cNvPr id="11" name="矩形 10">
                <a:extLst>
                  <a:ext uri="{FF2B5EF4-FFF2-40B4-BE49-F238E27FC236}">
                    <a16:creationId xmlns:a16="http://schemas.microsoft.com/office/drawing/2014/main" id="{A4F130C5-91BD-40CF-9D14-E8C1BD0285D6}"/>
                  </a:ext>
                </a:extLst>
              </p:cNvPr>
              <p:cNvSpPr>
                <a:spLocks noRot="1" noChangeAspect="1" noMove="1" noResize="1" noEditPoints="1" noAdjustHandles="1" noChangeArrowheads="1" noChangeShapeType="1" noTextEdit="1"/>
              </p:cNvSpPr>
              <p:nvPr/>
            </p:nvSpPr>
            <p:spPr>
              <a:xfrm>
                <a:off x="102524" y="5077520"/>
                <a:ext cx="11705358" cy="670953"/>
              </a:xfrm>
              <a:prstGeom prst="rect">
                <a:avLst/>
              </a:prstGeom>
              <a:blipFill>
                <a:blip r:embed="rId5"/>
                <a:stretch>
                  <a:fillRect t="-10000" b="-1636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矩形 8">
                <a:extLst>
                  <a:ext uri="{FF2B5EF4-FFF2-40B4-BE49-F238E27FC236}">
                    <a16:creationId xmlns:a16="http://schemas.microsoft.com/office/drawing/2014/main" id="{D4F3AF4E-6FA0-4813-9A6A-516C5EBC9E93}"/>
                  </a:ext>
                </a:extLst>
              </p:cNvPr>
              <p:cNvSpPr/>
              <p:nvPr/>
            </p:nvSpPr>
            <p:spPr>
              <a:xfrm>
                <a:off x="243321" y="1751931"/>
                <a:ext cx="11705358" cy="1447897"/>
              </a:xfrm>
              <a:prstGeom prst="rect">
                <a:avLst/>
              </a:prstGeom>
              <a:noFill/>
            </p:spPr>
            <p:txBody>
              <a:bodyPr wrap="square" rtlCol="0">
                <a:spAutoFit/>
              </a:bodyPr>
              <a:lstStyle/>
              <a:p>
                <a:r>
                  <a:rPr lang="en-US" altLang="zh-CN" sz="2000" dirty="0">
                    <a:solidFill>
                      <a:srgbClr val="191B0E"/>
                    </a:solidFill>
                    <a:latin typeface="Times New Roman" panose="02020603050405020304" pitchFamily="18" charset="0"/>
                    <a:cs typeface="Times New Roman" panose="02020603050405020304" pitchFamily="18" charset="0"/>
                  </a:rPr>
                  <a:t>		</a:t>
                </a:r>
                <a:r>
                  <a:rPr lang="zh-CN" altLang="en-US" dirty="0">
                    <a:solidFill>
                      <a:srgbClr val="191B0E"/>
                    </a:solidFill>
                    <a:latin typeface="Times New Roman" panose="02020603050405020304" pitchFamily="18" charset="0"/>
                    <a:cs typeface="Times New Roman" panose="02020603050405020304" pitchFamily="18" charset="0"/>
                  </a:rPr>
                  <a:t>解</a:t>
                </a:r>
                <a:r>
                  <a:rPr lang="en-US" altLang="zh-CN" dirty="0">
                    <a:solidFill>
                      <a:srgbClr val="191B0E"/>
                    </a:solidFill>
                    <a:latin typeface="Times New Roman" panose="02020603050405020304" pitchFamily="18" charset="0"/>
                    <a:cs typeface="Times New Roman" panose="02020603050405020304" pitchFamily="18" charset="0"/>
                  </a:rPr>
                  <a:t>:</a:t>
                </a: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i="1">
                                  <a:solidFill>
                                    <a:prstClr val="black"/>
                                  </a:solidFill>
                                  <a:latin typeface="Cambria Math" panose="02040503050406030204" pitchFamily="18" charset="0"/>
                                </a:rPr>
                                <m:t>+0</m:t>
                              </m:r>
                            </m:e>
                          </m:d>
                        </m:e>
                        <m:sub>
                          <m:r>
                            <a:rPr lang="zh-CN" altLang="zh-CN">
                              <a:solidFill>
                                <a:prstClr val="black"/>
                              </a:solidFill>
                              <a:latin typeface="Cambria Math" panose="02040503050406030204" pitchFamily="18" charset="0"/>
                            </a:rPr>
                            <m:t>补</m:t>
                          </m:r>
                        </m:sub>
                      </m:sSub>
                      <m:r>
                        <a:rPr lang="en-US" altLang="zh-CN" i="1">
                          <a:solidFill>
                            <a:prstClr val="black"/>
                          </a:solidFill>
                          <a:latin typeface="Cambria Math" panose="02040503050406030204" pitchFamily="18" charset="0"/>
                        </a:rPr>
                        <m:t>=00</m:t>
                      </m:r>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0</m:t>
                      </m:r>
                    </m:oMath>
                  </m:oMathPara>
                </a14:m>
                <a:endParaRPr lang="zh-CN" altLang="zh-CN" dirty="0">
                  <a:solidFill>
                    <a:prstClr val="black"/>
                  </a:solidFill>
                </a:endParaRP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0</m:t>
                              </m:r>
                            </m:e>
                          </m:d>
                        </m:e>
                        <m:sub>
                          <m:r>
                            <a:rPr lang="zh-CN" altLang="zh-CN">
                              <a:solidFill>
                                <a:prstClr val="black"/>
                              </a:solidFill>
                              <a:latin typeface="Cambria Math" panose="02040503050406030204" pitchFamily="18" charset="0"/>
                            </a:rPr>
                            <m:t>补</m:t>
                          </m:r>
                        </m:sub>
                      </m:sSub>
                      <m:r>
                        <a:rPr lang="en-US" altLang="zh-CN" i="1">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𝑛</m:t>
                          </m:r>
                          <m:r>
                            <a:rPr lang="en-US" altLang="zh-CN" i="1">
                              <a:solidFill>
                                <a:prstClr val="black"/>
                              </a:solidFill>
                              <a:latin typeface="Cambria Math" panose="02040503050406030204" pitchFamily="18" charset="0"/>
                            </a:rPr>
                            <m:t>+1</m:t>
                          </m:r>
                        </m:sup>
                      </m:sSup>
                      <m:r>
                        <a:rPr lang="en-US" altLang="zh-CN" i="1">
                          <a:solidFill>
                            <a:prstClr val="black"/>
                          </a:solidFill>
                          <a:latin typeface="Cambria Math" panose="02040503050406030204" pitchFamily="18" charset="0"/>
                        </a:rPr>
                        <m:t>+</m:t>
                      </m:r>
                      <m:d>
                        <m:dPr>
                          <m:ctrlPr>
                            <a:rPr lang="zh-CN" altLang="zh-CN" i="1">
                              <a:solidFill>
                                <a:prstClr val="black"/>
                              </a:solidFill>
                              <a:latin typeface="Cambria Math" panose="02040503050406030204" pitchFamily="18" charset="0"/>
                            </a:rPr>
                          </m:ctrlPr>
                        </m:dPr>
                        <m:e>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0</m:t>
                          </m:r>
                        </m:e>
                      </m:d>
                      <m:r>
                        <a:rPr lang="en-US" altLang="zh-CN" i="1">
                          <a:solidFill>
                            <a:prstClr val="black"/>
                          </a:solidFill>
                          <a:latin typeface="Cambria Math" panose="02040503050406030204" pitchFamily="18" charset="0"/>
                        </a:rPr>
                        <m:t>=100</m:t>
                      </m:r>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00</m:t>
                      </m:r>
                      <m:d>
                        <m:dPr>
                          <m:ctrlPr>
                            <a:rPr lang="zh-CN" altLang="zh-CN" i="1">
                              <a:solidFill>
                                <a:prstClr val="black"/>
                              </a:solidFill>
                              <a:latin typeface="Cambria Math" panose="02040503050406030204" pitchFamily="18" charset="0"/>
                            </a:rPr>
                          </m:ctrlPr>
                        </m:dPr>
                        <m:e>
                          <m:r>
                            <m:rPr>
                              <m:sty m:val="p"/>
                            </m:rPr>
                            <a:rPr lang="en-US" altLang="zh-CN">
                              <a:solidFill>
                                <a:prstClr val="black"/>
                              </a:solidFill>
                              <a:latin typeface="Cambria Math" panose="02040503050406030204" pitchFamily="18" charset="0"/>
                            </a:rPr>
                            <m:t>mod</m:t>
                          </m:r>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 2</m:t>
                              </m:r>
                            </m:e>
                            <m:sup>
                              <m:r>
                                <a:rPr lang="en-US" altLang="zh-CN" i="1">
                                  <a:solidFill>
                                    <a:prstClr val="black"/>
                                  </a:solidFill>
                                  <a:latin typeface="Cambria Math" panose="02040503050406030204" pitchFamily="18" charset="0"/>
                                </a:rPr>
                                <m:t>𝑛</m:t>
                              </m:r>
                              <m:r>
                                <a:rPr lang="en-US" altLang="zh-CN" i="1">
                                  <a:solidFill>
                                    <a:prstClr val="black"/>
                                  </a:solidFill>
                                  <a:latin typeface="Cambria Math" panose="02040503050406030204" pitchFamily="18" charset="0"/>
                                </a:rPr>
                                <m:t>+1</m:t>
                              </m:r>
                            </m:sup>
                          </m:sSup>
                        </m:e>
                      </m:d>
                      <m:r>
                        <a:rPr lang="en-US" altLang="zh-CN" i="1">
                          <a:solidFill>
                            <a:prstClr val="black"/>
                          </a:solidFill>
                          <a:latin typeface="Cambria Math" panose="02040503050406030204" pitchFamily="18" charset="0"/>
                        </a:rPr>
                        <m:t>=00</m:t>
                      </m:r>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0</m:t>
                      </m:r>
                    </m:oMath>
                  </m:oMathPara>
                </a14:m>
                <a:endParaRPr lang="zh-CN" altLang="zh-CN" dirty="0">
                  <a:solidFill>
                    <a:prstClr val="black"/>
                  </a:solidFill>
                </a:endParaRPr>
              </a:p>
              <a:p>
                <a:pPr marL="530225" lvl="1" defTabSz="914400">
                  <a:lnSpc>
                    <a:spcPct val="94000"/>
                  </a:lnSpc>
                  <a:spcBef>
                    <a:spcPts val="500"/>
                  </a:spcBef>
                  <a:spcAft>
                    <a:spcPts val="200"/>
                  </a:spcAft>
                </a:pPr>
                <a:endParaRPr lang="en-US" altLang="zh-CN" sz="2000" dirty="0">
                  <a:solidFill>
                    <a:srgbClr val="191B0E"/>
                  </a:solidFill>
                  <a:latin typeface="Times New Roman" panose="02020603050405020304" pitchFamily="18" charset="0"/>
                  <a:cs typeface="Times New Roman" panose="02020603050405020304" pitchFamily="18" charset="0"/>
                </a:endParaRPr>
              </a:p>
            </p:txBody>
          </p:sp>
        </mc:Choice>
        <mc:Fallback xmlns="">
          <p:sp>
            <p:nvSpPr>
              <p:cNvPr id="9" name="矩形 8">
                <a:extLst>
                  <a:ext uri="{FF2B5EF4-FFF2-40B4-BE49-F238E27FC236}">
                    <a16:creationId xmlns:a16="http://schemas.microsoft.com/office/drawing/2014/main" id="{D4F3AF4E-6FA0-4813-9A6A-516C5EBC9E93}"/>
                  </a:ext>
                </a:extLst>
              </p:cNvPr>
              <p:cNvSpPr>
                <a:spLocks noRot="1" noChangeAspect="1" noMove="1" noResize="1" noEditPoints="1" noAdjustHandles="1" noChangeArrowheads="1" noChangeShapeType="1" noTextEdit="1"/>
              </p:cNvSpPr>
              <p:nvPr/>
            </p:nvSpPr>
            <p:spPr>
              <a:xfrm>
                <a:off x="243321" y="1751931"/>
                <a:ext cx="11705358" cy="1447897"/>
              </a:xfrm>
              <a:prstGeom prst="rect">
                <a:avLst/>
              </a:prstGeom>
              <a:blipFill>
                <a:blip r:embed="rId6"/>
                <a:stretch>
                  <a:fillRect t="-168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A20FDFE6-502A-4BE2-8F32-DE932DF847E0}"/>
                  </a:ext>
                </a:extLst>
              </p:cNvPr>
              <p:cNvSpPr/>
              <p:nvPr/>
            </p:nvSpPr>
            <p:spPr>
              <a:xfrm>
                <a:off x="243321" y="3437309"/>
                <a:ext cx="11705358" cy="1446871"/>
              </a:xfrm>
              <a:prstGeom prst="rect">
                <a:avLst/>
              </a:prstGeom>
              <a:noFill/>
            </p:spPr>
            <p:txBody>
              <a:bodyPr wrap="square" rtlCol="0">
                <a:spAutoFit/>
              </a:bodyPr>
              <a:lstStyle/>
              <a:p>
                <a:r>
                  <a:rPr lang="en-US" altLang="zh-CN" sz="2000" dirty="0">
                    <a:solidFill>
                      <a:srgbClr val="191B0E"/>
                    </a:solidFill>
                    <a:latin typeface="Times New Roman" panose="02020603050405020304" pitchFamily="18" charset="0"/>
                    <a:cs typeface="Times New Roman" panose="02020603050405020304" pitchFamily="18" charset="0"/>
                  </a:rPr>
                  <a:t>		</a:t>
                </a:r>
                <a:r>
                  <a:rPr lang="zh-CN" altLang="en-US" dirty="0">
                    <a:solidFill>
                      <a:srgbClr val="191B0E"/>
                    </a:solidFill>
                    <a:latin typeface="Times New Roman" panose="02020603050405020304" pitchFamily="18" charset="0"/>
                    <a:cs typeface="Times New Roman" panose="02020603050405020304" pitchFamily="18" charset="0"/>
                  </a:rPr>
                  <a:t>解</a:t>
                </a:r>
                <a:r>
                  <a:rPr lang="en-US" altLang="zh-CN" dirty="0">
                    <a:solidFill>
                      <a:srgbClr val="191B0E"/>
                    </a:solidFill>
                    <a:latin typeface="Times New Roman" panose="02020603050405020304" pitchFamily="18" charset="0"/>
                    <a:cs typeface="Times New Roman" panose="02020603050405020304" pitchFamily="18" charset="0"/>
                  </a:rPr>
                  <a:t>:</a:t>
                </a:r>
                <a:r>
                  <a:rPr lang="zh-CN" altLang="zh-CN" dirty="0">
                    <a:solidFill>
                      <a:prstClr val="black"/>
                    </a:solidFill>
                  </a:rPr>
                  <a:t>补码的位数为</a:t>
                </a:r>
                <a:r>
                  <a:rPr lang="en-US" altLang="zh-CN" dirty="0">
                    <a:solidFill>
                      <a:prstClr val="black"/>
                    </a:solidFill>
                  </a:rPr>
                  <a:t>7</a:t>
                </a:r>
                <a:r>
                  <a:rPr lang="zh-CN" altLang="zh-CN" dirty="0">
                    <a:solidFill>
                      <a:prstClr val="black"/>
                    </a:solidFill>
                  </a:rPr>
                  <a:t>，即补码数值位数为</a:t>
                </a:r>
                <a:r>
                  <a:rPr lang="en-US" altLang="zh-CN" dirty="0">
                    <a:solidFill>
                      <a:prstClr val="black"/>
                    </a:solidFill>
                  </a:rPr>
                  <a:t>6,</a:t>
                </a:r>
                <a:r>
                  <a:rPr lang="zh-CN" altLang="zh-CN" dirty="0">
                    <a:solidFill>
                      <a:prstClr val="black"/>
                    </a:solidFill>
                  </a:rPr>
                  <a:t>也即</a:t>
                </a:r>
                <a14:m>
                  <m:oMath xmlns:m="http://schemas.openxmlformats.org/officeDocument/2006/math">
                    <m:r>
                      <a:rPr lang="en-US" altLang="zh-CN" i="1">
                        <a:solidFill>
                          <a:prstClr val="black"/>
                        </a:solidFill>
                        <a:latin typeface="Cambria Math" panose="02040503050406030204" pitchFamily="18" charset="0"/>
                      </a:rPr>
                      <m:t>𝑛</m:t>
                    </m:r>
                    <m:r>
                      <a:rPr lang="en-US" altLang="zh-CN">
                        <a:solidFill>
                          <a:prstClr val="black"/>
                        </a:solidFill>
                        <a:latin typeface="Cambria Math" panose="02040503050406030204" pitchFamily="18" charset="0"/>
                      </a:rPr>
                      <m:t>=6</m:t>
                    </m:r>
                  </m:oMath>
                </a14:m>
                <a:endParaRPr lang="zh-CN" altLang="zh-CN" dirty="0">
                  <a:solidFill>
                    <a:prstClr val="black"/>
                  </a:solidFill>
                </a:endParaRP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i="1">
                                  <a:solidFill>
                                    <a:prstClr val="black"/>
                                  </a:solidFill>
                                  <a:latin typeface="Cambria Math" panose="02040503050406030204" pitchFamily="18" charset="0"/>
                                </a:rPr>
                                <m:t>+110111</m:t>
                              </m:r>
                            </m:e>
                          </m:d>
                        </m:e>
                        <m:sub>
                          <m:r>
                            <a:rPr lang="zh-CN" altLang="zh-CN">
                              <a:solidFill>
                                <a:prstClr val="black"/>
                              </a:solidFill>
                              <a:latin typeface="Cambria Math" panose="02040503050406030204" pitchFamily="18" charset="0"/>
                            </a:rPr>
                            <m:t>补</m:t>
                          </m:r>
                        </m:sub>
                      </m:sSub>
                      <m:r>
                        <a:rPr lang="en-US" altLang="zh-CN" i="1">
                          <a:solidFill>
                            <a:prstClr val="black"/>
                          </a:solidFill>
                          <a:latin typeface="Cambria Math" panose="02040503050406030204" pitchFamily="18" charset="0"/>
                        </a:rPr>
                        <m:t>=0110111</m:t>
                      </m:r>
                    </m:oMath>
                  </m:oMathPara>
                </a14:m>
                <a:endParaRPr lang="zh-CN" altLang="zh-CN" dirty="0">
                  <a:solidFill>
                    <a:prstClr val="black"/>
                  </a:solidFill>
                </a:endParaRP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110111</m:t>
                              </m:r>
                            </m:e>
                          </m:d>
                        </m:e>
                        <m:sub>
                          <m:r>
                            <a:rPr lang="zh-CN" altLang="zh-CN">
                              <a:solidFill>
                                <a:prstClr val="black"/>
                              </a:solidFill>
                              <a:latin typeface="Cambria Math" panose="02040503050406030204" pitchFamily="18" charset="0"/>
                            </a:rPr>
                            <m:t>补</m:t>
                          </m:r>
                        </m:sub>
                      </m:sSub>
                      <m:r>
                        <a:rPr lang="en-US" altLang="zh-CN" i="1">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7</m:t>
                          </m:r>
                        </m:sup>
                      </m:sSup>
                      <m:r>
                        <a:rPr lang="en-US" altLang="zh-CN" i="1">
                          <a:solidFill>
                            <a:prstClr val="black"/>
                          </a:solidFill>
                          <a:latin typeface="Cambria Math" panose="02040503050406030204" pitchFamily="18" charset="0"/>
                        </a:rPr>
                        <m:t>+</m:t>
                      </m:r>
                      <m:d>
                        <m:dPr>
                          <m:ctrlPr>
                            <a:rPr lang="zh-CN" altLang="zh-CN" i="1">
                              <a:solidFill>
                                <a:prstClr val="black"/>
                              </a:solidFill>
                              <a:latin typeface="Cambria Math" panose="02040503050406030204" pitchFamily="18" charset="0"/>
                            </a:rPr>
                          </m:ctrlPr>
                        </m:dPr>
                        <m:e>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110111</m:t>
                          </m:r>
                        </m:e>
                      </m:d>
                      <m:r>
                        <a:rPr lang="en-US" altLang="zh-CN" i="1">
                          <a:solidFill>
                            <a:prstClr val="black"/>
                          </a:solidFill>
                          <a:latin typeface="Cambria Math" panose="02040503050406030204" pitchFamily="18" charset="0"/>
                        </a:rPr>
                        <m:t>=1001001</m:t>
                      </m:r>
                    </m:oMath>
                  </m:oMathPara>
                </a14:m>
                <a:endParaRPr lang="zh-CN" altLang="zh-CN" dirty="0">
                  <a:solidFill>
                    <a:prstClr val="black"/>
                  </a:solidFill>
                </a:endParaRPr>
              </a:p>
              <a:p>
                <a:pPr marL="530225" lvl="1" defTabSz="914400">
                  <a:lnSpc>
                    <a:spcPct val="94000"/>
                  </a:lnSpc>
                  <a:spcBef>
                    <a:spcPts val="500"/>
                  </a:spcBef>
                  <a:spcAft>
                    <a:spcPts val="200"/>
                  </a:spcAft>
                </a:pPr>
                <a:endParaRPr lang="en-US" altLang="zh-CN" sz="2000" dirty="0">
                  <a:solidFill>
                    <a:srgbClr val="191B0E"/>
                  </a:solidFill>
                  <a:latin typeface="Times New Roman" panose="02020603050405020304" pitchFamily="18" charset="0"/>
                  <a:cs typeface="Times New Roman" panose="02020603050405020304" pitchFamily="18" charset="0"/>
                </a:endParaRPr>
              </a:p>
            </p:txBody>
          </p:sp>
        </mc:Choice>
        <mc:Fallback xmlns="">
          <p:sp>
            <p:nvSpPr>
              <p:cNvPr id="10" name="矩形 9">
                <a:extLst>
                  <a:ext uri="{FF2B5EF4-FFF2-40B4-BE49-F238E27FC236}">
                    <a16:creationId xmlns:a16="http://schemas.microsoft.com/office/drawing/2014/main" id="{A20FDFE6-502A-4BE2-8F32-DE932DF847E0}"/>
                  </a:ext>
                </a:extLst>
              </p:cNvPr>
              <p:cNvSpPr>
                <a:spLocks noRot="1" noChangeAspect="1" noMove="1" noResize="1" noEditPoints="1" noAdjustHandles="1" noChangeArrowheads="1" noChangeShapeType="1" noTextEdit="1"/>
              </p:cNvSpPr>
              <p:nvPr/>
            </p:nvSpPr>
            <p:spPr>
              <a:xfrm>
                <a:off x="243321" y="3437309"/>
                <a:ext cx="11705358" cy="1446871"/>
              </a:xfrm>
              <a:prstGeom prst="rect">
                <a:avLst/>
              </a:prstGeom>
              <a:blipFill>
                <a:blip r:embed="rId7"/>
                <a:stretch>
                  <a:fillRect t="-211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739540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8" grpId="0"/>
      <p:bldP spid="11" grpId="0"/>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整数的表示</a:t>
            </a:r>
            <a:r>
              <a:rPr lang="en-US" altLang="zh-CN" dirty="0">
                <a:solidFill>
                  <a:schemeClr val="tx1"/>
                </a:solidFill>
              </a:rPr>
              <a:t>-</a:t>
            </a:r>
            <a:r>
              <a:rPr lang="zh-CN" altLang="en-US" dirty="0">
                <a:solidFill>
                  <a:schemeClr val="tx1"/>
                </a:solidFill>
              </a:rPr>
              <a:t>有符号数编码</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补码表示法</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12</a:t>
            </a:fld>
            <a:endParaRPr lang="zh-CN" altLang="en-US">
              <a:solidFill>
                <a:prstClr val="black"/>
              </a:solidFill>
            </a:endParaRPr>
          </a:p>
        </p:txBody>
      </p:sp>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992066"/>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rgbClr val="191B0E"/>
                    </a:solidFill>
                    <a:latin typeface="Times New Roman" panose="02020603050405020304" pitchFamily="18" charset="0"/>
                    <a:cs typeface="Times New Roman" panose="02020603050405020304" pitchFamily="18" charset="0"/>
                  </a:rPr>
                  <a:t>补码与真值的转换。</a:t>
                </a:r>
                <a:endParaRPr lang="zh-CN" altLang="zh-CN" sz="2000" dirty="0">
                  <a:solidFill>
                    <a:srgbClr val="191B0E"/>
                  </a:solidFill>
                  <a:latin typeface="Times New Roman" panose="02020603050405020304" pitchFamily="18" charset="0"/>
                  <a:cs typeface="Times New Roman" panose="02020603050405020304" pitchFamily="18" charset="0"/>
                </a:endParaRPr>
              </a:p>
              <a:p>
                <a:r>
                  <a:rPr lang="en-US" altLang="zh-CN" sz="2000" dirty="0">
                    <a:solidFill>
                      <a:srgbClr val="191B0E"/>
                    </a:solidFill>
                    <a:latin typeface="Times New Roman" panose="02020603050405020304" pitchFamily="18" charset="0"/>
                    <a:cs typeface="Times New Roman" panose="02020603050405020304" pitchFamily="18" charset="0"/>
                  </a:rPr>
                  <a:t>	     </a:t>
                </a:r>
                <a:r>
                  <a:rPr lang="zh-CN" altLang="zh-CN" dirty="0">
                    <a:solidFill>
                      <a:prstClr val="black"/>
                    </a:solidFill>
                  </a:rPr>
                  <a:t>对于补码来说，正数的转换方式与原码相同</a:t>
                </a:r>
                <a:r>
                  <a:rPr lang="zh-CN" altLang="en-US" dirty="0">
                    <a:solidFill>
                      <a:prstClr val="black"/>
                    </a:solidFill>
                  </a:rPr>
                  <a:t>；</a:t>
                </a:r>
                <a:r>
                  <a:rPr lang="zh-CN" altLang="zh-CN" dirty="0">
                    <a:solidFill>
                      <a:prstClr val="black"/>
                    </a:solidFill>
                  </a:rPr>
                  <a:t>对于负数求补码时，可以看作对其原码</a:t>
                </a:r>
                <a14:m>
                  <m:oMath xmlns:m="http://schemas.openxmlformats.org/officeDocument/2006/math">
                    <m:r>
                      <a:rPr lang="en-US" altLang="zh-CN">
                        <a:solidFill>
                          <a:prstClr val="black"/>
                        </a:solidFill>
                        <a:latin typeface="Cambria Math" panose="02040503050406030204" pitchFamily="18" charset="0"/>
                      </a:rPr>
                      <m:t>1</m:t>
                    </m:r>
                    <m:sSub>
                      <m:sSubPr>
                        <m:ctrlPr>
                          <a:rPr lang="zh-CN" altLang="zh-CN" i="1">
                            <a:solidFill>
                              <a:prstClr val="black"/>
                            </a:solidFill>
                            <a:latin typeface="Cambria Math" panose="02040503050406030204" pitchFamily="18" charset="0"/>
                          </a:rPr>
                        </m:ctrlPr>
                      </m:sSubPr>
                      <m:e>
                        <m:r>
                          <a:rPr lang="en-US" altLang="zh-CN">
                            <a:solidFill>
                              <a:prstClr val="black"/>
                            </a:solidFill>
                            <a:latin typeface="Cambria Math" panose="02040503050406030204" pitchFamily="18" charset="0"/>
                          </a:rPr>
                          <m:t>𝑥</m:t>
                        </m:r>
                      </m:e>
                      <m:sub>
                        <m:r>
                          <a:rPr lang="en-US" altLang="zh-CN">
                            <a:solidFill>
                              <a:prstClr val="black"/>
                            </a:solidFill>
                            <a:latin typeface="Cambria Math" panose="02040503050406030204" pitchFamily="18" charset="0"/>
                          </a:rPr>
                          <m:t>𝑛</m:t>
                        </m:r>
                        <m:r>
                          <a:rPr lang="en-US" altLang="zh-CN">
                            <a:solidFill>
                              <a:prstClr val="black"/>
                            </a:solidFill>
                            <a:latin typeface="Cambria Math" panose="02040503050406030204" pitchFamily="18" charset="0"/>
                          </a:rPr>
                          <m:t>−1</m:t>
                        </m:r>
                      </m:sub>
                    </m:sSub>
                    <m:sSub>
                      <m:sSubPr>
                        <m:ctrlPr>
                          <a:rPr lang="zh-CN" altLang="zh-CN" i="1">
                            <a:solidFill>
                              <a:prstClr val="black"/>
                            </a:solidFill>
                            <a:latin typeface="Cambria Math" panose="02040503050406030204" pitchFamily="18" charset="0"/>
                          </a:rPr>
                        </m:ctrlPr>
                      </m:sSubPr>
                      <m:e>
                        <m:r>
                          <a:rPr lang="en-US" altLang="zh-CN">
                            <a:solidFill>
                              <a:prstClr val="black"/>
                            </a:solidFill>
                            <a:latin typeface="Cambria Math" panose="02040503050406030204" pitchFamily="18" charset="0"/>
                          </a:rPr>
                          <m:t>𝑥</m:t>
                        </m:r>
                      </m:e>
                      <m:sub>
                        <m:r>
                          <a:rPr lang="en-US" altLang="zh-CN">
                            <a:solidFill>
                              <a:prstClr val="black"/>
                            </a:solidFill>
                            <a:latin typeface="Cambria Math" panose="02040503050406030204" pitchFamily="18" charset="0"/>
                          </a:rPr>
                          <m:t>𝑛</m:t>
                        </m:r>
                        <m:r>
                          <a:rPr lang="en-US" altLang="zh-CN">
                            <a:solidFill>
                              <a:prstClr val="black"/>
                            </a:solidFill>
                            <a:latin typeface="Cambria Math" panose="02040503050406030204" pitchFamily="18" charset="0"/>
                          </a:rPr>
                          <m:t>−2</m:t>
                        </m:r>
                      </m:sub>
                    </m:sSub>
                    <m:r>
                      <a:rPr lang="zh-CN" altLang="zh-CN">
                        <a:solidFill>
                          <a:prstClr val="black"/>
                        </a:solidFill>
                        <a:latin typeface="Cambria Math" panose="02040503050406030204" pitchFamily="18" charset="0"/>
                      </a:rPr>
                      <m:t>…</m:t>
                    </m:r>
                    <m:sSub>
                      <m:sSubPr>
                        <m:ctrlPr>
                          <a:rPr lang="zh-CN" altLang="zh-CN" i="1">
                            <a:solidFill>
                              <a:prstClr val="black"/>
                            </a:solidFill>
                            <a:latin typeface="Cambria Math" panose="02040503050406030204" pitchFamily="18" charset="0"/>
                          </a:rPr>
                        </m:ctrlPr>
                      </m:sSubPr>
                      <m:e>
                        <m:r>
                          <a:rPr lang="en-US" altLang="zh-CN">
                            <a:solidFill>
                              <a:prstClr val="black"/>
                            </a:solidFill>
                            <a:latin typeface="Cambria Math" panose="02040503050406030204" pitchFamily="18" charset="0"/>
                          </a:rPr>
                          <m:t>𝑥</m:t>
                        </m:r>
                      </m:e>
                      <m:sub>
                        <m:r>
                          <a:rPr lang="en-US" altLang="zh-CN">
                            <a:solidFill>
                              <a:prstClr val="black"/>
                            </a:solidFill>
                            <a:latin typeface="Cambria Math" panose="02040503050406030204" pitchFamily="18" charset="0"/>
                          </a:rPr>
                          <m:t>0</m:t>
                        </m:r>
                      </m:sub>
                    </m:sSub>
                  </m:oMath>
                </a14:m>
                <a:r>
                  <a:rPr lang="zh-CN" altLang="zh-CN" dirty="0">
                    <a:solidFill>
                      <a:prstClr val="black"/>
                    </a:solidFill>
                  </a:rPr>
                  <a:t>除了符号位外，每位取反，最后＋</a:t>
                </a:r>
                <a:r>
                  <a:rPr lang="en-US" altLang="zh-CN" dirty="0">
                    <a:solidFill>
                      <a:prstClr val="black"/>
                    </a:solidFill>
                  </a:rPr>
                  <a:t>1</a:t>
                </a:r>
                <a:r>
                  <a:rPr lang="zh-CN" altLang="zh-CN" dirty="0">
                    <a:solidFill>
                      <a:prstClr val="black"/>
                    </a:solidFill>
                  </a:rPr>
                  <a:t>，简称“求反加</a:t>
                </a:r>
                <a:r>
                  <a:rPr lang="en-US" altLang="zh-CN" dirty="0">
                    <a:solidFill>
                      <a:prstClr val="black"/>
                    </a:solidFill>
                  </a:rPr>
                  <a:t>1</a:t>
                </a:r>
                <a:r>
                  <a:rPr lang="zh-CN" altLang="zh-CN" dirty="0">
                    <a:solidFill>
                      <a:prstClr val="black"/>
                    </a:solidFill>
                  </a:rPr>
                  <a:t>”。</a:t>
                </a:r>
                <a:endParaRPr lang="en-US" altLang="zh-CN" dirty="0">
                  <a:solidFill>
                    <a:prstClr val="black"/>
                  </a:solidFill>
                </a:endParaRPr>
              </a:p>
            </p:txBody>
          </p:sp>
        </mc:Choice>
        <mc:Fallback xmlns="">
          <p:sp>
            <p:nvSpPr>
              <p:cNvPr id="24" name="矩形 23">
                <a:extLst>
                  <a:ext uri="{FF2B5EF4-FFF2-40B4-BE49-F238E27FC236}">
                    <a16:creationId xmlns:a16="http://schemas.microsoft.com/office/drawing/2014/main" id="{C04A6DD0-0D5F-EF41-AAE9-711F1271746E}"/>
                  </a:ext>
                </a:extLst>
              </p:cNvPr>
              <p:cNvSpPr>
                <a:spLocks noRot="1" noChangeAspect="1" noMove="1" noResize="1" noEditPoints="1" noAdjustHandles="1" noChangeArrowheads="1" noChangeShapeType="1" noTextEdit="1"/>
              </p:cNvSpPr>
              <p:nvPr/>
            </p:nvSpPr>
            <p:spPr>
              <a:xfrm>
                <a:off x="158673" y="1471004"/>
                <a:ext cx="11705358" cy="992066"/>
              </a:xfrm>
              <a:prstGeom prst="rect">
                <a:avLst/>
              </a:prstGeom>
              <a:blipFill>
                <a:blip r:embed="rId3"/>
                <a:stretch>
                  <a:fillRect l="-417" t="-6135" b="-920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矩形 8">
                <a:extLst>
                  <a:ext uri="{FF2B5EF4-FFF2-40B4-BE49-F238E27FC236}">
                    <a16:creationId xmlns:a16="http://schemas.microsoft.com/office/drawing/2014/main" id="{EEBDDCE1-B669-4CE7-9FBC-084B71E1AC1D}"/>
                  </a:ext>
                </a:extLst>
              </p:cNvPr>
              <p:cNvSpPr/>
              <p:nvPr/>
            </p:nvSpPr>
            <p:spPr>
              <a:xfrm>
                <a:off x="158673" y="2605311"/>
                <a:ext cx="11705358" cy="715068"/>
              </a:xfrm>
              <a:prstGeom prst="rect">
                <a:avLst/>
              </a:prstGeom>
              <a:noFill/>
            </p:spPr>
            <p:txBody>
              <a:bodyPr wrap="square" rtlCol="0">
                <a:spAutoFit/>
              </a:bodyPr>
              <a:lstStyle/>
              <a:p>
                <a:pPr marL="815975" lvl="1" indent="-285750" defTabSz="914400">
                  <a:lnSpc>
                    <a:spcPct val="94000"/>
                  </a:lnSpc>
                  <a:spcBef>
                    <a:spcPts val="500"/>
                  </a:spcBef>
                  <a:spcAft>
                    <a:spcPts val="200"/>
                  </a:spcAft>
                  <a:buSzPct val="100000"/>
                  <a:buFont typeface="Arial" panose="020B0604020202020204" pitchFamily="34" charset="0"/>
                  <a:buChar char="•"/>
                </a:pPr>
                <a:r>
                  <a:rPr lang="zh-CN" altLang="zh-CN" dirty="0">
                    <a:solidFill>
                      <a:prstClr val="black"/>
                    </a:solidFill>
                  </a:rPr>
                  <a:t>例</a:t>
                </a:r>
                <a:r>
                  <a:rPr lang="en-US" altLang="zh-CN" dirty="0">
                    <a:solidFill>
                      <a:prstClr val="black"/>
                    </a:solidFill>
                  </a:rPr>
                  <a:t>3.4</a:t>
                </a:r>
                <a:r>
                  <a:rPr lang="zh-CN" altLang="en-US" dirty="0">
                    <a:solidFill>
                      <a:prstClr val="black"/>
                    </a:solidFill>
                  </a:rPr>
                  <a:t>  </a:t>
                </a:r>
                <a:r>
                  <a:rPr lang="zh-CN" altLang="zh-CN" dirty="0">
                    <a:solidFill>
                      <a:prstClr val="black"/>
                    </a:solidFill>
                  </a:rPr>
                  <a:t>求补码</a:t>
                </a:r>
                <a14:m>
                  <m:oMath xmlns:m="http://schemas.openxmlformats.org/officeDocument/2006/math">
                    <m:r>
                      <a:rPr lang="en-US" altLang="zh-CN" b="0">
                        <a:solidFill>
                          <a:prstClr val="black"/>
                        </a:solidFill>
                        <a:latin typeface="Cambria Math" panose="02040503050406030204" pitchFamily="18" charset="0"/>
                      </a:rPr>
                      <m:t>01101100</m:t>
                    </m:r>
                    <m:r>
                      <a:rPr lang="zh-CN" altLang="zh-CN" b="0">
                        <a:solidFill>
                          <a:prstClr val="black"/>
                        </a:solidFill>
                        <a:latin typeface="Cambria Math" panose="02040503050406030204" pitchFamily="18" charset="0"/>
                      </a:rPr>
                      <m:t>和</m:t>
                    </m:r>
                    <m:r>
                      <a:rPr lang="en-US" altLang="zh-CN" b="0">
                        <a:solidFill>
                          <a:prstClr val="black"/>
                        </a:solidFill>
                        <a:latin typeface="Cambria Math" panose="02040503050406030204" pitchFamily="18" charset="0"/>
                      </a:rPr>
                      <m:t>100101</m:t>
                    </m:r>
                    <m:r>
                      <a:rPr lang="en-US" altLang="zh-CN" b="0" i="0" smtClean="0">
                        <a:solidFill>
                          <a:prstClr val="black"/>
                        </a:solidFill>
                        <a:latin typeface="Cambria Math" panose="02040503050406030204" pitchFamily="18" charset="0"/>
                      </a:rPr>
                      <m:t>0</m:t>
                    </m:r>
                    <m:r>
                      <a:rPr lang="en-US" altLang="zh-CN" b="0">
                        <a:solidFill>
                          <a:prstClr val="black"/>
                        </a:solidFill>
                        <a:latin typeface="Cambria Math" panose="02040503050406030204" pitchFamily="18" charset="0"/>
                      </a:rPr>
                      <m:t>0</m:t>
                    </m:r>
                    <m:r>
                      <a:rPr lang="zh-CN" altLang="zh-CN" b="0">
                        <a:solidFill>
                          <a:prstClr val="black"/>
                        </a:solidFill>
                        <a:latin typeface="Cambria Math" panose="02040503050406030204" pitchFamily="18" charset="0"/>
                      </a:rPr>
                      <m:t>的真值</m:t>
                    </m:r>
                  </m:oMath>
                </a14:m>
                <a:r>
                  <a:rPr lang="zh-CN" altLang="en-US" sz="2000" dirty="0">
                    <a:solidFill>
                      <a:srgbClr val="191B0E"/>
                    </a:solidFill>
                    <a:latin typeface="Times New Roman" panose="02020603050405020304" pitchFamily="18" charset="0"/>
                    <a:cs typeface="Times New Roman" panose="02020603050405020304" pitchFamily="18" charset="0"/>
                  </a:rPr>
                  <a:t>。</a:t>
                </a:r>
                <a:endParaRPr lang="zh-CN" altLang="zh-CN" sz="2000" dirty="0">
                  <a:solidFill>
                    <a:srgbClr val="191B0E"/>
                  </a:solidFill>
                  <a:latin typeface="Times New Roman" panose="02020603050405020304" pitchFamily="18" charset="0"/>
                  <a:cs typeface="Times New Roman" panose="02020603050405020304" pitchFamily="18" charset="0"/>
                </a:endParaRPr>
              </a:p>
              <a:p>
                <a:r>
                  <a:rPr lang="en-US" altLang="zh-CN" sz="2000" dirty="0">
                    <a:solidFill>
                      <a:srgbClr val="191B0E"/>
                    </a:solidFill>
                    <a:latin typeface="Times New Roman" panose="02020603050405020304" pitchFamily="18" charset="0"/>
                    <a:cs typeface="Times New Roman" panose="02020603050405020304" pitchFamily="18" charset="0"/>
                  </a:rPr>
                  <a:t>	</a:t>
                </a:r>
                <a:endParaRPr lang="en-US" altLang="zh-CN" dirty="0">
                  <a:solidFill>
                    <a:prstClr val="black"/>
                  </a:solidFill>
                </a:endParaRPr>
              </a:p>
            </p:txBody>
          </p:sp>
        </mc:Choice>
        <mc:Fallback xmlns="">
          <p:sp>
            <p:nvSpPr>
              <p:cNvPr id="9" name="矩形 8">
                <a:extLst>
                  <a:ext uri="{FF2B5EF4-FFF2-40B4-BE49-F238E27FC236}">
                    <a16:creationId xmlns:a16="http://schemas.microsoft.com/office/drawing/2014/main" id="{EEBDDCE1-B669-4CE7-9FBC-084B71E1AC1D}"/>
                  </a:ext>
                </a:extLst>
              </p:cNvPr>
              <p:cNvSpPr>
                <a:spLocks noRot="1" noChangeAspect="1" noMove="1" noResize="1" noEditPoints="1" noAdjustHandles="1" noChangeArrowheads="1" noChangeShapeType="1" noTextEdit="1"/>
              </p:cNvSpPr>
              <p:nvPr/>
            </p:nvSpPr>
            <p:spPr>
              <a:xfrm>
                <a:off x="158673" y="2605311"/>
                <a:ext cx="11705358" cy="715068"/>
              </a:xfrm>
              <a:prstGeom prst="rect">
                <a:avLst/>
              </a:prstGeom>
              <a:blipFill>
                <a:blip r:embed="rId4"/>
                <a:stretch>
                  <a:fillRect t="-862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矩形 6">
                <a:extLst>
                  <a:ext uri="{FF2B5EF4-FFF2-40B4-BE49-F238E27FC236}">
                    <a16:creationId xmlns:a16="http://schemas.microsoft.com/office/drawing/2014/main" id="{1FB1CB85-E82C-4C1B-8E2C-C262C2B7CAB8}"/>
                  </a:ext>
                </a:extLst>
              </p:cNvPr>
              <p:cNvSpPr/>
              <p:nvPr/>
            </p:nvSpPr>
            <p:spPr>
              <a:xfrm>
                <a:off x="175298" y="2930978"/>
                <a:ext cx="11705358" cy="1355628"/>
              </a:xfrm>
              <a:prstGeom prst="rect">
                <a:avLst/>
              </a:prstGeom>
              <a:noFill/>
            </p:spPr>
            <p:txBody>
              <a:bodyPr wrap="square" rtlCol="0">
                <a:spAutoFit/>
              </a:bodyPr>
              <a:lstStyle/>
              <a:p>
                <a:r>
                  <a:rPr lang="en-US" altLang="zh-CN" sz="2000" dirty="0">
                    <a:solidFill>
                      <a:srgbClr val="191B0E"/>
                    </a:solidFill>
                    <a:latin typeface="Times New Roman" panose="02020603050405020304" pitchFamily="18" charset="0"/>
                    <a:cs typeface="Times New Roman" panose="02020603050405020304" pitchFamily="18" charset="0"/>
                  </a:rPr>
                  <a:t>	           </a:t>
                </a:r>
                <a:r>
                  <a:rPr lang="zh-CN" altLang="zh-CN" dirty="0">
                    <a:solidFill>
                      <a:prstClr val="black"/>
                    </a:solidFill>
                  </a:rPr>
                  <a:t>解</a:t>
                </a:r>
                <a:r>
                  <a:rPr lang="zh-CN" altLang="zh-CN" b="1" dirty="0">
                    <a:solidFill>
                      <a:prstClr val="black"/>
                    </a:solidFill>
                  </a:rPr>
                  <a:t>：</a:t>
                </a:r>
                <a:r>
                  <a:rPr lang="zh-CN" altLang="zh-CN" dirty="0">
                    <a:solidFill>
                      <a:prstClr val="black"/>
                    </a:solidFill>
                  </a:rPr>
                  <a:t>对于补码</a:t>
                </a:r>
                <a14:m>
                  <m:oMath xmlns:m="http://schemas.openxmlformats.org/officeDocument/2006/math">
                    <m:r>
                      <a:rPr lang="en-US" altLang="zh-CN">
                        <a:solidFill>
                          <a:prstClr val="black"/>
                        </a:solidFill>
                        <a:latin typeface="Cambria Math" panose="02040503050406030204" pitchFamily="18" charset="0"/>
                      </a:rPr>
                      <m:t>01101100</m:t>
                    </m:r>
                  </m:oMath>
                </a14:m>
                <a:r>
                  <a:rPr lang="zh-CN" altLang="zh-CN" dirty="0">
                    <a:solidFill>
                      <a:prstClr val="black"/>
                    </a:solidFill>
                  </a:rPr>
                  <a:t>，符号位为</a:t>
                </a:r>
                <a:r>
                  <a:rPr lang="en-US" altLang="zh-CN" dirty="0">
                    <a:solidFill>
                      <a:prstClr val="black"/>
                    </a:solidFill>
                  </a:rPr>
                  <a:t>0</a:t>
                </a:r>
                <a:r>
                  <a:rPr lang="zh-CN" altLang="zh-CN" dirty="0">
                    <a:solidFill>
                      <a:prstClr val="black"/>
                    </a:solidFill>
                  </a:rPr>
                  <a:t>，因此真值为正，对于补码</a:t>
                </a:r>
                <a14:m>
                  <m:oMath xmlns:m="http://schemas.openxmlformats.org/officeDocument/2006/math">
                    <m:r>
                      <a:rPr lang="en-US" altLang="zh-CN">
                        <a:solidFill>
                          <a:prstClr val="black"/>
                        </a:solidFill>
                        <a:latin typeface="Cambria Math" panose="02040503050406030204" pitchFamily="18" charset="0"/>
                      </a:rPr>
                      <m:t>10010110</m:t>
                    </m:r>
                  </m:oMath>
                </a14:m>
                <a:r>
                  <a:rPr lang="zh-CN" altLang="zh-CN" dirty="0">
                    <a:solidFill>
                      <a:prstClr val="black"/>
                    </a:solidFill>
                  </a:rPr>
                  <a:t>，符号位为</a:t>
                </a:r>
                <a:r>
                  <a:rPr lang="en-US" altLang="zh-CN" dirty="0">
                    <a:solidFill>
                      <a:prstClr val="black"/>
                    </a:solidFill>
                  </a:rPr>
                  <a:t>1</a:t>
                </a:r>
                <a:r>
                  <a:rPr lang="zh-CN" altLang="zh-CN" dirty="0">
                    <a:solidFill>
                      <a:prstClr val="black"/>
                    </a:solidFill>
                  </a:rPr>
                  <a:t>，因此真值为负。</a:t>
                </a: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r>
                            <a:rPr lang="en-US" altLang="zh-CN">
                              <a:solidFill>
                                <a:prstClr val="black"/>
                              </a:solidFill>
                              <a:latin typeface="Cambria Math" panose="02040503050406030204" pitchFamily="18" charset="0"/>
                            </a:rPr>
                            <m:t>[01101100]</m:t>
                          </m:r>
                        </m:e>
                        <m:sub>
                          <m:r>
                            <a:rPr lang="zh-CN" altLang="zh-CN">
                              <a:solidFill>
                                <a:prstClr val="black"/>
                              </a:solidFill>
                              <a:latin typeface="Cambria Math" panose="02040503050406030204" pitchFamily="18" charset="0"/>
                            </a:rPr>
                            <m:t>真</m:t>
                          </m:r>
                        </m:sub>
                      </m:sSub>
                      <m:r>
                        <a:rPr lang="en-US" altLang="zh-CN">
                          <a:solidFill>
                            <a:prstClr val="black"/>
                          </a:solidFill>
                          <a:latin typeface="Cambria Math" panose="02040503050406030204" pitchFamily="18" charset="0"/>
                        </a:rPr>
                        <m:t>=+1101100</m:t>
                      </m:r>
                    </m:oMath>
                  </m:oMathPara>
                </a14:m>
                <a:endParaRPr lang="zh-CN" altLang="zh-CN" dirty="0">
                  <a:solidFill>
                    <a:prstClr val="black"/>
                  </a:solidFill>
                </a:endParaRP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i="1">
                                  <a:solidFill>
                                    <a:prstClr val="black"/>
                                  </a:solidFill>
                                  <a:latin typeface="Cambria Math" panose="02040503050406030204" pitchFamily="18" charset="0"/>
                                </a:rPr>
                                <m:t>10010100</m:t>
                              </m:r>
                            </m:e>
                          </m:d>
                        </m:e>
                        <m:sub>
                          <m:r>
                            <a:rPr lang="zh-CN" altLang="zh-CN">
                              <a:solidFill>
                                <a:prstClr val="black"/>
                              </a:solidFill>
                              <a:latin typeface="Cambria Math" panose="02040503050406030204" pitchFamily="18" charset="0"/>
                            </a:rPr>
                            <m:t>真</m:t>
                          </m:r>
                        </m:sub>
                      </m:sSub>
                      <m:r>
                        <a:rPr lang="en-US" altLang="zh-CN" i="1">
                          <a:solidFill>
                            <a:prstClr val="black"/>
                          </a:solidFill>
                          <a:latin typeface="Cambria Math" panose="02040503050406030204" pitchFamily="18" charset="0"/>
                        </a:rPr>
                        <m:t>=</m:t>
                      </m:r>
                      <m:r>
                        <a:rPr lang="zh-CN" altLang="zh-CN" i="1">
                          <a:solidFill>
                            <a:prstClr val="black"/>
                          </a:solidFill>
                          <a:latin typeface="Cambria Math" panose="02040503050406030204" pitchFamily="18" charset="0"/>
                        </a:rPr>
                        <m:t>－</m:t>
                      </m:r>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1101011+1</m:t>
                      </m:r>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m:t>
                      </m:r>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1101100</m:t>
                      </m:r>
                    </m:oMath>
                  </m:oMathPara>
                </a14:m>
                <a:endParaRPr lang="zh-CN" altLang="zh-CN" dirty="0">
                  <a:solidFill>
                    <a:prstClr val="black"/>
                  </a:solidFill>
                </a:endParaRPr>
              </a:p>
              <a:p>
                <a:endParaRPr lang="en-US" altLang="zh-CN" dirty="0">
                  <a:solidFill>
                    <a:prstClr val="black"/>
                  </a:solidFill>
                </a:endParaRPr>
              </a:p>
            </p:txBody>
          </p:sp>
        </mc:Choice>
        <mc:Fallback xmlns="">
          <p:sp>
            <p:nvSpPr>
              <p:cNvPr id="7" name="矩形 6">
                <a:extLst>
                  <a:ext uri="{FF2B5EF4-FFF2-40B4-BE49-F238E27FC236}">
                    <a16:creationId xmlns:a16="http://schemas.microsoft.com/office/drawing/2014/main" id="{1FB1CB85-E82C-4C1B-8E2C-C262C2B7CAB8}"/>
                  </a:ext>
                </a:extLst>
              </p:cNvPr>
              <p:cNvSpPr>
                <a:spLocks noRot="1" noChangeAspect="1" noMove="1" noResize="1" noEditPoints="1" noAdjustHandles="1" noChangeArrowheads="1" noChangeShapeType="1" noTextEdit="1"/>
              </p:cNvSpPr>
              <p:nvPr/>
            </p:nvSpPr>
            <p:spPr>
              <a:xfrm>
                <a:off x="175298" y="2930978"/>
                <a:ext cx="11705358" cy="1355628"/>
              </a:xfrm>
              <a:prstGeom prst="rect">
                <a:avLst/>
              </a:prstGeom>
              <a:blipFill>
                <a:blip r:embed="rId5"/>
                <a:stretch>
                  <a:fillRect t="-2252" r="-41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32296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9"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整数的表示</a:t>
            </a:r>
            <a:r>
              <a:rPr lang="en-US" altLang="zh-CN" dirty="0">
                <a:solidFill>
                  <a:schemeClr val="tx1"/>
                </a:solidFill>
              </a:rPr>
              <a:t>-</a:t>
            </a:r>
            <a:r>
              <a:rPr lang="zh-CN" altLang="en-US" dirty="0">
                <a:solidFill>
                  <a:schemeClr val="tx1"/>
                </a:solidFill>
              </a:rPr>
              <a:t>有符号数编码</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反码表示法</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13</a:t>
            </a:fld>
            <a:endParaRPr lang="zh-CN" altLang="en-US">
              <a:solidFill>
                <a:prstClr val="black"/>
              </a:solidFill>
            </a:endParaRPr>
          </a:p>
        </p:txBody>
      </p:sp>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2644955"/>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prstClr val="black"/>
                    </a:solidFill>
                  </a:rPr>
                  <a:t>反码通常用来作为由原码求补码或者由补码求原码的中间过渡，对于整数</a:t>
                </a:r>
                <a14:m>
                  <m:oMath xmlns:m="http://schemas.openxmlformats.org/officeDocument/2006/math">
                    <m:r>
                      <m:rPr>
                        <m:sty m:val="p"/>
                      </m:rPr>
                      <a:rPr lang="en-US" altLang="zh-CN" sz="2000">
                        <a:solidFill>
                          <a:prstClr val="black"/>
                        </a:solidFill>
                        <a:latin typeface="Cambria Math" panose="02040503050406030204" pitchFamily="18" charset="0"/>
                      </a:rPr>
                      <m:t>x</m:t>
                    </m:r>
                  </m:oMath>
                </a14:m>
                <a:r>
                  <a:rPr lang="zh-CN" altLang="zh-CN" sz="2000" dirty="0">
                    <a:solidFill>
                      <a:prstClr val="black"/>
                    </a:solidFill>
                  </a:rPr>
                  <a:t>，其反码表示的定义为</a:t>
                </a:r>
                <a:r>
                  <a:rPr lang="zh-CN" altLang="en-US" sz="2000" dirty="0">
                    <a:solidFill>
                      <a:srgbClr val="191B0E"/>
                    </a:solidFill>
                    <a:latin typeface="Times New Roman" panose="02020603050405020304" pitchFamily="18" charset="0"/>
                    <a:cs typeface="Times New Roman" panose="02020603050405020304" pitchFamily="18" charset="0"/>
                  </a:rPr>
                  <a:t>：</a:t>
                </a:r>
                <a:endParaRPr lang="zh-CN" altLang="zh-CN" sz="2000" dirty="0">
                  <a:solidFill>
                    <a:srgbClr val="191B0E"/>
                  </a:solidFill>
                  <a:latin typeface="Times New Roman" panose="02020603050405020304" pitchFamily="18" charset="0"/>
                  <a:cs typeface="Times New Roman" panose="02020603050405020304" pitchFamily="18" charset="0"/>
                </a:endParaRPr>
              </a:p>
              <a:p>
                <a:r>
                  <a:rPr lang="en-US" altLang="zh-CN" sz="2000" dirty="0">
                    <a:solidFill>
                      <a:srgbClr val="191B0E"/>
                    </a:solidFill>
                    <a:latin typeface="Times New Roman" panose="02020603050405020304" pitchFamily="18" charset="0"/>
                    <a:cs typeface="Times New Roman" panose="02020603050405020304" pitchFamily="18" charset="0"/>
                  </a:rPr>
                  <a:t>					</a:t>
                </a:r>
                <a14:m>
                  <m:oMath xmlns:m="http://schemas.openxmlformats.org/officeDocument/2006/math">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𝑥</m:t>
                    </m:r>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m:t>
                        </m:r>
                      </m:e>
                      <m:sub>
                        <m:r>
                          <a:rPr lang="zh-CN" altLang="zh-CN">
                            <a:solidFill>
                              <a:prstClr val="black"/>
                            </a:solidFill>
                            <a:latin typeface="Cambria Math" panose="02040503050406030204" pitchFamily="18" charset="0"/>
                          </a:rPr>
                          <m:t>反</m:t>
                        </m:r>
                      </m:sub>
                    </m:sSub>
                    <m:r>
                      <a:rPr lang="en-US" altLang="zh-CN" i="1">
                        <a:solidFill>
                          <a:prstClr val="black"/>
                        </a:solidFill>
                        <a:latin typeface="Cambria Math" panose="02040503050406030204" pitchFamily="18" charset="0"/>
                      </a:rPr>
                      <m:t>=</m:t>
                    </m:r>
                    <m:d>
                      <m:dPr>
                        <m:begChr m:val="{"/>
                        <m:endChr m:val=""/>
                        <m:ctrlPr>
                          <a:rPr lang="zh-CN" altLang="zh-CN" i="1">
                            <a:solidFill>
                              <a:prstClr val="black"/>
                            </a:solidFill>
                            <a:latin typeface="Cambria Math" panose="02040503050406030204" pitchFamily="18" charset="0"/>
                          </a:rPr>
                        </m:ctrlPr>
                      </m:dPr>
                      <m:e>
                        <m:m>
                          <m:mPr>
                            <m:plcHide m:val="on"/>
                            <m:mcs>
                              <m:mc>
                                <m:mcPr>
                                  <m:count m:val="2"/>
                                  <m:mcJc m:val="center"/>
                                </m:mcPr>
                              </m:mc>
                            </m:mcs>
                            <m:ctrlPr>
                              <a:rPr lang="zh-CN" altLang="zh-CN" i="1">
                                <a:solidFill>
                                  <a:prstClr val="black"/>
                                </a:solidFill>
                                <a:latin typeface="Cambria Math" panose="02040503050406030204" pitchFamily="18" charset="0"/>
                              </a:rPr>
                            </m:ctrlPr>
                          </m:mPr>
                          <m:mr>
                            <m:e>
                              <m:r>
                                <a:rPr lang="en-US" altLang="zh-CN" i="1">
                                  <a:solidFill>
                                    <a:prstClr val="black"/>
                                  </a:solidFill>
                                  <a:latin typeface="Cambria Math" panose="02040503050406030204" pitchFamily="18" charset="0"/>
                                </a:rPr>
                                <m:t>0,</m:t>
                              </m:r>
                              <m:r>
                                <a:rPr lang="en-US" altLang="zh-CN" i="1">
                                  <a:solidFill>
                                    <a:prstClr val="black"/>
                                  </a:solidFill>
                                  <a:latin typeface="Cambria Math" panose="02040503050406030204" pitchFamily="18" charset="0"/>
                                </a:rPr>
                                <m:t>𝑥</m:t>
                              </m:r>
                            </m:e>
                            <m:e>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𝑛</m:t>
                                  </m:r>
                                </m:sup>
                              </m:sSup>
                              <m:r>
                                <a:rPr lang="en-US" altLang="zh-CN" i="1">
                                  <a:solidFill>
                                    <a:prstClr val="black"/>
                                  </a:solidFill>
                                  <a:latin typeface="Cambria Math" panose="02040503050406030204" pitchFamily="18" charset="0"/>
                                </a:rPr>
                                <m:t>&gt;</m:t>
                              </m:r>
                              <m:r>
                                <a:rPr lang="en-US" altLang="zh-CN" i="1">
                                  <a:solidFill>
                                    <a:prstClr val="black"/>
                                  </a:solidFill>
                                  <a:latin typeface="Cambria Math" panose="02040503050406030204" pitchFamily="18" charset="0"/>
                                </a:rPr>
                                <m:t>𝑥</m:t>
                              </m:r>
                              <m:r>
                                <a:rPr lang="en-US" altLang="zh-CN" i="1">
                                  <a:solidFill>
                                    <a:prstClr val="black"/>
                                  </a:solidFill>
                                  <a:latin typeface="Cambria Math" panose="02040503050406030204" pitchFamily="18" charset="0"/>
                                </a:rPr>
                                <m:t>≥0</m:t>
                              </m:r>
                            </m:e>
                          </m:mr>
                          <m:mr>
                            <m:e>
                              <m:d>
                                <m:dPr>
                                  <m:ctrlPr>
                                    <a:rPr lang="zh-CN" altLang="zh-CN" i="1">
                                      <a:solidFill>
                                        <a:prstClr val="black"/>
                                      </a:solidFill>
                                      <a:latin typeface="Cambria Math" panose="02040503050406030204" pitchFamily="18" charset="0"/>
                                    </a:rPr>
                                  </m:ctrlPr>
                                </m:dPr>
                                <m:e>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𝑛</m:t>
                                      </m:r>
                                      <m:r>
                                        <a:rPr lang="en-US" altLang="zh-CN" i="1">
                                          <a:solidFill>
                                            <a:prstClr val="black"/>
                                          </a:solidFill>
                                          <a:latin typeface="Cambria Math" panose="02040503050406030204" pitchFamily="18" charset="0"/>
                                        </a:rPr>
                                        <m:t>+1</m:t>
                                      </m:r>
                                    </m:sup>
                                  </m:sSup>
                                  <m:r>
                                    <a:rPr lang="en-US" altLang="zh-CN" i="1">
                                      <a:solidFill>
                                        <a:prstClr val="black"/>
                                      </a:solidFill>
                                      <a:latin typeface="Cambria Math" panose="02040503050406030204" pitchFamily="18" charset="0"/>
                                    </a:rPr>
                                    <m:t>−1</m:t>
                                  </m:r>
                                </m:e>
                              </m:d>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𝑥</m:t>
                              </m:r>
                            </m:e>
                            <m:e>
                              <m:r>
                                <a:rPr lang="en-US" altLang="zh-CN" i="1">
                                  <a:solidFill>
                                    <a:prstClr val="black"/>
                                  </a:solidFill>
                                  <a:latin typeface="Cambria Math" panose="02040503050406030204" pitchFamily="18" charset="0"/>
                                </a:rPr>
                                <m:t>0≥</m:t>
                              </m:r>
                              <m:r>
                                <a:rPr lang="en-US" altLang="zh-CN" i="1">
                                  <a:solidFill>
                                    <a:prstClr val="black"/>
                                  </a:solidFill>
                                  <a:latin typeface="Cambria Math" panose="02040503050406030204" pitchFamily="18" charset="0"/>
                                </a:rPr>
                                <m:t>𝑥</m:t>
                              </m:r>
                              <m:r>
                                <a:rPr lang="en-US" altLang="zh-CN" i="1">
                                  <a:solidFill>
                                    <a:prstClr val="black"/>
                                  </a:solidFill>
                                  <a:latin typeface="Cambria Math" panose="02040503050406030204" pitchFamily="18" charset="0"/>
                                </a:rPr>
                                <m:t>&gt;−</m:t>
                              </m:r>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𝑛</m:t>
                                  </m:r>
                                </m:sup>
                              </m:sSup>
                              <m:d>
                                <m:dPr>
                                  <m:ctrlPr>
                                    <a:rPr lang="zh-CN" altLang="zh-CN" i="1">
                                      <a:solidFill>
                                        <a:prstClr val="black"/>
                                      </a:solidFill>
                                      <a:latin typeface="Cambria Math" panose="02040503050406030204" pitchFamily="18" charset="0"/>
                                    </a:rPr>
                                  </m:ctrlPr>
                                </m:dPr>
                                <m:e>
                                  <m:r>
                                    <m:rPr>
                                      <m:sty m:val="p"/>
                                    </m:rPr>
                                    <a:rPr lang="en-US" altLang="zh-CN">
                                      <a:solidFill>
                                        <a:prstClr val="black"/>
                                      </a:solidFill>
                                      <a:latin typeface="Cambria Math" panose="02040503050406030204" pitchFamily="18" charset="0"/>
                                    </a:rPr>
                                    <m:t>mod</m:t>
                                  </m:r>
                                  <m:d>
                                    <m:dPr>
                                      <m:ctrlPr>
                                        <a:rPr lang="zh-CN" altLang="zh-CN" i="1">
                                          <a:solidFill>
                                            <a:prstClr val="black"/>
                                          </a:solidFill>
                                          <a:latin typeface="Cambria Math" panose="02040503050406030204" pitchFamily="18" charset="0"/>
                                        </a:rPr>
                                      </m:ctrlPr>
                                    </m:dPr>
                                    <m:e>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𝑛</m:t>
                                          </m:r>
                                          <m:r>
                                            <a:rPr lang="en-US" altLang="zh-CN" i="1">
                                              <a:solidFill>
                                                <a:prstClr val="black"/>
                                              </a:solidFill>
                                              <a:latin typeface="Cambria Math" panose="02040503050406030204" pitchFamily="18" charset="0"/>
                                            </a:rPr>
                                            <m:t>+1</m:t>
                                          </m:r>
                                        </m:sup>
                                      </m:sSup>
                                      <m:r>
                                        <a:rPr lang="en-US" altLang="zh-CN" i="1">
                                          <a:solidFill>
                                            <a:prstClr val="black"/>
                                          </a:solidFill>
                                          <a:latin typeface="Cambria Math" panose="02040503050406030204" pitchFamily="18" charset="0"/>
                                        </a:rPr>
                                        <m:t>−1</m:t>
                                      </m:r>
                                    </m:e>
                                  </m:d>
                                </m:e>
                              </m:d>
                            </m:e>
                          </m:mr>
                        </m:m>
                      </m:e>
                    </m:d>
                  </m:oMath>
                </a14:m>
                <a:endParaRPr lang="en-US" altLang="zh-CN" dirty="0">
                  <a:solidFill>
                    <a:prstClr val="black"/>
                  </a:solidFill>
                </a:endParaRPr>
              </a:p>
              <a:p>
                <a:pPr lvl="2"/>
                <a:r>
                  <a:rPr lang="zh-CN" altLang="zh-CN" dirty="0">
                    <a:solidFill>
                      <a:prstClr val="black"/>
                    </a:solidFill>
                  </a:rPr>
                  <a:t>式中，</a:t>
                </a:r>
                <a14:m>
                  <m:oMath xmlns:m="http://schemas.openxmlformats.org/officeDocument/2006/math">
                    <m:r>
                      <a:rPr lang="en-US" altLang="zh-CN" i="1">
                        <a:solidFill>
                          <a:prstClr val="black"/>
                        </a:solidFill>
                        <a:latin typeface="Cambria Math" panose="02040503050406030204" pitchFamily="18" charset="0"/>
                      </a:rPr>
                      <m:t>𝑥</m:t>
                    </m:r>
                  </m:oMath>
                </a14:m>
                <a:r>
                  <a:rPr lang="zh-CN" altLang="zh-CN" dirty="0">
                    <a:solidFill>
                      <a:prstClr val="black"/>
                    </a:solidFill>
                  </a:rPr>
                  <a:t>为真值，</a:t>
                </a:r>
                <a14:m>
                  <m:oMath xmlns:m="http://schemas.openxmlformats.org/officeDocument/2006/math">
                    <m:r>
                      <a:rPr lang="en-US" altLang="zh-CN" i="1">
                        <a:solidFill>
                          <a:prstClr val="black"/>
                        </a:solidFill>
                        <a:latin typeface="Cambria Math" panose="02040503050406030204" pitchFamily="18" charset="0"/>
                      </a:rPr>
                      <m:t>𝑛</m:t>
                    </m:r>
                  </m:oMath>
                </a14:m>
                <a:r>
                  <a:rPr lang="zh-CN" altLang="zh-CN" dirty="0">
                    <a:solidFill>
                      <a:prstClr val="black"/>
                    </a:solidFill>
                  </a:rPr>
                  <a:t>为整数的位数。</a:t>
                </a:r>
              </a:p>
              <a:p>
                <a:pPr lvl="2"/>
                <a:r>
                  <a:rPr lang="zh-CN" altLang="zh-CN" dirty="0">
                    <a:solidFill>
                      <a:prstClr val="black"/>
                    </a:solidFill>
                  </a:rPr>
                  <a:t>例如，</a:t>
                </a:r>
                <a14:m>
                  <m:oMath xmlns:m="http://schemas.openxmlformats.org/officeDocument/2006/math">
                    <m:r>
                      <a:rPr lang="en-US" altLang="zh-CN" b="0" i="0" smtClean="0">
                        <a:solidFill>
                          <a:prstClr val="black"/>
                        </a:solidFill>
                        <a:latin typeface="Cambria Math" panose="02040503050406030204" pitchFamily="18" charset="0"/>
                      </a:rPr>
                      <m:t> </m:t>
                    </m:r>
                    <m:r>
                      <a:rPr lang="en-US" altLang="zh-CN" i="1">
                        <a:solidFill>
                          <a:prstClr val="black"/>
                        </a:solidFill>
                        <a:latin typeface="Cambria Math" panose="02040503050406030204" pitchFamily="18" charset="0"/>
                      </a:rPr>
                      <m:t>𝑥</m:t>
                    </m:r>
                    <m:r>
                      <a:rPr lang="en-US" altLang="zh-CN">
                        <a:solidFill>
                          <a:prstClr val="black"/>
                        </a:solidFill>
                        <a:latin typeface="Cambria Math" panose="02040503050406030204" pitchFamily="18" charset="0"/>
                      </a:rPr>
                      <m:t>=</m:t>
                    </m:r>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10010</m:t>
                    </m:r>
                  </m:oMath>
                </a14:m>
                <a:r>
                  <a:rPr lang="zh-CN" altLang="zh-CN" dirty="0">
                    <a:solidFill>
                      <a:prstClr val="black"/>
                    </a:solidFill>
                  </a:rPr>
                  <a:t>，则</a:t>
                </a:r>
                <a14:m>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i="1">
                                <a:solidFill>
                                  <a:prstClr val="black"/>
                                </a:solidFill>
                                <a:latin typeface="Cambria Math" panose="02040503050406030204" pitchFamily="18" charset="0"/>
                              </a:rPr>
                              <m:t>𝑥</m:t>
                            </m:r>
                          </m:e>
                        </m:d>
                      </m:e>
                      <m:sub>
                        <m:r>
                          <a:rPr lang="zh-CN" altLang="zh-CN">
                            <a:solidFill>
                              <a:prstClr val="black"/>
                            </a:solidFill>
                            <a:latin typeface="Cambria Math" panose="02040503050406030204" pitchFamily="18" charset="0"/>
                          </a:rPr>
                          <m:t>反</m:t>
                        </m:r>
                      </m:sub>
                    </m:sSub>
                    <m:r>
                      <a:rPr lang="en-US" altLang="zh-CN" i="1">
                        <a:solidFill>
                          <a:prstClr val="black"/>
                        </a:solidFill>
                        <a:latin typeface="Cambria Math" panose="02040503050406030204" pitchFamily="18" charset="0"/>
                      </a:rPr>
                      <m:t>=010010</m:t>
                    </m:r>
                  </m:oMath>
                </a14:m>
                <a:endParaRPr lang="zh-CN" altLang="zh-CN" dirty="0">
                  <a:solidFill>
                    <a:prstClr val="black"/>
                  </a:solidFill>
                </a:endParaRPr>
              </a:p>
              <a:p>
                <a:pPr lvl="2"/>
                <a:r>
                  <a:rPr lang="en-US" altLang="zh-CN" dirty="0">
                    <a:solidFill>
                      <a:prstClr val="black"/>
                    </a:solidFill>
                  </a:rPr>
                  <a:t>	    </a:t>
                </a:r>
                <a14:m>
                  <m:oMath xmlns:m="http://schemas.openxmlformats.org/officeDocument/2006/math">
                    <m:r>
                      <a:rPr lang="en-US" altLang="zh-CN" i="1">
                        <a:solidFill>
                          <a:prstClr val="black"/>
                        </a:solidFill>
                        <a:latin typeface="Cambria Math" panose="02040503050406030204" pitchFamily="18" charset="0"/>
                      </a:rPr>
                      <m:t>𝑥</m:t>
                    </m:r>
                    <m:r>
                      <a:rPr lang="en-US" altLang="zh-CN">
                        <a:solidFill>
                          <a:prstClr val="black"/>
                        </a:solidFill>
                        <a:latin typeface="Cambria Math" panose="02040503050406030204" pitchFamily="18" charset="0"/>
                      </a:rPr>
                      <m:t>=</m:t>
                    </m:r>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10010</m:t>
                    </m:r>
                  </m:oMath>
                </a14:m>
                <a:r>
                  <a:rPr lang="zh-CN" altLang="zh-CN" dirty="0">
                    <a:solidFill>
                      <a:prstClr val="black"/>
                    </a:solidFill>
                  </a:rPr>
                  <a:t>，则</a:t>
                </a:r>
                <a14:m>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i="1">
                                <a:solidFill>
                                  <a:prstClr val="black"/>
                                </a:solidFill>
                                <a:latin typeface="Cambria Math" panose="02040503050406030204" pitchFamily="18" charset="0"/>
                              </a:rPr>
                              <m:t>𝑥</m:t>
                            </m:r>
                          </m:e>
                        </m:d>
                      </m:e>
                      <m:sub>
                        <m:r>
                          <a:rPr lang="zh-CN" altLang="zh-CN">
                            <a:solidFill>
                              <a:prstClr val="black"/>
                            </a:solidFill>
                            <a:latin typeface="Cambria Math" panose="02040503050406030204" pitchFamily="18" charset="0"/>
                          </a:rPr>
                          <m:t>反</m:t>
                        </m:r>
                      </m:sub>
                    </m:sSub>
                    <m:r>
                      <a:rPr lang="en-US" altLang="zh-CN" i="1">
                        <a:solidFill>
                          <a:prstClr val="black"/>
                        </a:solidFill>
                        <a:latin typeface="Cambria Math" panose="02040503050406030204" pitchFamily="18" charset="0"/>
                      </a:rPr>
                      <m:t>=101101</m:t>
                    </m:r>
                  </m:oMath>
                </a14:m>
                <a:endParaRPr lang="zh-CN" altLang="zh-CN" dirty="0">
                  <a:solidFill>
                    <a:prstClr val="black"/>
                  </a:solidFill>
                </a:endParaRPr>
              </a:p>
              <a:p>
                <a:endParaRPr lang="en-US" altLang="zh-CN" b="1" dirty="0">
                  <a:solidFill>
                    <a:prstClr val="black"/>
                  </a:solidFill>
                </a:endParaRPr>
              </a:p>
            </p:txBody>
          </p:sp>
        </mc:Choice>
        <mc:Fallback xmlns="">
          <p:sp>
            <p:nvSpPr>
              <p:cNvPr id="24" name="矩形 23">
                <a:extLst>
                  <a:ext uri="{FF2B5EF4-FFF2-40B4-BE49-F238E27FC236}">
                    <a16:creationId xmlns:a16="http://schemas.microsoft.com/office/drawing/2014/main" id="{C04A6DD0-0D5F-EF41-AAE9-711F1271746E}"/>
                  </a:ext>
                </a:extLst>
              </p:cNvPr>
              <p:cNvSpPr>
                <a:spLocks noRot="1" noChangeAspect="1" noMove="1" noResize="1" noEditPoints="1" noAdjustHandles="1" noChangeArrowheads="1" noChangeShapeType="1" noTextEdit="1"/>
              </p:cNvSpPr>
              <p:nvPr/>
            </p:nvSpPr>
            <p:spPr>
              <a:xfrm>
                <a:off x="158673" y="1471004"/>
                <a:ext cx="11705358" cy="2644955"/>
              </a:xfrm>
              <a:prstGeom prst="rect">
                <a:avLst/>
              </a:prstGeom>
              <a:blipFill>
                <a:blip r:embed="rId3"/>
                <a:stretch>
                  <a:fillRect t="-2304"/>
                </a:stretch>
              </a:blipFill>
            </p:spPr>
            <p:txBody>
              <a:bodyPr/>
              <a:lstStyle/>
              <a:p>
                <a:r>
                  <a:rPr lang="zh-CN" altLang="en-US">
                    <a:noFill/>
                  </a:rPr>
                  <a:t> </a:t>
                </a:r>
              </a:p>
            </p:txBody>
          </p:sp>
        </mc:Fallback>
      </mc:AlternateContent>
      <p:sp>
        <p:nvSpPr>
          <p:cNvPr id="9" name="矩形 8">
            <a:extLst>
              <a:ext uri="{FF2B5EF4-FFF2-40B4-BE49-F238E27FC236}">
                <a16:creationId xmlns:a16="http://schemas.microsoft.com/office/drawing/2014/main" id="{EEBDDCE1-B669-4CE7-9FBC-084B71E1AC1D}"/>
              </a:ext>
            </a:extLst>
          </p:cNvPr>
          <p:cNvSpPr/>
          <p:nvPr/>
        </p:nvSpPr>
        <p:spPr>
          <a:xfrm>
            <a:off x="243321" y="4033757"/>
            <a:ext cx="11705358" cy="352725"/>
          </a:xfrm>
          <a:prstGeom prst="rect">
            <a:avLst/>
          </a:prstGeom>
          <a:noFill/>
        </p:spPr>
        <p:txBody>
          <a:bodyPr wrap="square" rtlCol="0">
            <a:spAutoFit/>
          </a:bodyPr>
          <a:lstStyle/>
          <a:p>
            <a:pPr marL="873125" lvl="1" indent="-342900" defTabSz="914400">
              <a:lnSpc>
                <a:spcPct val="94000"/>
              </a:lnSpc>
              <a:spcBef>
                <a:spcPts val="500"/>
              </a:spcBef>
              <a:spcAft>
                <a:spcPts val="200"/>
              </a:spcAft>
              <a:buSzPct val="100000"/>
              <a:buFont typeface="Arial" panose="020B0604020202020204" pitchFamily="34" charset="0"/>
              <a:buChar char="•"/>
            </a:pPr>
            <a:r>
              <a:rPr lang="zh-CN" altLang="zh-CN" dirty="0">
                <a:solidFill>
                  <a:prstClr val="black"/>
                </a:solidFill>
              </a:rPr>
              <a:t>正数的反码与其原码补码一样</a:t>
            </a:r>
            <a:r>
              <a:rPr lang="zh-CN" altLang="en-US" dirty="0">
                <a:solidFill>
                  <a:prstClr val="black"/>
                </a:solidFill>
              </a:rPr>
              <a:t>，</a:t>
            </a:r>
            <a:r>
              <a:rPr lang="zh-CN" altLang="zh-CN" dirty="0">
                <a:solidFill>
                  <a:prstClr val="black"/>
                </a:solidFill>
              </a:rPr>
              <a:t>负数的反码在相应的补码表示中末尾减</a:t>
            </a:r>
            <a:r>
              <a:rPr lang="en-US" altLang="zh-CN" dirty="0">
                <a:solidFill>
                  <a:prstClr val="black"/>
                </a:solidFill>
              </a:rPr>
              <a:t>1</a:t>
            </a:r>
            <a:r>
              <a:rPr lang="zh-CN" altLang="zh-CN" dirty="0">
                <a:solidFill>
                  <a:prstClr val="black"/>
                </a:solidFill>
              </a:rPr>
              <a:t>。</a:t>
            </a:r>
            <a:endParaRPr lang="en-US" altLang="zh-CN" dirty="0">
              <a:solidFill>
                <a:prstClr val="black"/>
              </a:solidFill>
            </a:endParaRPr>
          </a:p>
        </p:txBody>
      </p:sp>
    </p:spTree>
    <p:extLst>
      <p:ext uri="{BB962C8B-B14F-4D97-AF65-F5344CB8AC3E}">
        <p14:creationId xmlns:p14="http://schemas.microsoft.com/office/powerpoint/2010/main" val="94063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animEffect transition="in" filter="fade">
                                      <p:cBhvr>
                                        <p:cTn id="7" dur="500"/>
                                        <p:tgtEl>
                                          <p:spTgt spid="2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4">
                                            <p:txEl>
                                              <p:pRg st="1" end="1"/>
                                            </p:txEl>
                                          </p:spTgt>
                                        </p:tgtEl>
                                        <p:attrNameLst>
                                          <p:attrName>style.visibility</p:attrName>
                                        </p:attrNameLst>
                                      </p:cBhvr>
                                      <p:to>
                                        <p:strVal val="visible"/>
                                      </p:to>
                                    </p:set>
                                    <p:animEffect transition="in" filter="fade">
                                      <p:cBhvr>
                                        <p:cTn id="10" dur="500"/>
                                        <p:tgtEl>
                                          <p:spTgt spid="2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4">
                                            <p:txEl>
                                              <p:pRg st="2" end="2"/>
                                            </p:txEl>
                                          </p:spTgt>
                                        </p:tgtEl>
                                        <p:attrNameLst>
                                          <p:attrName>style.visibility</p:attrName>
                                        </p:attrNameLst>
                                      </p:cBhvr>
                                      <p:to>
                                        <p:strVal val="visible"/>
                                      </p:to>
                                    </p:set>
                                    <p:animEffect transition="in" filter="fade">
                                      <p:cBhvr>
                                        <p:cTn id="13" dur="500"/>
                                        <p:tgtEl>
                                          <p:spTgt spid="2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4">
                                            <p:txEl>
                                              <p:pRg st="3" end="3"/>
                                            </p:txEl>
                                          </p:spTgt>
                                        </p:tgtEl>
                                        <p:attrNameLst>
                                          <p:attrName>style.visibility</p:attrName>
                                        </p:attrNameLst>
                                      </p:cBhvr>
                                      <p:to>
                                        <p:strVal val="visible"/>
                                      </p:to>
                                    </p:set>
                                    <p:animEffect transition="in" filter="fade">
                                      <p:cBhvr>
                                        <p:cTn id="18" dur="500"/>
                                        <p:tgtEl>
                                          <p:spTgt spid="24">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4">
                                            <p:txEl>
                                              <p:pRg st="4" end="4"/>
                                            </p:txEl>
                                          </p:spTgt>
                                        </p:tgtEl>
                                        <p:attrNameLst>
                                          <p:attrName>style.visibility</p:attrName>
                                        </p:attrNameLst>
                                      </p:cBhvr>
                                      <p:to>
                                        <p:strVal val="visible"/>
                                      </p:to>
                                    </p:set>
                                    <p:animEffect transition="in" filter="fade">
                                      <p:cBhvr>
                                        <p:cTn id="23" dur="500"/>
                                        <p:tgtEl>
                                          <p:spTgt spid="24">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9">
                                            <p:txEl>
                                              <p:pRg st="0" end="0"/>
                                            </p:txEl>
                                          </p:spTgt>
                                        </p:tgtEl>
                                        <p:attrNameLst>
                                          <p:attrName>style.visibility</p:attrName>
                                        </p:attrNameLst>
                                      </p:cBhvr>
                                      <p:to>
                                        <p:strVal val="visible"/>
                                      </p:to>
                                    </p:set>
                                    <p:animEffect transition="in" filter="fade">
                                      <p:cBhvr>
                                        <p:cTn id="28"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整数的表示</a:t>
            </a:r>
            <a:r>
              <a:rPr lang="en-US" altLang="zh-CN" dirty="0">
                <a:solidFill>
                  <a:schemeClr val="tx1"/>
                </a:solidFill>
              </a:rPr>
              <a:t>-</a:t>
            </a:r>
            <a:r>
              <a:rPr lang="zh-CN" altLang="en-US" dirty="0">
                <a:solidFill>
                  <a:schemeClr val="tx1"/>
                </a:solidFill>
              </a:rPr>
              <a:t>有符号数编码</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反码表示法</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14</a:t>
            </a:fld>
            <a:endParaRPr lang="zh-CN" altLang="en-US">
              <a:solidFill>
                <a:prstClr val="black"/>
              </a:solidFill>
            </a:endParaRPr>
          </a:p>
        </p:txBody>
      </p:sp>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718979"/>
              </a:xfrm>
              <a:prstGeom prst="rect">
                <a:avLst/>
              </a:prstGeom>
              <a:noFill/>
            </p:spPr>
            <p:txBody>
              <a:bodyPr wrap="square" rtlCol="0">
                <a:spAutoFit/>
              </a:bodyPr>
              <a:lstStyle/>
              <a:p>
                <a:pPr marL="815975" lvl="1" indent="-285750" defTabSz="914400">
                  <a:lnSpc>
                    <a:spcPct val="94000"/>
                  </a:lnSpc>
                  <a:spcBef>
                    <a:spcPts val="500"/>
                  </a:spcBef>
                  <a:spcAft>
                    <a:spcPts val="200"/>
                  </a:spcAft>
                  <a:buSzPct val="100000"/>
                  <a:buFont typeface="Arial" panose="020B0604020202020204" pitchFamily="34" charset="0"/>
                  <a:buChar char="•"/>
                </a:pPr>
                <a:r>
                  <a:rPr lang="zh-CN" altLang="zh-CN" dirty="0">
                    <a:solidFill>
                      <a:prstClr val="black"/>
                    </a:solidFill>
                  </a:rPr>
                  <a:t>例</a:t>
                </a:r>
                <a:r>
                  <a:rPr lang="en-US" altLang="zh-CN" dirty="0">
                    <a:solidFill>
                      <a:prstClr val="black"/>
                    </a:solidFill>
                  </a:rPr>
                  <a:t>3.5</a:t>
                </a:r>
                <a:r>
                  <a:rPr lang="zh-CN" altLang="en-US" dirty="0">
                    <a:solidFill>
                      <a:prstClr val="black"/>
                    </a:solidFill>
                  </a:rPr>
                  <a:t>  </a:t>
                </a:r>
                <a:r>
                  <a:rPr lang="zh-CN" altLang="zh-CN" dirty="0">
                    <a:solidFill>
                      <a:prstClr val="black"/>
                    </a:solidFill>
                  </a:rPr>
                  <a:t>已知两数的补码分别为</a:t>
                </a:r>
                <a14:m>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i="1">
                                <a:solidFill>
                                  <a:prstClr val="black"/>
                                </a:solidFill>
                                <a:latin typeface="Cambria Math" panose="02040503050406030204" pitchFamily="18" charset="0"/>
                              </a:rPr>
                              <m:t>𝑥</m:t>
                            </m:r>
                          </m:e>
                        </m:d>
                      </m:e>
                      <m:sub>
                        <m:r>
                          <a:rPr lang="zh-CN" altLang="zh-CN">
                            <a:solidFill>
                              <a:prstClr val="black"/>
                            </a:solidFill>
                            <a:latin typeface="Cambria Math" panose="02040503050406030204" pitchFamily="18" charset="0"/>
                          </a:rPr>
                          <m:t>补</m:t>
                        </m:r>
                      </m:sub>
                    </m:sSub>
                    <m:r>
                      <a:rPr lang="en-US" altLang="zh-CN">
                        <a:solidFill>
                          <a:prstClr val="black"/>
                        </a:solidFill>
                        <a:latin typeface="Cambria Math" panose="02040503050406030204" pitchFamily="18" charset="0"/>
                      </a:rPr>
                      <m:t>=010011</m:t>
                    </m:r>
                  </m:oMath>
                </a14:m>
                <a:r>
                  <a:rPr lang="zh-CN" altLang="zh-CN" dirty="0">
                    <a:solidFill>
                      <a:prstClr val="black"/>
                    </a:solidFill>
                  </a:rPr>
                  <a:t>和</a:t>
                </a:r>
                <a14:m>
                  <m:oMath xmlns:m="http://schemas.openxmlformats.org/officeDocument/2006/math">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𝑦</m:t>
                        </m:r>
                        <m:r>
                          <a:rPr lang="en-US" altLang="zh-CN" i="1">
                            <a:solidFill>
                              <a:prstClr val="black"/>
                            </a:solidFill>
                            <a:latin typeface="Cambria Math" panose="02040503050406030204" pitchFamily="18" charset="0"/>
                          </a:rPr>
                          <m:t>]</m:t>
                        </m:r>
                      </m:e>
                      <m:sub>
                        <m:r>
                          <a:rPr lang="zh-CN" altLang="zh-CN">
                            <a:solidFill>
                              <a:prstClr val="black"/>
                            </a:solidFill>
                            <a:latin typeface="Cambria Math" panose="02040503050406030204" pitchFamily="18" charset="0"/>
                          </a:rPr>
                          <m:t>补</m:t>
                        </m:r>
                      </m:sub>
                    </m:sSub>
                    <m:r>
                      <a:rPr lang="en-US" altLang="zh-CN">
                        <a:solidFill>
                          <a:prstClr val="black"/>
                        </a:solidFill>
                        <a:latin typeface="Cambria Math" panose="02040503050406030204" pitchFamily="18" charset="0"/>
                      </a:rPr>
                      <m:t>=110011</m:t>
                    </m:r>
                  </m:oMath>
                </a14:m>
                <a:r>
                  <a:rPr lang="zh-CN" altLang="zh-CN" dirty="0">
                    <a:solidFill>
                      <a:prstClr val="black"/>
                    </a:solidFill>
                  </a:rPr>
                  <a:t>，分别求其反码。</a:t>
                </a:r>
              </a:p>
              <a:p>
                <a:r>
                  <a:rPr lang="en-US" altLang="zh-CN" b="1" dirty="0">
                    <a:solidFill>
                      <a:prstClr val="black"/>
                    </a:solidFill>
                  </a:rPr>
                  <a:t>	</a:t>
                </a:r>
              </a:p>
            </p:txBody>
          </p:sp>
        </mc:Choice>
        <mc:Fallback xmlns="">
          <p:sp>
            <p:nvSpPr>
              <p:cNvPr id="24" name="矩形 23">
                <a:extLst>
                  <a:ext uri="{FF2B5EF4-FFF2-40B4-BE49-F238E27FC236}">
                    <a16:creationId xmlns:a16="http://schemas.microsoft.com/office/drawing/2014/main" id="{C04A6DD0-0D5F-EF41-AAE9-711F1271746E}"/>
                  </a:ext>
                </a:extLst>
              </p:cNvPr>
              <p:cNvSpPr>
                <a:spLocks noRot="1" noChangeAspect="1" noMove="1" noResize="1" noEditPoints="1" noAdjustHandles="1" noChangeArrowheads="1" noChangeShapeType="1" noTextEdit="1"/>
              </p:cNvSpPr>
              <p:nvPr/>
            </p:nvSpPr>
            <p:spPr>
              <a:xfrm>
                <a:off x="158673" y="1471004"/>
                <a:ext cx="11705358" cy="718979"/>
              </a:xfrm>
              <a:prstGeom prst="rect">
                <a:avLst/>
              </a:prstGeom>
              <a:blipFill>
                <a:blip r:embed="rId3"/>
                <a:stretch>
                  <a:fillRect t="-8475"/>
                </a:stretch>
              </a:blipFill>
            </p:spPr>
            <p:txBody>
              <a:bodyPr/>
              <a:lstStyle/>
              <a:p>
                <a:r>
                  <a:rPr lang="zh-CN" altLang="en-US">
                    <a:noFill/>
                  </a:rPr>
                  <a:t> </a:t>
                </a:r>
              </a:p>
            </p:txBody>
          </p:sp>
        </mc:Fallback>
      </mc:AlternateContent>
      <p:sp>
        <p:nvSpPr>
          <p:cNvPr id="8" name="矩形 7">
            <a:extLst>
              <a:ext uri="{FF2B5EF4-FFF2-40B4-BE49-F238E27FC236}">
                <a16:creationId xmlns:a16="http://schemas.microsoft.com/office/drawing/2014/main" id="{92A3FB93-B545-4542-A260-F2132B0DA015}"/>
              </a:ext>
            </a:extLst>
          </p:cNvPr>
          <p:cNvSpPr/>
          <p:nvPr/>
        </p:nvSpPr>
        <p:spPr>
          <a:xfrm>
            <a:off x="158673" y="3189423"/>
            <a:ext cx="11705358" cy="655372"/>
          </a:xfrm>
          <a:prstGeom prst="rect">
            <a:avLst/>
          </a:prstGeom>
          <a:noFill/>
        </p:spPr>
        <p:txBody>
          <a:bodyPr wrap="square" rtlCol="0">
            <a:spAutoFit/>
          </a:bodyPr>
          <a:lstStyle/>
          <a:p>
            <a:pPr marL="815975" lvl="1" indent="-285750" defTabSz="914400">
              <a:lnSpc>
                <a:spcPct val="94000"/>
              </a:lnSpc>
              <a:spcBef>
                <a:spcPts val="500"/>
              </a:spcBef>
              <a:spcAft>
                <a:spcPts val="200"/>
              </a:spcAft>
              <a:buSzPct val="100000"/>
              <a:buFont typeface="Arial" panose="020B0604020202020204" pitchFamily="34" charset="0"/>
              <a:buChar char="•"/>
            </a:pPr>
            <a:r>
              <a:rPr lang="zh-CN" altLang="zh-CN" dirty="0">
                <a:solidFill>
                  <a:prstClr val="black"/>
                </a:solidFill>
              </a:rPr>
              <a:t>例</a:t>
            </a:r>
            <a:r>
              <a:rPr lang="en-US" altLang="zh-CN" dirty="0">
                <a:solidFill>
                  <a:prstClr val="black"/>
                </a:solidFill>
              </a:rPr>
              <a:t>3.6</a:t>
            </a:r>
            <a:r>
              <a:rPr lang="zh-CN" altLang="en-US" dirty="0">
                <a:solidFill>
                  <a:prstClr val="black"/>
                </a:solidFill>
              </a:rPr>
              <a:t>  </a:t>
            </a:r>
            <a:r>
              <a:rPr lang="zh-CN" altLang="zh-CN" dirty="0">
                <a:solidFill>
                  <a:prstClr val="black"/>
                </a:solidFill>
              </a:rPr>
              <a:t>求</a:t>
            </a:r>
            <a:r>
              <a:rPr lang="en-US" altLang="zh-CN" dirty="0">
                <a:solidFill>
                  <a:prstClr val="black"/>
                </a:solidFill>
              </a:rPr>
              <a:t>0</a:t>
            </a:r>
            <a:r>
              <a:rPr lang="zh-CN" altLang="zh-CN" dirty="0">
                <a:solidFill>
                  <a:prstClr val="black"/>
                </a:solidFill>
              </a:rPr>
              <a:t>的反码。</a:t>
            </a:r>
          </a:p>
          <a:p>
            <a:r>
              <a:rPr lang="en-US" altLang="zh-CN" b="1" dirty="0">
                <a:solidFill>
                  <a:prstClr val="black"/>
                </a:solidFill>
              </a:rPr>
              <a:t>	</a:t>
            </a:r>
          </a:p>
        </p:txBody>
      </p:sp>
      <mc:AlternateContent xmlns:mc="http://schemas.openxmlformats.org/markup-compatibility/2006" xmlns:a14="http://schemas.microsoft.com/office/drawing/2010/main">
        <mc:Choice Requires="a14">
          <p:sp>
            <p:nvSpPr>
              <p:cNvPr id="7" name="矩形 6">
                <a:extLst>
                  <a:ext uri="{FF2B5EF4-FFF2-40B4-BE49-F238E27FC236}">
                    <a16:creationId xmlns:a16="http://schemas.microsoft.com/office/drawing/2014/main" id="{72CD959D-9475-497B-9160-DAE00B8DF79B}"/>
                  </a:ext>
                </a:extLst>
              </p:cNvPr>
              <p:cNvSpPr/>
              <p:nvPr/>
            </p:nvSpPr>
            <p:spPr>
              <a:xfrm>
                <a:off x="158673" y="1844445"/>
                <a:ext cx="11705358" cy="1368773"/>
              </a:xfrm>
              <a:prstGeom prst="rect">
                <a:avLst/>
              </a:prstGeom>
              <a:noFill/>
            </p:spPr>
            <p:txBody>
              <a:bodyPr wrap="square" rtlCol="0">
                <a:spAutoFit/>
              </a:bodyPr>
              <a:lstStyle/>
              <a:p>
                <a:r>
                  <a:rPr lang="en-US" altLang="zh-CN" b="1" dirty="0">
                    <a:solidFill>
                      <a:prstClr val="black"/>
                    </a:solidFill>
                  </a:rPr>
                  <a:t>	        </a:t>
                </a:r>
                <a:r>
                  <a:rPr lang="zh-CN" altLang="zh-CN" dirty="0">
                    <a:solidFill>
                      <a:prstClr val="black"/>
                    </a:solidFill>
                  </a:rPr>
                  <a:t>解</a:t>
                </a:r>
                <a:r>
                  <a:rPr lang="zh-CN" altLang="zh-CN" b="1" dirty="0">
                    <a:solidFill>
                      <a:prstClr val="black"/>
                    </a:solidFill>
                  </a:rPr>
                  <a:t>：</a:t>
                </a:r>
                <a:r>
                  <a:rPr lang="zh-CN" altLang="zh-CN" dirty="0">
                    <a:solidFill>
                      <a:prstClr val="black"/>
                    </a:solidFill>
                  </a:rPr>
                  <a:t>通过符号位判断易得</a:t>
                </a:r>
                <a14:m>
                  <m:oMath xmlns:m="http://schemas.openxmlformats.org/officeDocument/2006/math">
                    <m:r>
                      <a:rPr lang="en-US" altLang="zh-CN">
                        <a:solidFill>
                          <a:prstClr val="black"/>
                        </a:solidFill>
                        <a:latin typeface="Cambria Math" panose="02040503050406030204" pitchFamily="18" charset="0"/>
                      </a:rPr>
                      <m:t>010011</m:t>
                    </m:r>
                  </m:oMath>
                </a14:m>
                <a:r>
                  <a:rPr lang="zh-CN" altLang="zh-CN" dirty="0">
                    <a:solidFill>
                      <a:prstClr val="black"/>
                    </a:solidFill>
                  </a:rPr>
                  <a:t>为正数补码，</a:t>
                </a:r>
                <a14:m>
                  <m:oMath xmlns:m="http://schemas.openxmlformats.org/officeDocument/2006/math">
                    <m:r>
                      <a:rPr lang="en-US" altLang="zh-CN">
                        <a:solidFill>
                          <a:prstClr val="black"/>
                        </a:solidFill>
                        <a:latin typeface="Cambria Math" panose="02040503050406030204" pitchFamily="18" charset="0"/>
                      </a:rPr>
                      <m:t>110011</m:t>
                    </m:r>
                  </m:oMath>
                </a14:m>
                <a:r>
                  <a:rPr lang="zh-CN" altLang="zh-CN" dirty="0">
                    <a:solidFill>
                      <a:prstClr val="black"/>
                    </a:solidFill>
                  </a:rPr>
                  <a:t>为负数补码，因此，</a:t>
                </a: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𝑥</m:t>
                          </m:r>
                          <m:r>
                            <a:rPr lang="en-US" altLang="zh-CN" i="1">
                              <a:solidFill>
                                <a:prstClr val="black"/>
                              </a:solidFill>
                              <a:latin typeface="Cambria Math" panose="02040503050406030204" pitchFamily="18" charset="0"/>
                            </a:rPr>
                            <m:t>]</m:t>
                          </m:r>
                        </m:e>
                        <m:sub>
                          <m:r>
                            <a:rPr lang="zh-CN" altLang="zh-CN">
                              <a:solidFill>
                                <a:prstClr val="black"/>
                              </a:solidFill>
                              <a:latin typeface="Cambria Math" panose="02040503050406030204" pitchFamily="18" charset="0"/>
                            </a:rPr>
                            <m:t>反</m:t>
                          </m:r>
                        </m:sub>
                      </m:sSub>
                      <m:r>
                        <a:rPr lang="en-US" altLang="zh-CN" i="1">
                          <a:solidFill>
                            <a:prstClr val="black"/>
                          </a:solidFill>
                          <a:latin typeface="Cambria Math" panose="02040503050406030204" pitchFamily="18" charset="0"/>
                        </a:rPr>
                        <m:t>=010011</m:t>
                      </m:r>
                    </m:oMath>
                  </m:oMathPara>
                </a14:m>
                <a:endParaRPr lang="zh-CN" altLang="zh-CN" dirty="0">
                  <a:solidFill>
                    <a:prstClr val="black"/>
                  </a:solidFill>
                </a:endParaRP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𝑦</m:t>
                          </m:r>
                          <m:r>
                            <a:rPr lang="en-US" altLang="zh-CN" i="1">
                              <a:solidFill>
                                <a:prstClr val="black"/>
                              </a:solidFill>
                              <a:latin typeface="Cambria Math" panose="02040503050406030204" pitchFamily="18" charset="0"/>
                            </a:rPr>
                            <m:t>]</m:t>
                          </m:r>
                        </m:e>
                        <m:sub>
                          <m:r>
                            <a:rPr lang="zh-CN" altLang="zh-CN">
                              <a:solidFill>
                                <a:prstClr val="black"/>
                              </a:solidFill>
                              <a:latin typeface="Cambria Math" panose="02040503050406030204" pitchFamily="18" charset="0"/>
                            </a:rPr>
                            <m:t>反</m:t>
                          </m:r>
                        </m:sub>
                      </m:sSub>
                      <m:r>
                        <a:rPr lang="en-US" altLang="zh-CN" i="1">
                          <a:solidFill>
                            <a:prstClr val="black"/>
                          </a:solidFill>
                          <a:latin typeface="Cambria Math" panose="02040503050406030204" pitchFamily="18" charset="0"/>
                        </a:rPr>
                        <m:t>=110011</m:t>
                      </m:r>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1=110010</m:t>
                      </m:r>
                    </m:oMath>
                  </m:oMathPara>
                </a14:m>
                <a:endParaRPr lang="zh-CN" altLang="zh-CN" dirty="0">
                  <a:solidFill>
                    <a:prstClr val="black"/>
                  </a:solidFill>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b="1" dirty="0">
                  <a:solidFill>
                    <a:prstClr val="black"/>
                  </a:solidFill>
                </a:endParaRPr>
              </a:p>
            </p:txBody>
          </p:sp>
        </mc:Choice>
        <mc:Fallback xmlns="">
          <p:sp>
            <p:nvSpPr>
              <p:cNvPr id="7" name="矩形 6">
                <a:extLst>
                  <a:ext uri="{FF2B5EF4-FFF2-40B4-BE49-F238E27FC236}">
                    <a16:creationId xmlns:a16="http://schemas.microsoft.com/office/drawing/2014/main" id="{72CD959D-9475-497B-9160-DAE00B8DF79B}"/>
                  </a:ext>
                </a:extLst>
              </p:cNvPr>
              <p:cNvSpPr>
                <a:spLocks noRot="1" noChangeAspect="1" noMove="1" noResize="1" noEditPoints="1" noAdjustHandles="1" noChangeArrowheads="1" noChangeShapeType="1" noTextEdit="1"/>
              </p:cNvSpPr>
              <p:nvPr/>
            </p:nvSpPr>
            <p:spPr>
              <a:xfrm>
                <a:off x="158673" y="1844445"/>
                <a:ext cx="11705358" cy="1368773"/>
              </a:xfrm>
              <a:prstGeom prst="rect">
                <a:avLst/>
              </a:prstGeom>
              <a:blipFill>
                <a:blip r:embed="rId4"/>
                <a:stretch>
                  <a:fillRect t="-357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矩形 8">
                <a:extLst>
                  <a:ext uri="{FF2B5EF4-FFF2-40B4-BE49-F238E27FC236}">
                    <a16:creationId xmlns:a16="http://schemas.microsoft.com/office/drawing/2014/main" id="{98CFE61D-D68E-4372-8FDF-4A52B34891C1}"/>
                  </a:ext>
                </a:extLst>
              </p:cNvPr>
              <p:cNvSpPr/>
              <p:nvPr/>
            </p:nvSpPr>
            <p:spPr>
              <a:xfrm>
                <a:off x="158673" y="3586659"/>
                <a:ext cx="11705358" cy="1645772"/>
              </a:xfrm>
              <a:prstGeom prst="rect">
                <a:avLst/>
              </a:prstGeom>
              <a:noFill/>
            </p:spPr>
            <p:txBody>
              <a:bodyPr wrap="square" rtlCol="0">
                <a:spAutoFit/>
              </a:bodyPr>
              <a:lstStyle/>
              <a:p>
                <a:r>
                  <a:rPr lang="en-US" altLang="zh-CN" b="1" dirty="0">
                    <a:solidFill>
                      <a:prstClr val="black"/>
                    </a:solidFill>
                  </a:rPr>
                  <a:t>	        </a:t>
                </a:r>
                <a:r>
                  <a:rPr lang="zh-CN" altLang="zh-CN" dirty="0">
                    <a:solidFill>
                      <a:prstClr val="black"/>
                    </a:solidFill>
                  </a:rPr>
                  <a:t>解</a:t>
                </a:r>
                <a:r>
                  <a:rPr lang="zh-CN" altLang="zh-CN" b="1" dirty="0">
                    <a:solidFill>
                      <a:prstClr val="black"/>
                    </a:solidFill>
                  </a:rPr>
                  <a:t>：</a:t>
                </a:r>
                <a14:m>
                  <m:oMath xmlns:m="http://schemas.openxmlformats.org/officeDocument/2006/math">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[+0]</m:t>
                        </m:r>
                      </m:e>
                      <m:sub>
                        <m:r>
                          <a:rPr lang="zh-CN" altLang="zh-CN">
                            <a:solidFill>
                              <a:prstClr val="black"/>
                            </a:solidFill>
                            <a:latin typeface="Cambria Math" panose="02040503050406030204" pitchFamily="18" charset="0"/>
                          </a:rPr>
                          <m:t>反</m:t>
                        </m:r>
                      </m:sub>
                    </m:sSub>
                    <m:r>
                      <a:rPr lang="en-US" altLang="zh-CN" i="1">
                        <a:solidFill>
                          <a:prstClr val="black"/>
                        </a:solidFill>
                        <a:latin typeface="Cambria Math" panose="02040503050406030204" pitchFamily="18" charset="0"/>
                      </a:rPr>
                      <m:t>=00000000</m:t>
                    </m:r>
                  </m:oMath>
                </a14:m>
                <a:endParaRPr lang="en-US" altLang="zh-CN" i="1" dirty="0">
                  <a:solidFill>
                    <a:prstClr val="black"/>
                  </a:solidFill>
                  <a:latin typeface="Cambria Math" panose="02040503050406030204" pitchFamily="18" charset="0"/>
                </a:endParaRPr>
              </a:p>
              <a:p>
                <a:r>
                  <a:rPr lang="en-US" altLang="zh-CN" dirty="0">
                    <a:solidFill>
                      <a:prstClr val="black"/>
                    </a:solidFill>
                  </a:rPr>
                  <a:t>	               </a:t>
                </a:r>
                <a14:m>
                  <m:oMath xmlns:m="http://schemas.openxmlformats.org/officeDocument/2006/math">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m:t>
                        </m:r>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0]</m:t>
                        </m:r>
                      </m:e>
                      <m:sub>
                        <m:r>
                          <a:rPr lang="zh-CN" altLang="zh-CN">
                            <a:solidFill>
                              <a:prstClr val="black"/>
                            </a:solidFill>
                            <a:latin typeface="Cambria Math" panose="02040503050406030204" pitchFamily="18" charset="0"/>
                          </a:rPr>
                          <m:t>反</m:t>
                        </m:r>
                      </m:sub>
                    </m:sSub>
                    <m:r>
                      <a:rPr lang="en-US" altLang="zh-CN" i="1">
                        <a:solidFill>
                          <a:prstClr val="black"/>
                        </a:solidFill>
                        <a:latin typeface="Cambria Math" panose="02040503050406030204" pitchFamily="18" charset="0"/>
                      </a:rPr>
                      <m:t>=100000000</m:t>
                    </m:r>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1+</m:t>
                    </m:r>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0</m:t>
                    </m:r>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=11111111</m:t>
                    </m:r>
                  </m:oMath>
                </a14:m>
                <a:endParaRPr lang="zh-CN" altLang="zh-CN" dirty="0">
                  <a:solidFill>
                    <a:prstClr val="black"/>
                  </a:solidFill>
                </a:endParaRPr>
              </a:p>
              <a:p>
                <a:r>
                  <a:rPr lang="en-US" altLang="zh-CN" dirty="0">
                    <a:solidFill>
                      <a:prstClr val="black"/>
                    </a:solidFill>
                  </a:rPr>
                  <a:t>		</a:t>
                </a:r>
                <a:r>
                  <a:rPr lang="zh-CN" altLang="zh-CN" dirty="0">
                    <a:solidFill>
                      <a:prstClr val="black"/>
                    </a:solidFill>
                  </a:rPr>
                  <a:t>由此可得，对于反码来说，</a:t>
                </a:r>
                <a:r>
                  <a:rPr lang="en-US" altLang="zh-CN" dirty="0">
                    <a:solidFill>
                      <a:prstClr val="black"/>
                    </a:solidFill>
                  </a:rPr>
                  <a:t>0</a:t>
                </a:r>
                <a:r>
                  <a:rPr lang="zh-CN" altLang="zh-CN" dirty="0">
                    <a:solidFill>
                      <a:prstClr val="black"/>
                    </a:solidFill>
                  </a:rPr>
                  <a:t>的表示不唯一，且表数的范围比补码少一个最小负数，反码在计算机中很少</a:t>
                </a:r>
                <a:r>
                  <a:rPr lang="en-US" altLang="zh-CN" dirty="0">
                    <a:solidFill>
                      <a:prstClr val="black"/>
                    </a:solidFill>
                  </a:rPr>
                  <a:t>	</a:t>
                </a:r>
                <a:r>
                  <a:rPr lang="zh-CN" altLang="zh-CN" dirty="0">
                    <a:solidFill>
                      <a:prstClr val="black"/>
                    </a:solidFill>
                  </a:rPr>
                  <a:t>被使用，有时被用作数码变换中的中间表示形式。</a:t>
                </a:r>
              </a:p>
              <a:p>
                <a:pPr marL="815975" lvl="1" indent="-285750" defTabSz="914400">
                  <a:lnSpc>
                    <a:spcPct val="94000"/>
                  </a:lnSpc>
                  <a:spcBef>
                    <a:spcPts val="500"/>
                  </a:spcBef>
                  <a:spcAft>
                    <a:spcPts val="200"/>
                  </a:spcAft>
                  <a:buFont typeface="Arial" panose="020B0604020202020204" pitchFamily="34" charset="0"/>
                  <a:buChar char="•"/>
                </a:pPr>
                <a:endParaRPr lang="en-US" altLang="zh-CN" b="1" dirty="0">
                  <a:solidFill>
                    <a:prstClr val="black"/>
                  </a:solidFill>
                </a:endParaRPr>
              </a:p>
            </p:txBody>
          </p:sp>
        </mc:Choice>
        <mc:Fallback xmlns="">
          <p:sp>
            <p:nvSpPr>
              <p:cNvPr id="9" name="矩形 8">
                <a:extLst>
                  <a:ext uri="{FF2B5EF4-FFF2-40B4-BE49-F238E27FC236}">
                    <a16:creationId xmlns:a16="http://schemas.microsoft.com/office/drawing/2014/main" id="{98CFE61D-D68E-4372-8FDF-4A52B34891C1}"/>
                  </a:ext>
                </a:extLst>
              </p:cNvPr>
              <p:cNvSpPr>
                <a:spLocks noRot="1" noChangeAspect="1" noMove="1" noResize="1" noEditPoints="1" noAdjustHandles="1" noChangeArrowheads="1" noChangeShapeType="1" noTextEdit="1"/>
              </p:cNvSpPr>
              <p:nvPr/>
            </p:nvSpPr>
            <p:spPr>
              <a:xfrm>
                <a:off x="158673" y="3586659"/>
                <a:ext cx="11705358" cy="1645772"/>
              </a:xfrm>
              <a:prstGeom prst="rect">
                <a:avLst/>
              </a:prstGeom>
              <a:blipFill>
                <a:blip r:embed="rId5"/>
                <a:stretch>
                  <a:fillRect t="-259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54471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xEl>
                                              <p:pRg st="0" end="0"/>
                                            </p:txEl>
                                          </p:spTgt>
                                        </p:tgtEl>
                                        <p:attrNameLst>
                                          <p:attrName>style.visibility</p:attrName>
                                        </p:attrNameLst>
                                      </p:cBhvr>
                                      <p:to>
                                        <p:strVal val="visible"/>
                                      </p:to>
                                    </p:set>
                                    <p:animEffect transition="in" filter="fade">
                                      <p:cBhvr>
                                        <p:cTn id="22" dur="500"/>
                                        <p:tgtEl>
                                          <p:spTgt spid="9">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
                                            <p:txEl>
                                              <p:pRg st="1" end="1"/>
                                            </p:txEl>
                                          </p:spTgt>
                                        </p:tgtEl>
                                        <p:attrNameLst>
                                          <p:attrName>style.visibility</p:attrName>
                                        </p:attrNameLst>
                                      </p:cBhvr>
                                      <p:to>
                                        <p:strVal val="visible"/>
                                      </p:to>
                                    </p:set>
                                    <p:animEffect transition="in" filter="fade">
                                      <p:cBhvr>
                                        <p:cTn id="27" dur="500"/>
                                        <p:tgtEl>
                                          <p:spTgt spid="9">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xEl>
                                              <p:pRg st="2" end="2"/>
                                            </p:txEl>
                                          </p:spTgt>
                                        </p:tgtEl>
                                        <p:attrNameLst>
                                          <p:attrName>style.visibility</p:attrName>
                                        </p:attrNameLst>
                                      </p:cBhvr>
                                      <p:to>
                                        <p:strVal val="visible"/>
                                      </p:to>
                                    </p:set>
                                    <p:animEffect transition="in" filter="fade">
                                      <p:cBhvr>
                                        <p:cTn id="32"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8"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整数的表示</a:t>
            </a:r>
            <a:r>
              <a:rPr lang="en-US" altLang="zh-CN" dirty="0">
                <a:solidFill>
                  <a:schemeClr val="tx1"/>
                </a:solidFill>
              </a:rPr>
              <a:t>-</a:t>
            </a:r>
            <a:r>
              <a:rPr lang="zh-CN" altLang="en-US" dirty="0">
                <a:solidFill>
                  <a:schemeClr val="tx1"/>
                </a:solidFill>
              </a:rPr>
              <a:t>有符号数编码</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移码表示法</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15</a:t>
            </a:fld>
            <a:endParaRPr lang="zh-CN" altLang="en-US">
              <a:solidFill>
                <a:prstClr val="black"/>
              </a:solidFill>
            </a:endParaRPr>
          </a:p>
        </p:txBody>
      </p:sp>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1029897"/>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prstClr val="black"/>
                    </a:solidFill>
                  </a:rPr>
                  <a:t>对于正数</a:t>
                </a:r>
                <a14:m>
                  <m:oMath xmlns:m="http://schemas.openxmlformats.org/officeDocument/2006/math">
                    <m:r>
                      <a:rPr lang="en-US" altLang="zh-CN" sz="2000" i="1">
                        <a:solidFill>
                          <a:prstClr val="black"/>
                        </a:solidFill>
                        <a:latin typeface="Cambria Math" panose="02040503050406030204" pitchFamily="18" charset="0"/>
                      </a:rPr>
                      <m:t>𝑥</m:t>
                    </m:r>
                  </m:oMath>
                </a14:m>
                <a:r>
                  <a:rPr lang="zh-CN" altLang="zh-CN" sz="2000" dirty="0">
                    <a:solidFill>
                      <a:prstClr val="black"/>
                    </a:solidFill>
                  </a:rPr>
                  <a:t>，其移码表示的定义</a:t>
                </a:r>
                <a:r>
                  <a:rPr lang="zh-CN" altLang="en-US" sz="2000" dirty="0">
                    <a:solidFill>
                      <a:prstClr val="black"/>
                    </a:solidFill>
                  </a:rPr>
                  <a:t>为：</a:t>
                </a:r>
                <a:endParaRPr lang="zh-CN" altLang="zh-CN" sz="2000" dirty="0">
                  <a:solidFill>
                    <a:prstClr val="black"/>
                  </a:solidFill>
                </a:endParaRPr>
              </a:p>
              <a:p>
                <a:r>
                  <a:rPr lang="en-US" altLang="zh-CN" b="1" dirty="0">
                    <a:solidFill>
                      <a:prstClr val="black"/>
                    </a:solidFill>
                  </a:rPr>
                  <a:t>	                 					</a:t>
                </a:r>
                <a14:m>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i="1">
                                <a:solidFill>
                                  <a:prstClr val="black"/>
                                </a:solidFill>
                                <a:latin typeface="Cambria Math" panose="02040503050406030204" pitchFamily="18" charset="0"/>
                              </a:rPr>
                              <m:t>𝑥</m:t>
                            </m:r>
                          </m:e>
                        </m:d>
                      </m:e>
                      <m:sub>
                        <m:r>
                          <a:rPr lang="zh-CN" altLang="zh-CN">
                            <a:solidFill>
                              <a:prstClr val="black"/>
                            </a:solidFill>
                            <a:latin typeface="Cambria Math" panose="02040503050406030204" pitchFamily="18" charset="0"/>
                          </a:rPr>
                          <m:t>移</m:t>
                        </m:r>
                      </m:sub>
                    </m:sSub>
                    <m:r>
                      <a:rPr lang="en-US" altLang="zh-CN" i="1">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𝑛</m:t>
                        </m:r>
                      </m:sup>
                    </m:sSup>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𝑥</m:t>
                    </m:r>
                    <m:d>
                      <m:dPr>
                        <m:begChr m:val="（"/>
                        <m:endChr m:val="）"/>
                        <m:ctrlPr>
                          <a:rPr lang="zh-CN" altLang="zh-CN" i="1">
                            <a:solidFill>
                              <a:prstClr val="black"/>
                            </a:solidFill>
                            <a:latin typeface="Cambria Math" panose="02040503050406030204" pitchFamily="18" charset="0"/>
                          </a:rPr>
                        </m:ctrlPr>
                      </m:dPr>
                      <m:e>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𝑛</m:t>
                            </m:r>
                          </m:sup>
                        </m:sSup>
                        <m:r>
                          <a:rPr lang="en-US" altLang="zh-CN" i="1">
                            <a:solidFill>
                              <a:prstClr val="black"/>
                            </a:solidFill>
                            <a:latin typeface="Cambria Math" panose="02040503050406030204" pitchFamily="18" charset="0"/>
                          </a:rPr>
                          <m:t>&gt;</m:t>
                        </m:r>
                        <m:r>
                          <a:rPr lang="en-US" altLang="zh-CN" i="1">
                            <a:solidFill>
                              <a:prstClr val="black"/>
                            </a:solidFill>
                            <a:latin typeface="Cambria Math" panose="02040503050406030204" pitchFamily="18" charset="0"/>
                          </a:rPr>
                          <m:t>𝑥</m:t>
                        </m:r>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𝑛</m:t>
                            </m:r>
                          </m:sup>
                        </m:sSup>
                      </m:e>
                    </m:d>
                  </m:oMath>
                </a14:m>
                <a:endParaRPr lang="zh-CN" altLang="zh-CN" dirty="0">
                  <a:solidFill>
                    <a:prstClr val="black"/>
                  </a:solidFill>
                </a:endParaRPr>
              </a:p>
              <a:p>
                <a:r>
                  <a:rPr lang="en-US" altLang="zh-CN" dirty="0">
                    <a:solidFill>
                      <a:prstClr val="black"/>
                    </a:solidFill>
                  </a:rPr>
                  <a:t>		</a:t>
                </a:r>
                <a:r>
                  <a:rPr lang="zh-CN" altLang="zh-CN" dirty="0">
                    <a:solidFill>
                      <a:prstClr val="black"/>
                    </a:solidFill>
                  </a:rPr>
                  <a:t>式中，</a:t>
                </a:r>
                <a14:m>
                  <m:oMath xmlns:m="http://schemas.openxmlformats.org/officeDocument/2006/math">
                    <m:r>
                      <a:rPr lang="en-US" altLang="zh-CN" i="1">
                        <a:solidFill>
                          <a:prstClr val="black"/>
                        </a:solidFill>
                        <a:latin typeface="Cambria Math" panose="02040503050406030204" pitchFamily="18" charset="0"/>
                      </a:rPr>
                      <m:t>𝑥</m:t>
                    </m:r>
                  </m:oMath>
                </a14:m>
                <a:r>
                  <a:rPr lang="zh-CN" altLang="zh-CN" dirty="0">
                    <a:solidFill>
                      <a:prstClr val="black"/>
                    </a:solidFill>
                  </a:rPr>
                  <a:t>为真值，</a:t>
                </a:r>
                <a14:m>
                  <m:oMath xmlns:m="http://schemas.openxmlformats.org/officeDocument/2006/math">
                    <m:r>
                      <a:rPr lang="en-US" altLang="zh-CN" i="1">
                        <a:solidFill>
                          <a:prstClr val="black"/>
                        </a:solidFill>
                        <a:latin typeface="Cambria Math" panose="02040503050406030204" pitchFamily="18" charset="0"/>
                      </a:rPr>
                      <m:t>𝑛</m:t>
                    </m:r>
                  </m:oMath>
                </a14:m>
                <a:r>
                  <a:rPr lang="zh-CN" altLang="zh-CN" dirty="0">
                    <a:solidFill>
                      <a:prstClr val="black"/>
                    </a:solidFill>
                  </a:rPr>
                  <a:t>为整数的位数。</a:t>
                </a:r>
              </a:p>
            </p:txBody>
          </p:sp>
        </mc:Choice>
        <mc:Fallback xmlns="">
          <p:sp>
            <p:nvSpPr>
              <p:cNvPr id="24" name="矩形 23">
                <a:extLst>
                  <a:ext uri="{FF2B5EF4-FFF2-40B4-BE49-F238E27FC236}">
                    <a16:creationId xmlns:a16="http://schemas.microsoft.com/office/drawing/2014/main" id="{C04A6DD0-0D5F-EF41-AAE9-711F1271746E}"/>
                  </a:ext>
                </a:extLst>
              </p:cNvPr>
              <p:cNvSpPr>
                <a:spLocks noRot="1" noChangeAspect="1" noMove="1" noResize="1" noEditPoints="1" noAdjustHandles="1" noChangeArrowheads="1" noChangeShapeType="1" noTextEdit="1"/>
              </p:cNvSpPr>
              <p:nvPr/>
            </p:nvSpPr>
            <p:spPr>
              <a:xfrm>
                <a:off x="158673" y="1471004"/>
                <a:ext cx="11705358" cy="1029897"/>
              </a:xfrm>
              <a:prstGeom prst="rect">
                <a:avLst/>
              </a:prstGeom>
              <a:blipFill>
                <a:blip r:embed="rId3"/>
                <a:stretch>
                  <a:fillRect t="-5917" b="-710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矩形 7">
                <a:extLst>
                  <a:ext uri="{FF2B5EF4-FFF2-40B4-BE49-F238E27FC236}">
                    <a16:creationId xmlns:a16="http://schemas.microsoft.com/office/drawing/2014/main" id="{92A3FB93-B545-4542-A260-F2132B0DA015}"/>
                  </a:ext>
                </a:extLst>
              </p:cNvPr>
              <p:cNvSpPr/>
              <p:nvPr/>
            </p:nvSpPr>
            <p:spPr>
              <a:xfrm>
                <a:off x="158673" y="2447370"/>
                <a:ext cx="11705358" cy="670953"/>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prstClr val="black"/>
                    </a:solidFill>
                  </a:rPr>
                  <a:t>移码就是在真值上加上一个偏移量常数</a:t>
                </a:r>
                <a14:m>
                  <m:oMath xmlns:m="http://schemas.openxmlformats.org/officeDocument/2006/math">
                    <m:sSup>
                      <m:sSupPr>
                        <m:ctrlPr>
                          <a:rPr lang="zh-CN" altLang="zh-CN" sz="2000" i="1">
                            <a:solidFill>
                              <a:prstClr val="black"/>
                            </a:solidFill>
                            <a:latin typeface="Cambria Math" panose="02040503050406030204" pitchFamily="18" charset="0"/>
                          </a:rPr>
                        </m:ctrlPr>
                      </m:sSupPr>
                      <m:e>
                        <m:r>
                          <a:rPr lang="en-US" altLang="zh-CN" sz="2000">
                            <a:solidFill>
                              <a:prstClr val="black"/>
                            </a:solidFill>
                            <a:latin typeface="Cambria Math" panose="02040503050406030204" pitchFamily="18" charset="0"/>
                          </a:rPr>
                          <m:t>2</m:t>
                        </m:r>
                      </m:e>
                      <m:sup>
                        <m:r>
                          <a:rPr lang="en-US" altLang="zh-CN" sz="2000">
                            <a:solidFill>
                              <a:prstClr val="black"/>
                            </a:solidFill>
                            <a:latin typeface="Cambria Math" panose="02040503050406030204" pitchFamily="18" charset="0"/>
                          </a:rPr>
                          <m:t>𝑛</m:t>
                        </m:r>
                      </m:sup>
                    </m:sSup>
                  </m:oMath>
                </a14:m>
                <a:r>
                  <a:rPr lang="zh-CN" altLang="zh-CN" sz="2000" dirty="0">
                    <a:solidFill>
                      <a:prstClr val="black"/>
                    </a:solidFill>
                  </a:rPr>
                  <a:t>，移码表示法相比其他表示方法的可以很清楚的从其移码形式上直接判断其真值的大小</a:t>
                </a:r>
                <a:r>
                  <a:rPr lang="zh-CN" altLang="en-US" sz="2000" dirty="0">
                    <a:solidFill>
                      <a:prstClr val="black"/>
                    </a:solidFill>
                  </a:rPr>
                  <a:t>。</a:t>
                </a:r>
                <a:endParaRPr lang="en-US" altLang="zh-CN" sz="2000" dirty="0">
                  <a:solidFill>
                    <a:prstClr val="black"/>
                  </a:solidFill>
                </a:endParaRPr>
              </a:p>
            </p:txBody>
          </p:sp>
        </mc:Choice>
        <mc:Fallback xmlns="">
          <p:sp>
            <p:nvSpPr>
              <p:cNvPr id="8" name="矩形 7">
                <a:extLst>
                  <a:ext uri="{FF2B5EF4-FFF2-40B4-BE49-F238E27FC236}">
                    <a16:creationId xmlns:a16="http://schemas.microsoft.com/office/drawing/2014/main" id="{92A3FB93-B545-4542-A260-F2132B0DA015}"/>
                  </a:ext>
                </a:extLst>
              </p:cNvPr>
              <p:cNvSpPr>
                <a:spLocks noRot="1" noChangeAspect="1" noMove="1" noResize="1" noEditPoints="1" noAdjustHandles="1" noChangeArrowheads="1" noChangeShapeType="1" noTextEdit="1"/>
              </p:cNvSpPr>
              <p:nvPr/>
            </p:nvSpPr>
            <p:spPr>
              <a:xfrm>
                <a:off x="158673" y="2447370"/>
                <a:ext cx="11705358" cy="670953"/>
              </a:xfrm>
              <a:prstGeom prst="rect">
                <a:avLst/>
              </a:prstGeom>
              <a:blipFill>
                <a:blip r:embed="rId4"/>
                <a:stretch>
                  <a:fillRect t="-9009" r="-417" b="-1261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矩形 6">
                <a:extLst>
                  <a:ext uri="{FF2B5EF4-FFF2-40B4-BE49-F238E27FC236}">
                    <a16:creationId xmlns:a16="http://schemas.microsoft.com/office/drawing/2014/main" id="{00C9EF62-01D8-4D50-9155-5547B80C369E}"/>
                  </a:ext>
                </a:extLst>
              </p:cNvPr>
              <p:cNvSpPr/>
              <p:nvPr/>
            </p:nvSpPr>
            <p:spPr>
              <a:xfrm>
                <a:off x="687248" y="3308107"/>
                <a:ext cx="11176783" cy="646331"/>
              </a:xfrm>
              <a:prstGeom prst="rect">
                <a:avLst/>
              </a:prstGeom>
              <a:noFill/>
            </p:spPr>
            <p:txBody>
              <a:bodyPr wrap="square" rtlCol="0">
                <a:spAutoFit/>
              </a:bodyPr>
              <a:lstStyle/>
              <a:p>
                <a:pPr marL="285750" indent="-285750">
                  <a:buSzPct val="100000"/>
                  <a:buFont typeface="Arial" panose="020B0604020202020204" pitchFamily="34" charset="0"/>
                  <a:buChar char="•"/>
                </a:pPr>
                <a:r>
                  <a:rPr lang="zh-CN" altLang="zh-CN" dirty="0">
                    <a:solidFill>
                      <a:prstClr val="black"/>
                    </a:solidFill>
                  </a:rPr>
                  <a:t>例</a:t>
                </a:r>
                <a:r>
                  <a:rPr lang="en-US" altLang="zh-CN" dirty="0">
                    <a:solidFill>
                      <a:prstClr val="black"/>
                    </a:solidFill>
                  </a:rPr>
                  <a:t>3.7</a:t>
                </a:r>
                <a:r>
                  <a:rPr lang="zh-CN" altLang="en-US" dirty="0">
                    <a:solidFill>
                      <a:prstClr val="black"/>
                    </a:solidFill>
                  </a:rPr>
                  <a:t>  </a:t>
                </a:r>
                <a:r>
                  <a:rPr lang="zh-CN" altLang="zh-CN" dirty="0">
                    <a:solidFill>
                      <a:prstClr val="black"/>
                    </a:solidFill>
                  </a:rPr>
                  <a:t>求</a:t>
                </a:r>
                <a14:m>
                  <m:oMath xmlns:m="http://schemas.openxmlformats.org/officeDocument/2006/math">
                    <m:r>
                      <a:rPr lang="en-US" altLang="zh-CN">
                        <a:solidFill>
                          <a:prstClr val="black"/>
                        </a:solidFill>
                        <a:latin typeface="Cambria Math" panose="02040503050406030204" pitchFamily="18" charset="0"/>
                      </a:rPr>
                      <m:t>+1101100</m:t>
                    </m:r>
                  </m:oMath>
                </a14:m>
                <a:r>
                  <a:rPr lang="zh-CN" altLang="zh-CN" dirty="0">
                    <a:solidFill>
                      <a:prstClr val="black"/>
                    </a:solidFill>
                  </a:rPr>
                  <a:t>，</a:t>
                </a:r>
                <a14:m>
                  <m:oMath xmlns:m="http://schemas.openxmlformats.org/officeDocument/2006/math">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1101100</m:t>
                    </m:r>
                  </m:oMath>
                </a14:m>
                <a:r>
                  <a:rPr lang="zh-CN" altLang="zh-CN" dirty="0">
                    <a:solidFill>
                      <a:prstClr val="black"/>
                    </a:solidFill>
                  </a:rPr>
                  <a:t>，</a:t>
                </a:r>
                <a14:m>
                  <m:oMath xmlns:m="http://schemas.openxmlformats.org/officeDocument/2006/math">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1110000</m:t>
                    </m:r>
                  </m:oMath>
                </a14:m>
                <a:r>
                  <a:rPr lang="zh-CN" altLang="zh-CN" dirty="0">
                    <a:solidFill>
                      <a:prstClr val="black"/>
                    </a:solidFill>
                  </a:rPr>
                  <a:t>，</a:t>
                </a:r>
                <a14:m>
                  <m:oMath xmlns:m="http://schemas.openxmlformats.org/officeDocument/2006/math">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1110000</m:t>
                    </m:r>
                  </m:oMath>
                </a14:m>
                <a:r>
                  <a:rPr lang="zh-CN" altLang="zh-CN" dirty="0">
                    <a:solidFill>
                      <a:prstClr val="black"/>
                    </a:solidFill>
                  </a:rPr>
                  <a:t>的补码和移码。</a:t>
                </a:r>
                <a:endParaRPr lang="en-US" altLang="zh-CN" dirty="0">
                  <a:solidFill>
                    <a:prstClr val="black"/>
                  </a:solidFill>
                </a:endParaRPr>
              </a:p>
              <a:p>
                <a:pPr marL="285750" indent="-285750">
                  <a:buFont typeface="Arial" panose="020B0604020202020204" pitchFamily="34" charset="0"/>
                  <a:buChar char="•"/>
                </a:pPr>
                <a:endParaRPr lang="zh-CN" altLang="zh-CN" dirty="0">
                  <a:solidFill>
                    <a:prstClr val="black"/>
                  </a:solidFill>
                </a:endParaRPr>
              </a:p>
            </p:txBody>
          </p:sp>
        </mc:Choice>
        <mc:Fallback xmlns="">
          <p:sp>
            <p:nvSpPr>
              <p:cNvPr id="7" name="矩形 6">
                <a:extLst>
                  <a:ext uri="{FF2B5EF4-FFF2-40B4-BE49-F238E27FC236}">
                    <a16:creationId xmlns:a16="http://schemas.microsoft.com/office/drawing/2014/main" id="{00C9EF62-01D8-4D50-9155-5547B80C369E}"/>
                  </a:ext>
                </a:extLst>
              </p:cNvPr>
              <p:cNvSpPr>
                <a:spLocks noRot="1" noChangeAspect="1" noMove="1" noResize="1" noEditPoints="1" noAdjustHandles="1" noChangeArrowheads="1" noChangeShapeType="1" noTextEdit="1"/>
              </p:cNvSpPr>
              <p:nvPr/>
            </p:nvSpPr>
            <p:spPr>
              <a:xfrm>
                <a:off x="687248" y="3308107"/>
                <a:ext cx="11176783" cy="646331"/>
              </a:xfrm>
              <a:prstGeom prst="rect">
                <a:avLst/>
              </a:prstGeom>
              <a:blipFill>
                <a:blip r:embed="rId5"/>
                <a:stretch>
                  <a:fillRect l="-382" t="-754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矩形 8">
                <a:extLst>
                  <a:ext uri="{FF2B5EF4-FFF2-40B4-BE49-F238E27FC236}">
                    <a16:creationId xmlns:a16="http://schemas.microsoft.com/office/drawing/2014/main" id="{D8CFD34F-7AD6-4CD6-A661-40698C4F8A59}"/>
                  </a:ext>
                </a:extLst>
              </p:cNvPr>
              <p:cNvSpPr/>
              <p:nvPr/>
            </p:nvSpPr>
            <p:spPr>
              <a:xfrm>
                <a:off x="631098" y="3678130"/>
                <a:ext cx="11176783" cy="2044406"/>
              </a:xfrm>
              <a:prstGeom prst="rect">
                <a:avLst/>
              </a:prstGeom>
              <a:noFill/>
            </p:spPr>
            <p:txBody>
              <a:bodyPr wrap="square" rtlCol="0">
                <a:spAutoFit/>
              </a:bodyPr>
              <a:lstStyle/>
              <a:p>
                <a:pPr>
                  <a:buSzPct val="100000"/>
                </a:pPr>
                <a:r>
                  <a:rPr lang="en-US" altLang="zh-CN" dirty="0">
                    <a:solidFill>
                      <a:prstClr val="black"/>
                    </a:solidFill>
                  </a:rPr>
                  <a:t>	</a:t>
                </a:r>
                <a:r>
                  <a:rPr lang="zh-CN" altLang="zh-CN" dirty="0">
                    <a:solidFill>
                      <a:prstClr val="black"/>
                    </a:solidFill>
                  </a:rPr>
                  <a:t>解：</a:t>
                </a: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[+1101100]</m:t>
                          </m:r>
                        </m:e>
                        <m:sub>
                          <m:r>
                            <a:rPr lang="zh-CN" altLang="zh-CN">
                              <a:solidFill>
                                <a:prstClr val="black"/>
                              </a:solidFill>
                              <a:latin typeface="Cambria Math" panose="02040503050406030204" pitchFamily="18" charset="0"/>
                            </a:rPr>
                            <m:t>补</m:t>
                          </m:r>
                        </m:sub>
                      </m:sSub>
                      <m:r>
                        <a:rPr lang="en-US" altLang="zh-CN" i="1">
                          <a:solidFill>
                            <a:prstClr val="black"/>
                          </a:solidFill>
                          <a:latin typeface="Cambria Math" panose="02040503050406030204" pitchFamily="18" charset="0"/>
                        </a:rPr>
                        <m:t>=</m:t>
                      </m:r>
                      <m:r>
                        <a:rPr lang="en-US" altLang="zh-CN" i="1" smtClean="0">
                          <a:solidFill>
                            <a:prstClr val="black"/>
                          </a:solidFill>
                          <a:latin typeface="Cambria Math" panose="02040503050406030204" pitchFamily="18" charset="0"/>
                        </a:rPr>
                        <m:t>01101100    </m:t>
                      </m:r>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[+1101100]</m:t>
                          </m:r>
                        </m:e>
                        <m:sub>
                          <m:r>
                            <a:rPr lang="zh-CN" altLang="zh-CN">
                              <a:solidFill>
                                <a:prstClr val="black"/>
                              </a:solidFill>
                              <a:latin typeface="Cambria Math" panose="02040503050406030204" pitchFamily="18" charset="0"/>
                            </a:rPr>
                            <m:t>移</m:t>
                          </m:r>
                        </m:sub>
                      </m:sSub>
                      <m:r>
                        <a:rPr lang="en-US" altLang="zh-CN" i="1">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7</m:t>
                          </m:r>
                        </m:sup>
                      </m:sSup>
                      <m:r>
                        <a:rPr lang="en-US" altLang="zh-CN" i="1">
                          <a:solidFill>
                            <a:prstClr val="black"/>
                          </a:solidFill>
                          <a:latin typeface="Cambria Math" panose="02040503050406030204" pitchFamily="18" charset="0"/>
                        </a:rPr>
                        <m:t>+1101100=11101100 </m:t>
                      </m:r>
                    </m:oMath>
                  </m:oMathPara>
                </a14:m>
                <a:endParaRPr lang="zh-CN" altLang="zh-CN" dirty="0">
                  <a:solidFill>
                    <a:prstClr val="black"/>
                  </a:solidFill>
                </a:endParaRP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m:t>
                          </m:r>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1101100]</m:t>
                          </m:r>
                        </m:e>
                        <m:sub>
                          <m:r>
                            <a:rPr lang="zh-CN" altLang="zh-CN">
                              <a:solidFill>
                                <a:prstClr val="black"/>
                              </a:solidFill>
                              <a:latin typeface="Cambria Math" panose="02040503050406030204" pitchFamily="18" charset="0"/>
                            </a:rPr>
                            <m:t>补</m:t>
                          </m:r>
                        </m:sub>
                      </m:sSub>
                      <m:r>
                        <a:rPr lang="en-US" altLang="zh-CN" i="1">
                          <a:solidFill>
                            <a:prstClr val="black"/>
                          </a:solidFill>
                          <a:latin typeface="Cambria Math" panose="02040503050406030204" pitchFamily="18" charset="0"/>
                        </a:rPr>
                        <m:t>=10010100</m:t>
                      </m:r>
                      <m:r>
                        <a:rPr lang="en-US" altLang="zh-CN" i="1" smtClean="0">
                          <a:solidFill>
                            <a:prstClr val="black"/>
                          </a:solidFill>
                          <a:latin typeface="Cambria Math" panose="02040503050406030204" pitchFamily="18" charset="0"/>
                        </a:rPr>
                        <m:t>    </m:t>
                      </m:r>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m:t>
                          </m:r>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1101100]</m:t>
                          </m:r>
                        </m:e>
                        <m:sub>
                          <m:r>
                            <a:rPr lang="zh-CN" altLang="zh-CN">
                              <a:solidFill>
                                <a:prstClr val="black"/>
                              </a:solidFill>
                              <a:latin typeface="Cambria Math" panose="02040503050406030204" pitchFamily="18" charset="0"/>
                            </a:rPr>
                            <m:t>移</m:t>
                          </m:r>
                        </m:sub>
                      </m:sSub>
                      <m:r>
                        <a:rPr lang="en-US" altLang="zh-CN" i="1">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7</m:t>
                          </m:r>
                        </m:sup>
                      </m:sSup>
                      <m:r>
                        <a:rPr lang="zh-CN"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1101100=00010100 </m:t>
                      </m:r>
                    </m:oMath>
                  </m:oMathPara>
                </a14:m>
                <a:endParaRPr lang="zh-CN" altLang="zh-CN" dirty="0">
                  <a:solidFill>
                    <a:prstClr val="black"/>
                  </a:solidFill>
                </a:endParaRP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r>
                            <a:rPr lang="en-US" altLang="zh-CN">
                              <a:solidFill>
                                <a:prstClr val="black"/>
                              </a:solidFill>
                              <a:latin typeface="Cambria Math" panose="02040503050406030204" pitchFamily="18" charset="0"/>
                            </a:rPr>
                            <m:t>[+1110000]</m:t>
                          </m:r>
                        </m:e>
                        <m:sub>
                          <m:r>
                            <a:rPr lang="zh-CN" altLang="zh-CN">
                              <a:solidFill>
                                <a:prstClr val="black"/>
                              </a:solidFill>
                              <a:latin typeface="Cambria Math" panose="02040503050406030204" pitchFamily="18" charset="0"/>
                            </a:rPr>
                            <m:t>补</m:t>
                          </m:r>
                        </m:sub>
                      </m:sSub>
                      <m:r>
                        <a:rPr lang="en-US" altLang="zh-CN">
                          <a:solidFill>
                            <a:prstClr val="black"/>
                          </a:solidFill>
                          <a:latin typeface="Cambria Math" panose="02040503050406030204" pitchFamily="18" charset="0"/>
                        </a:rPr>
                        <m:t>=01110000    </m:t>
                      </m:r>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a:solidFill>
                                    <a:prstClr val="black"/>
                                  </a:solidFill>
                                  <a:latin typeface="Cambria Math" panose="02040503050406030204" pitchFamily="18" charset="0"/>
                                </a:rPr>
                                <m:t>+1101100</m:t>
                              </m:r>
                            </m:e>
                          </m:d>
                        </m:e>
                        <m:sub>
                          <m:r>
                            <a:rPr lang="zh-CN" altLang="zh-CN">
                              <a:solidFill>
                                <a:prstClr val="black"/>
                              </a:solidFill>
                              <a:latin typeface="Cambria Math" panose="02040503050406030204" pitchFamily="18" charset="0"/>
                            </a:rPr>
                            <m:t>移</m:t>
                          </m:r>
                        </m:sub>
                      </m:sSub>
                      <m:r>
                        <a:rPr lang="en-US"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7</m:t>
                          </m:r>
                        </m:sup>
                      </m:sSup>
                      <m:r>
                        <a:rPr lang="en-US" altLang="zh-CN">
                          <a:solidFill>
                            <a:prstClr val="black"/>
                          </a:solidFill>
                          <a:latin typeface="Cambria Math" panose="02040503050406030204" pitchFamily="18" charset="0"/>
                        </a:rPr>
                        <m:t>+1110000=11110000</m:t>
                      </m:r>
                    </m:oMath>
                  </m:oMathPara>
                </a14:m>
                <a:endParaRPr lang="zh-CN" altLang="zh-CN" dirty="0">
                  <a:solidFill>
                    <a:prstClr val="black"/>
                  </a:solidFill>
                </a:endParaRP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r>
                            <a:rPr lang="en-US" altLang="zh-CN">
                              <a:solidFill>
                                <a:prstClr val="black"/>
                              </a:solidFill>
                              <a:latin typeface="Cambria Math" panose="02040503050406030204" pitchFamily="18" charset="0"/>
                            </a:rPr>
                            <m:t>[</m:t>
                          </m:r>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1110000]</m:t>
                          </m:r>
                        </m:e>
                        <m:sub>
                          <m:r>
                            <a:rPr lang="zh-CN" altLang="zh-CN">
                              <a:solidFill>
                                <a:prstClr val="black"/>
                              </a:solidFill>
                              <a:latin typeface="Cambria Math" panose="02040503050406030204" pitchFamily="18" charset="0"/>
                            </a:rPr>
                            <m:t>补</m:t>
                          </m:r>
                        </m:sub>
                      </m:sSub>
                      <m:r>
                        <a:rPr lang="en-US" altLang="zh-CN">
                          <a:solidFill>
                            <a:prstClr val="black"/>
                          </a:solidFill>
                          <a:latin typeface="Cambria Math" panose="02040503050406030204" pitchFamily="18" charset="0"/>
                        </a:rPr>
                        <m:t>=10010000   </m:t>
                      </m:r>
                      <m:sSub>
                        <m:sSubPr>
                          <m:ctrlPr>
                            <a:rPr lang="zh-CN" altLang="zh-CN" i="1">
                              <a:solidFill>
                                <a:prstClr val="black"/>
                              </a:solidFill>
                              <a:latin typeface="Cambria Math" panose="02040503050406030204" pitchFamily="18" charset="0"/>
                            </a:rPr>
                          </m:ctrlPr>
                        </m:sSubPr>
                        <m:e>
                          <m:r>
                            <a:rPr lang="en-US" altLang="zh-CN">
                              <a:solidFill>
                                <a:prstClr val="black"/>
                              </a:solidFill>
                              <a:latin typeface="Cambria Math" panose="02040503050406030204" pitchFamily="18" charset="0"/>
                            </a:rPr>
                            <m:t>[</m:t>
                          </m:r>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1110000]</m:t>
                          </m:r>
                        </m:e>
                        <m:sub>
                          <m:r>
                            <a:rPr lang="zh-CN" altLang="zh-CN">
                              <a:solidFill>
                                <a:prstClr val="black"/>
                              </a:solidFill>
                              <a:latin typeface="Cambria Math" panose="02040503050406030204" pitchFamily="18" charset="0"/>
                            </a:rPr>
                            <m:t>移</m:t>
                          </m:r>
                        </m:sub>
                      </m:sSub>
                      <m:r>
                        <a:rPr lang="en-US"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7</m:t>
                          </m:r>
                        </m:sup>
                      </m:sSup>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1110000=00010000</m:t>
                      </m:r>
                    </m:oMath>
                  </m:oMathPara>
                </a14:m>
                <a:endParaRPr lang="zh-CN" altLang="zh-CN" dirty="0">
                  <a:solidFill>
                    <a:prstClr val="black"/>
                  </a:solidFill>
                </a:endParaRPr>
              </a:p>
              <a:p>
                <a:pPr marL="285750" indent="-285750">
                  <a:buFont typeface="Arial" panose="020B0604020202020204" pitchFamily="34" charset="0"/>
                  <a:buChar char="•"/>
                </a:pPr>
                <a:endParaRPr lang="zh-CN" altLang="zh-CN" dirty="0">
                  <a:solidFill>
                    <a:prstClr val="black"/>
                  </a:solidFill>
                </a:endParaRPr>
              </a:p>
            </p:txBody>
          </p:sp>
        </mc:Choice>
        <mc:Fallback xmlns="">
          <p:sp>
            <p:nvSpPr>
              <p:cNvPr id="9" name="矩形 8">
                <a:extLst>
                  <a:ext uri="{FF2B5EF4-FFF2-40B4-BE49-F238E27FC236}">
                    <a16:creationId xmlns:a16="http://schemas.microsoft.com/office/drawing/2014/main" id="{D8CFD34F-7AD6-4CD6-A661-40698C4F8A59}"/>
                  </a:ext>
                </a:extLst>
              </p:cNvPr>
              <p:cNvSpPr>
                <a:spLocks noRot="1" noChangeAspect="1" noMove="1" noResize="1" noEditPoints="1" noAdjustHandles="1" noChangeArrowheads="1" noChangeShapeType="1" noTextEdit="1"/>
              </p:cNvSpPr>
              <p:nvPr/>
            </p:nvSpPr>
            <p:spPr>
              <a:xfrm>
                <a:off x="631098" y="3678130"/>
                <a:ext cx="11176783" cy="2044406"/>
              </a:xfrm>
              <a:prstGeom prst="rect">
                <a:avLst/>
              </a:prstGeom>
              <a:blipFill>
                <a:blip r:embed="rId6"/>
                <a:stretch>
                  <a:fillRect t="-208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57546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8" grpId="0"/>
      <p:bldP spid="7"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E8766EF-228F-4F87-8A6B-98F6F33F08C2}"/>
              </a:ext>
            </a:extLst>
          </p:cNvPr>
          <p:cNvSpPr>
            <a:spLocks noGrp="1"/>
          </p:cNvSpPr>
          <p:nvPr>
            <p:ph idx="1"/>
          </p:nvPr>
        </p:nvSpPr>
        <p:spPr>
          <a:xfrm>
            <a:off x="1" y="1082938"/>
            <a:ext cx="12192000" cy="5140062"/>
          </a:xfrm>
        </p:spPr>
        <p:txBody>
          <a:bodyPr/>
          <a:lstStyle/>
          <a:p>
            <a:r>
              <a:rPr lang="zh-CN" altLang="en-US" dirty="0"/>
              <a:t>第一节：整数的表示</a:t>
            </a:r>
            <a:endParaRPr lang="en-US" altLang="zh-CN" dirty="0"/>
          </a:p>
          <a:p>
            <a:pPr lvl="1"/>
            <a:r>
              <a:rPr lang="zh-CN" altLang="en-US" dirty="0"/>
              <a:t>无符号数编码</a:t>
            </a:r>
            <a:endParaRPr lang="en-US" altLang="zh-CN" dirty="0"/>
          </a:p>
          <a:p>
            <a:pPr lvl="1"/>
            <a:r>
              <a:rPr lang="zh-CN" altLang="en-US" dirty="0"/>
              <a:t>有符号数编码</a:t>
            </a:r>
            <a:endParaRPr lang="en-US" altLang="zh-CN" dirty="0"/>
          </a:p>
          <a:p>
            <a:r>
              <a:rPr lang="zh-CN" altLang="en-US" dirty="0">
                <a:solidFill>
                  <a:srgbClr val="FF0000"/>
                </a:solidFill>
              </a:rPr>
              <a:t>第二节：整数运算</a:t>
            </a:r>
            <a:endParaRPr lang="en-US" altLang="zh-CN" dirty="0">
              <a:solidFill>
                <a:srgbClr val="FF0000"/>
              </a:solidFill>
            </a:endParaRPr>
          </a:p>
          <a:p>
            <a:pPr lvl="1"/>
            <a:r>
              <a:rPr lang="zh-CN" altLang="en-US" dirty="0"/>
              <a:t>移位运算</a:t>
            </a:r>
            <a:endParaRPr lang="en-US" altLang="zh-CN" dirty="0"/>
          </a:p>
          <a:p>
            <a:pPr lvl="1"/>
            <a:r>
              <a:rPr lang="zh-CN" altLang="en-US" dirty="0"/>
              <a:t>加减法运算</a:t>
            </a:r>
            <a:endParaRPr lang="en-US" altLang="zh-CN" dirty="0"/>
          </a:p>
          <a:p>
            <a:pPr lvl="1"/>
            <a:r>
              <a:rPr lang="zh-CN" altLang="en-US" dirty="0"/>
              <a:t>乘法运算</a:t>
            </a:r>
            <a:endParaRPr lang="en-US" altLang="zh-CN" dirty="0"/>
          </a:p>
          <a:p>
            <a:pPr lvl="1"/>
            <a:r>
              <a:rPr lang="zh-CN" altLang="en-US" dirty="0"/>
              <a:t>除法运算</a:t>
            </a:r>
            <a:endParaRPr lang="en-US" altLang="zh-CN" dirty="0"/>
          </a:p>
          <a:p>
            <a:pPr marL="384175" lvl="1" indent="-384175">
              <a:spcBef>
                <a:spcPts val="1000"/>
              </a:spcBef>
              <a:buFont typeface="Wingdings" panose="05000000000000000000" pitchFamily="2" charset="2"/>
              <a:buChar char="Ø"/>
            </a:pPr>
            <a:r>
              <a:rPr lang="zh-CN" altLang="en-US" sz="2400" b="1" dirty="0"/>
              <a:t>第三节：浮点数表示与运算</a:t>
            </a:r>
            <a:endParaRPr lang="en-US" altLang="zh-CN" dirty="0"/>
          </a:p>
          <a:p>
            <a:pPr lvl="1"/>
            <a:r>
              <a:rPr lang="zh-CN" altLang="en-US" dirty="0"/>
              <a:t>浮点表示法</a:t>
            </a:r>
            <a:endParaRPr lang="en-US" altLang="zh-CN" dirty="0"/>
          </a:p>
          <a:p>
            <a:pPr lvl="1"/>
            <a:r>
              <a:rPr lang="zh-CN" altLang="en-US" dirty="0"/>
              <a:t>浮点数计算</a:t>
            </a:r>
            <a:endParaRPr lang="en-US" altLang="zh-CN" sz="2400" b="1" dirty="0"/>
          </a:p>
        </p:txBody>
      </p:sp>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p:txBody>
          <a:bodyPr/>
          <a:lstStyle/>
          <a:p>
            <a:r>
              <a:rPr lang="zh-CN" altLang="en-US" dirty="0">
                <a:solidFill>
                  <a:schemeClr val="tx1"/>
                </a:solidFill>
              </a:rPr>
              <a:t>主要内容</a:t>
            </a: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16</a:t>
            </a:fld>
            <a:endParaRPr lang="zh-CN" altLang="en-US" dirty="0">
              <a:solidFill>
                <a:prstClr val="black"/>
              </a:solidFill>
            </a:endParaRPr>
          </a:p>
        </p:txBody>
      </p:sp>
    </p:spTree>
    <p:extLst>
      <p:ext uri="{BB962C8B-B14F-4D97-AF65-F5344CB8AC3E}">
        <p14:creationId xmlns:p14="http://schemas.microsoft.com/office/powerpoint/2010/main" val="1685794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120D8649-0C70-345E-806C-3153B8FF3028}"/>
              </a:ext>
            </a:extLst>
          </p:cNvPr>
          <p:cNvSpPr>
            <a:spLocks noGrp="1"/>
          </p:cNvSpPr>
          <p:nvPr>
            <p:ph type="title"/>
          </p:nvPr>
        </p:nvSpPr>
        <p:spPr/>
        <p:txBody>
          <a:bodyPr/>
          <a:lstStyle/>
          <a:p>
            <a:r>
              <a:rPr kumimoji="1" lang="zh-CN" altLang="en-US" dirty="0"/>
              <a:t>浮点数表示</a:t>
            </a:r>
          </a:p>
        </p:txBody>
      </p:sp>
      <p:sp>
        <p:nvSpPr>
          <p:cNvPr id="4" name="灯片编号占位符 3">
            <a:extLst>
              <a:ext uri="{FF2B5EF4-FFF2-40B4-BE49-F238E27FC236}">
                <a16:creationId xmlns:a16="http://schemas.microsoft.com/office/drawing/2014/main" id="{593786EF-3655-1B9D-4C39-DF77EA6F754F}"/>
              </a:ext>
            </a:extLst>
          </p:cNvPr>
          <p:cNvSpPr>
            <a:spLocks noGrp="1"/>
          </p:cNvSpPr>
          <p:nvPr>
            <p:ph type="sldNum" sz="quarter" idx="10"/>
          </p:nvPr>
        </p:nvSpPr>
        <p:spPr/>
        <p:txBody>
          <a:bodyPr/>
          <a:lstStyle/>
          <a:p>
            <a:fld id="{4235D990-D27F-4F2C-9FEA-C8DF9BEEB4E2}" type="slidenum">
              <a:rPr lang="zh-CN" altLang="en-US" smtClean="0"/>
              <a:t>17</a:t>
            </a:fld>
            <a:endParaRPr lang="zh-CN" altLang="en-US" dirty="0"/>
          </a:p>
        </p:txBody>
      </p:sp>
      <p:sp>
        <p:nvSpPr>
          <p:cNvPr id="9" name="文本框 8">
            <a:extLst>
              <a:ext uri="{FF2B5EF4-FFF2-40B4-BE49-F238E27FC236}">
                <a16:creationId xmlns:a16="http://schemas.microsoft.com/office/drawing/2014/main" id="{A12655F2-D512-5B85-6F71-D278B24931A4}"/>
              </a:ext>
            </a:extLst>
          </p:cNvPr>
          <p:cNvSpPr txBox="1"/>
          <p:nvPr/>
        </p:nvSpPr>
        <p:spPr>
          <a:xfrm>
            <a:off x="2066380" y="2036198"/>
            <a:ext cx="447207" cy="523220"/>
          </a:xfrm>
          <a:prstGeom prst="rect">
            <a:avLst/>
          </a:prstGeom>
          <a:noFill/>
        </p:spPr>
        <p:txBody>
          <a:bodyPr wrap="square" rtlCol="0">
            <a:spAutoFit/>
          </a:bodyPr>
          <a:lstStyle>
            <a:defPPr>
              <a:defRPr lang="zh-CN"/>
            </a:defPPr>
            <a:lvl1pPr marL="457200" indent="-457200">
              <a:buFont typeface="Arial" panose="020B0604020202020204" pitchFamily="34" charset="0"/>
              <a:buChar char="•"/>
              <a:defRPr sz="3200" b="1">
                <a:solidFill>
                  <a:srgbClr val="CA2A2B"/>
                </a:solidFill>
                <a:latin typeface="楷体" panose="02010609060101010101" pitchFamily="49" charset="-122"/>
                <a:ea typeface="楷体" panose="02010609060101010101" pitchFamily="49" charset="-122"/>
              </a:defRPr>
            </a:lvl1pPr>
          </a:lstStyle>
          <a:p>
            <a:pPr marL="0" indent="0" eaLnBrk="1" fontAlgn="auto" hangingPunct="1">
              <a:spcBef>
                <a:spcPts val="0"/>
              </a:spcBef>
              <a:spcAft>
                <a:spcPts val="0"/>
              </a:spcAft>
              <a:buFont typeface="Arial" panose="020B0604020202020204" pitchFamily="34" charset="0"/>
              <a:buNone/>
            </a:pPr>
            <a:r>
              <a:rPr lang="en-US" altLang="zh-CN" sz="2800" i="1" dirty="0">
                <a:solidFill>
                  <a:prstClr val="black"/>
                </a:solidFill>
                <a:latin typeface="Times New Roman" panose="02020603050405020304" pitchFamily="18" charset="0"/>
                <a:cs typeface="Times New Roman" panose="02020603050405020304" pitchFamily="18" charset="0"/>
              </a:rPr>
              <a:t>S</a:t>
            </a:r>
            <a:endParaRPr lang="zh-CN" altLang="en-US" i="1" baseline="30000" dirty="0">
              <a:solidFill>
                <a:prstClr val="black"/>
              </a:solidFill>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6BBF0A47-65C4-B590-51B1-F663095E9176}"/>
              </a:ext>
            </a:extLst>
          </p:cNvPr>
          <p:cNvSpPr txBox="1"/>
          <p:nvPr/>
        </p:nvSpPr>
        <p:spPr>
          <a:xfrm>
            <a:off x="2302683" y="1995578"/>
            <a:ext cx="749706" cy="584775"/>
          </a:xfrm>
          <a:prstGeom prst="rect">
            <a:avLst/>
          </a:prstGeom>
          <a:noFill/>
        </p:spPr>
        <p:txBody>
          <a:bodyPr wrap="square" rtlCol="0">
            <a:spAutoFit/>
          </a:bodyPr>
          <a:lstStyle>
            <a:defPPr>
              <a:defRPr lang="zh-CN"/>
            </a:defPPr>
            <a:lvl1pPr marL="457200" indent="-457200">
              <a:buFont typeface="Arial" panose="020B0604020202020204" pitchFamily="34" charset="0"/>
              <a:buChar char="•"/>
              <a:defRPr sz="3200" b="1">
                <a:solidFill>
                  <a:srgbClr val="CA2A2B"/>
                </a:solidFill>
                <a:latin typeface="楷体" panose="02010609060101010101" pitchFamily="49" charset="-122"/>
                <a:ea typeface="楷体" panose="02010609060101010101" pitchFamily="49" charset="-122"/>
              </a:defRPr>
            </a:lvl1pPr>
          </a:lstStyle>
          <a:p>
            <a:pPr marL="0" indent="0" eaLnBrk="1" fontAlgn="auto" hangingPunct="1">
              <a:spcBef>
                <a:spcPts val="0"/>
              </a:spcBef>
              <a:spcAft>
                <a:spcPts val="0"/>
              </a:spcAft>
              <a:buFont typeface="Arial" panose="020B0604020202020204" pitchFamily="34" charset="0"/>
              <a:buNone/>
            </a:pPr>
            <a:r>
              <a:rPr lang="zh-CN" altLang="zh-CN" dirty="0">
                <a:solidFill>
                  <a:prstClr val="black"/>
                </a:solidFill>
                <a:latin typeface="Times New Roman" panose="02020603050405020304" pitchFamily="18" charset="0"/>
                <a:cs typeface="Times New Roman" panose="02020603050405020304" pitchFamily="18" charset="0"/>
              </a:rPr>
              <a:t>×</a:t>
            </a:r>
            <a:endParaRPr lang="zh-CN" altLang="en-US" i="1" baseline="30000" dirty="0">
              <a:solidFill>
                <a:prstClr val="black"/>
              </a:solidFill>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1A4F66C2-24F0-CAD3-A720-CE1466ACDA22}"/>
              </a:ext>
            </a:extLst>
          </p:cNvPr>
          <p:cNvSpPr txBox="1"/>
          <p:nvPr/>
        </p:nvSpPr>
        <p:spPr>
          <a:xfrm>
            <a:off x="2739885" y="1980020"/>
            <a:ext cx="459907" cy="584775"/>
          </a:xfrm>
          <a:prstGeom prst="rect">
            <a:avLst/>
          </a:prstGeom>
          <a:noFill/>
        </p:spPr>
        <p:txBody>
          <a:bodyPr wrap="square" rtlCol="0">
            <a:spAutoFit/>
          </a:bodyPr>
          <a:lstStyle>
            <a:defPPr>
              <a:defRPr lang="zh-CN"/>
            </a:defPPr>
            <a:lvl1pPr marL="457200" indent="-457200">
              <a:buFont typeface="Arial" panose="020B0604020202020204" pitchFamily="34" charset="0"/>
              <a:buChar char="•"/>
              <a:defRPr sz="3200" b="1">
                <a:solidFill>
                  <a:srgbClr val="CA2A2B"/>
                </a:solidFill>
                <a:latin typeface="楷体" panose="02010609060101010101" pitchFamily="49" charset="-122"/>
                <a:ea typeface="楷体" panose="02010609060101010101" pitchFamily="49" charset="-122"/>
              </a:defRPr>
            </a:lvl1pPr>
          </a:lstStyle>
          <a:p>
            <a:pPr marL="0" indent="0" eaLnBrk="1" fontAlgn="auto" hangingPunct="1">
              <a:spcBef>
                <a:spcPts val="0"/>
              </a:spcBef>
              <a:spcAft>
                <a:spcPts val="0"/>
              </a:spcAft>
              <a:buFont typeface="Arial" panose="020B0604020202020204" pitchFamily="34" charset="0"/>
              <a:buNone/>
            </a:pPr>
            <a:r>
              <a:rPr lang="en-US" altLang="zh-CN" i="1" dirty="0">
                <a:solidFill>
                  <a:prstClr val="black"/>
                </a:solidFill>
                <a:latin typeface="Times New Roman" panose="02020603050405020304" pitchFamily="18" charset="0"/>
                <a:cs typeface="Times New Roman" panose="02020603050405020304" pitchFamily="18" charset="0"/>
              </a:rPr>
              <a:t>2 </a:t>
            </a:r>
            <a:endParaRPr lang="zh-CN" altLang="en-US" i="1" baseline="30000" dirty="0">
              <a:solidFill>
                <a:prstClr val="black"/>
              </a:solidFill>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78609E97-6117-057F-08BB-37457F51C57A}"/>
              </a:ext>
            </a:extLst>
          </p:cNvPr>
          <p:cNvSpPr txBox="1"/>
          <p:nvPr/>
        </p:nvSpPr>
        <p:spPr>
          <a:xfrm>
            <a:off x="3065864" y="2023498"/>
            <a:ext cx="421807" cy="420628"/>
          </a:xfrm>
          <a:prstGeom prst="rect">
            <a:avLst/>
          </a:prstGeom>
          <a:noFill/>
        </p:spPr>
        <p:txBody>
          <a:bodyPr wrap="square" rtlCol="0">
            <a:spAutoFit/>
          </a:bodyPr>
          <a:lstStyle>
            <a:defPPr>
              <a:defRPr lang="zh-CN"/>
            </a:defPPr>
            <a:lvl1pPr marL="457200" indent="-457200">
              <a:buFont typeface="Arial" panose="020B0604020202020204" pitchFamily="34" charset="0"/>
              <a:buChar char="•"/>
              <a:defRPr sz="3200" b="1">
                <a:solidFill>
                  <a:srgbClr val="CA2A2B"/>
                </a:solidFill>
                <a:latin typeface="楷体" panose="02010609060101010101" pitchFamily="49" charset="-122"/>
                <a:ea typeface="楷体" panose="02010609060101010101" pitchFamily="49" charset="-122"/>
              </a:defRPr>
            </a:lvl1pPr>
          </a:lstStyle>
          <a:p>
            <a:pPr marL="0" indent="0" eaLnBrk="1" fontAlgn="auto" hangingPunct="1">
              <a:spcBef>
                <a:spcPts val="0"/>
              </a:spcBef>
              <a:spcAft>
                <a:spcPts val="0"/>
              </a:spcAft>
              <a:buFont typeface="Arial" panose="020B0604020202020204" pitchFamily="34" charset="0"/>
              <a:buNone/>
            </a:pPr>
            <a:r>
              <a:rPr lang="en-US" altLang="zh-CN" i="1" baseline="30000" dirty="0">
                <a:solidFill>
                  <a:prstClr val="black"/>
                </a:solidFill>
                <a:latin typeface="Times New Roman" panose="02020603050405020304" pitchFamily="18" charset="0"/>
                <a:cs typeface="Times New Roman" panose="02020603050405020304" pitchFamily="18" charset="0"/>
              </a:rPr>
              <a:t>j</a:t>
            </a:r>
            <a:endParaRPr lang="zh-CN" altLang="en-US" i="1" baseline="30000" dirty="0">
              <a:solidFill>
                <a:prstClr val="black"/>
              </a:solidFill>
              <a:latin typeface="Times New Roman" panose="02020603050405020304" pitchFamily="18" charset="0"/>
              <a:cs typeface="Times New Roman" panose="02020603050405020304" pitchFamily="18" charset="0"/>
            </a:endParaRPr>
          </a:p>
        </p:txBody>
      </p:sp>
      <p:grpSp>
        <p:nvGrpSpPr>
          <p:cNvPr id="17" name="组合 16">
            <a:extLst>
              <a:ext uri="{FF2B5EF4-FFF2-40B4-BE49-F238E27FC236}">
                <a16:creationId xmlns:a16="http://schemas.microsoft.com/office/drawing/2014/main" id="{32778B3A-CC3D-79BF-35E7-C9F77A825EE3}"/>
              </a:ext>
            </a:extLst>
          </p:cNvPr>
          <p:cNvGrpSpPr/>
          <p:nvPr/>
        </p:nvGrpSpPr>
        <p:grpSpPr>
          <a:xfrm>
            <a:off x="1084792" y="2752450"/>
            <a:ext cx="10267006" cy="1496790"/>
            <a:chOff x="1758905" y="1932210"/>
            <a:chExt cx="10267006" cy="1496790"/>
          </a:xfrm>
        </p:grpSpPr>
        <p:sp>
          <p:nvSpPr>
            <p:cNvPr id="18" name="箭头: 下 16">
              <a:extLst>
                <a:ext uri="{FF2B5EF4-FFF2-40B4-BE49-F238E27FC236}">
                  <a16:creationId xmlns:a16="http://schemas.microsoft.com/office/drawing/2014/main" id="{5ADD768D-1A08-D7FC-C278-AF71831E29DD}"/>
                </a:ext>
              </a:extLst>
            </p:cNvPr>
            <p:cNvSpPr/>
            <p:nvPr/>
          </p:nvSpPr>
          <p:spPr>
            <a:xfrm>
              <a:off x="2964096" y="2108717"/>
              <a:ext cx="526103" cy="584775"/>
            </a:xfrm>
            <a:prstGeom prst="downArrow">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9" name="Text Box 10">
              <a:extLst>
                <a:ext uri="{FF2B5EF4-FFF2-40B4-BE49-F238E27FC236}">
                  <a16:creationId xmlns:a16="http://schemas.microsoft.com/office/drawing/2014/main" id="{C7A48AF4-C3D1-80DD-93E4-C154C965214B}"/>
                </a:ext>
              </a:extLst>
            </p:cNvPr>
            <p:cNvSpPr txBox="1">
              <a:spLocks noChangeArrowheads="1"/>
            </p:cNvSpPr>
            <p:nvPr/>
          </p:nvSpPr>
          <p:spPr bwMode="auto">
            <a:xfrm>
              <a:off x="1758905" y="2844225"/>
              <a:ext cx="318548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rgbClr val="003366"/>
                </a:buClr>
                <a:buSzPct val="80000"/>
                <a:buFont typeface="Wingdings" panose="05000000000000000000" pitchFamily="2" charset="2"/>
                <a:buChar char="l"/>
                <a:defRPr sz="2800" b="1">
                  <a:solidFill>
                    <a:srgbClr val="00264C"/>
                  </a:solidFill>
                  <a:latin typeface="黑体" panose="02010609060101010101" pitchFamily="49" charset="-122"/>
                  <a:ea typeface="黑体" panose="02010609060101010101" pitchFamily="49" charset="-122"/>
                </a:defRPr>
              </a:lvl1pPr>
              <a:lvl2pPr marL="742950" indent="-285750">
                <a:spcBef>
                  <a:spcPct val="20000"/>
                </a:spcBef>
                <a:buClr>
                  <a:schemeClr val="accent1"/>
                </a:buClr>
                <a:buSzPct val="80000"/>
                <a:buFont typeface="Wingdings" panose="05000000000000000000" pitchFamily="2" charset="2"/>
                <a:buChar char="Ø"/>
                <a:defRPr sz="2400" b="1">
                  <a:solidFill>
                    <a:schemeClr val="tx1"/>
                  </a:solidFill>
                  <a:latin typeface="宋体" panose="02010600030101010101" pitchFamily="2" charset="-122"/>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
                <a:defRPr sz="2400" b="1">
                  <a:solidFill>
                    <a:schemeClr val="tx1"/>
                  </a:solidFill>
                  <a:latin typeface="宋体" panose="02010600030101010101" pitchFamily="2" charset="-122"/>
                  <a:ea typeface="宋体" panose="02010600030101010101" pitchFamily="2" charset="-122"/>
                </a:defRPr>
              </a:lvl3pPr>
              <a:lvl4pPr marL="16002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4pPr>
              <a:lvl5pPr marL="2057400" indent="-228600">
                <a:spcBef>
                  <a:spcPct val="20000"/>
                </a:spcBef>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buFont typeface="Wingdings" panose="05000000000000000000" pitchFamily="2" charset="2"/>
                <a:buChar char="¯"/>
                <a:defRPr sz="2000" b="1">
                  <a:solidFill>
                    <a:schemeClr val="tx1"/>
                  </a:solidFill>
                  <a:latin typeface="宋体" panose="02010600030101010101" pitchFamily="2" charset="-122"/>
                  <a:ea typeface="宋体" panose="02010600030101010101" pitchFamily="2" charset="-122"/>
                </a:defRPr>
              </a:lvl9pPr>
            </a:lstStyle>
            <a:p>
              <a:pPr marL="0" marR="0" lvl="0" indent="0" defTabSz="914400" eaLnBrk="1" fontAlgn="auto" latinLnBrk="0" hangingPunct="1">
                <a:lnSpc>
                  <a:spcPct val="100000"/>
                </a:lnSpc>
                <a:spcBef>
                  <a:spcPct val="0"/>
                </a:spcBef>
                <a:spcAft>
                  <a:spcPts val="0"/>
                </a:spcAft>
                <a:buClrTx/>
                <a:buSzPct val="80000"/>
                <a:buFontTx/>
                <a:buNone/>
                <a:tabLst/>
                <a:defRPr/>
              </a:pPr>
              <a:r>
                <a:rPr kumimoji="0" lang="en-US" altLang="zh-CN" sz="3200" b="1"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0   0   …  1   0   1</a:t>
              </a:r>
              <a:r>
                <a:rPr kumimoji="0" lang="en-US" altLang="zh-CN" sz="2800" b="1" i="0" u="none" strike="noStrike" kern="0" cap="none" spc="0" normalizeH="0" baseline="-25000" noProof="0" dirty="0">
                  <a:ln>
                    <a:noFill/>
                  </a:ln>
                  <a:solidFill>
                    <a:prstClr val="black"/>
                  </a:solidFill>
                  <a:effectLst/>
                  <a:uLnTx/>
                  <a:uFillTx/>
                  <a:latin typeface="Times New Roman" panose="02020603050405020304" pitchFamily="18" charset="0"/>
                  <a:ea typeface="宋体" panose="02010600030101010101" pitchFamily="2" charset="-122"/>
                </a:rPr>
                <a:t> </a:t>
              </a:r>
              <a:r>
                <a:rPr kumimoji="0" lang="en-US" altLang="zh-CN" sz="3200" b="1" i="0" u="none" strike="noStrike" kern="0" cap="none" spc="0" normalizeH="0" baseline="-25000" noProof="0" dirty="0">
                  <a:ln>
                    <a:noFill/>
                  </a:ln>
                  <a:solidFill>
                    <a:prstClr val="black"/>
                  </a:solidFill>
                  <a:effectLst/>
                  <a:uLnTx/>
                  <a:uFillTx/>
                  <a:latin typeface="Times New Roman" panose="02020603050405020304" pitchFamily="18" charset="0"/>
                  <a:ea typeface="宋体" panose="02010600030101010101" pitchFamily="2" charset="-122"/>
                </a:rPr>
                <a:t> </a:t>
              </a:r>
            </a:p>
          </p:txBody>
        </p:sp>
        <p:sp>
          <p:nvSpPr>
            <p:cNvPr id="20" name="文本框 19">
              <a:extLst>
                <a:ext uri="{FF2B5EF4-FFF2-40B4-BE49-F238E27FC236}">
                  <a16:creationId xmlns:a16="http://schemas.microsoft.com/office/drawing/2014/main" id="{DB31D349-D528-C688-9B72-29C91EDFAB1B}"/>
                </a:ext>
              </a:extLst>
            </p:cNvPr>
            <p:cNvSpPr txBox="1"/>
            <p:nvPr/>
          </p:nvSpPr>
          <p:spPr>
            <a:xfrm>
              <a:off x="3739977" y="1932210"/>
              <a:ext cx="8285934" cy="58477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3200" b="1" i="0" u="none" strike="noStrike" kern="0" cap="none" spc="0" normalizeH="0" baseline="0" noProof="0" dirty="0">
                  <a:ln>
                    <a:noFill/>
                  </a:ln>
                  <a:solidFill>
                    <a:prstClr val="black">
                      <a:lumMod val="85000"/>
                      <a:lumOff val="15000"/>
                    </a:prstClr>
                  </a:solidFill>
                  <a:effectLst/>
                  <a:uLnTx/>
                  <a:uFillTx/>
                  <a:latin typeface="楷体" panose="02010609060101010101" pitchFamily="49" charset="-122"/>
                  <a:ea typeface="楷体" panose="02010609060101010101" pitchFamily="49" charset="-122"/>
                </a:rPr>
                <a:t>如何将</a:t>
              </a:r>
              <a:r>
                <a:rPr kumimoji="0" lang="zh-CN" altLang="en-US" sz="3200" b="1"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rPr>
                <a:t>有效信息</a:t>
              </a:r>
              <a:r>
                <a:rPr kumimoji="0" lang="zh-CN" altLang="en-US" sz="3200" b="1" i="0" u="none" strike="noStrike" kern="0" cap="none" spc="0" normalizeH="0" baseline="0" noProof="0" dirty="0">
                  <a:ln>
                    <a:noFill/>
                  </a:ln>
                  <a:solidFill>
                    <a:prstClr val="black">
                      <a:lumMod val="85000"/>
                      <a:lumOff val="15000"/>
                    </a:prstClr>
                  </a:solidFill>
                  <a:effectLst/>
                  <a:uLnTx/>
                  <a:uFillTx/>
                  <a:latin typeface="楷体" panose="02010609060101010101" pitchFamily="49" charset="-122"/>
                  <a:ea typeface="楷体" panose="02010609060101010101" pitchFamily="49" charset="-122"/>
                </a:rPr>
                <a:t>整合到</a:t>
              </a:r>
              <a:r>
                <a:rPr kumimoji="0" lang="zh-CN" altLang="en-US" sz="3200" b="1"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rPr>
                <a:t>二进制编码</a:t>
              </a:r>
              <a:r>
                <a:rPr kumimoji="0" lang="zh-CN" altLang="en-US" sz="3200" b="1" i="0" u="none" strike="noStrike" kern="0" cap="none" spc="0" normalizeH="0" baseline="0" noProof="0" dirty="0">
                  <a:ln>
                    <a:noFill/>
                  </a:ln>
                  <a:solidFill>
                    <a:prstClr val="black">
                      <a:lumMod val="85000"/>
                      <a:lumOff val="15000"/>
                    </a:prstClr>
                  </a:solidFill>
                  <a:effectLst/>
                  <a:uLnTx/>
                  <a:uFillTx/>
                  <a:latin typeface="楷体" panose="02010609060101010101" pitchFamily="49" charset="-122"/>
                  <a:ea typeface="楷体" panose="02010609060101010101" pitchFamily="49" charset="-122"/>
                </a:rPr>
                <a:t>里？</a:t>
              </a:r>
              <a:endParaRPr kumimoji="0" lang="en-US" altLang="zh-CN" sz="3200" b="1" i="0" u="none" strike="noStrike" kern="0" cap="none" spc="0" normalizeH="0" baseline="0" noProof="0" dirty="0">
                <a:ln>
                  <a:noFill/>
                </a:ln>
                <a:solidFill>
                  <a:prstClr val="black">
                    <a:lumMod val="85000"/>
                    <a:lumOff val="15000"/>
                  </a:prstClr>
                </a:solidFill>
                <a:effectLst/>
                <a:uLnTx/>
                <a:uFillTx/>
                <a:latin typeface="楷体" panose="02010609060101010101" pitchFamily="49" charset="-122"/>
                <a:ea typeface="楷体" panose="02010609060101010101" pitchFamily="49" charset="-122"/>
              </a:endParaRPr>
            </a:p>
          </p:txBody>
        </p:sp>
      </p:grpSp>
    </p:spTree>
    <p:extLst>
      <p:ext uri="{BB962C8B-B14F-4D97-AF65-F5344CB8AC3E}">
        <p14:creationId xmlns:p14="http://schemas.microsoft.com/office/powerpoint/2010/main" val="4192544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2000" fill="hold"/>
                                        <p:tgtEl>
                                          <p:spTgt spid="9"/>
                                        </p:tgtEl>
                                        <p:attrNameLst>
                                          <p:attrName>style.color</p:attrName>
                                        </p:attrNameLst>
                                      </p:cBhvr>
                                      <p:to>
                                        <a:srgbClr val="C00000"/>
                                      </p:to>
                                    </p:animClr>
                                  </p:childTnLst>
                                </p:cTn>
                              </p:par>
                              <p:par>
                                <p:cTn id="7" presetID="3" presetClass="emph" presetSubtype="2" fill="hold" grpId="0" nodeType="withEffect">
                                  <p:stCondLst>
                                    <p:cond delay="0"/>
                                  </p:stCondLst>
                                  <p:childTnLst>
                                    <p:animClr clrSpc="rgb" dir="cw">
                                      <p:cBhvr override="childStyle">
                                        <p:cTn id="8" dur="2000" fill="hold"/>
                                        <p:tgtEl>
                                          <p:spTgt spid="16"/>
                                        </p:tgtEl>
                                        <p:attrNameLst>
                                          <p:attrName>style.color</p:attrName>
                                        </p:attrNameLst>
                                      </p:cBhvr>
                                      <p:to>
                                        <a:srgbClr val="C00000"/>
                                      </p:to>
                                    </p:animClr>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up)">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120D8649-0C70-345E-806C-3153B8FF3028}"/>
              </a:ext>
            </a:extLst>
          </p:cNvPr>
          <p:cNvSpPr>
            <a:spLocks noGrp="1"/>
          </p:cNvSpPr>
          <p:nvPr>
            <p:ph type="title"/>
          </p:nvPr>
        </p:nvSpPr>
        <p:spPr/>
        <p:txBody>
          <a:bodyPr/>
          <a:lstStyle/>
          <a:p>
            <a:r>
              <a:rPr kumimoji="1" lang="zh-CN" altLang="en-US" dirty="0"/>
              <a:t>浮点数表示</a:t>
            </a:r>
          </a:p>
        </p:txBody>
      </p:sp>
      <p:sp>
        <p:nvSpPr>
          <p:cNvPr id="4" name="灯片编号占位符 3">
            <a:extLst>
              <a:ext uri="{FF2B5EF4-FFF2-40B4-BE49-F238E27FC236}">
                <a16:creationId xmlns:a16="http://schemas.microsoft.com/office/drawing/2014/main" id="{593786EF-3655-1B9D-4C39-DF77EA6F754F}"/>
              </a:ext>
            </a:extLst>
          </p:cNvPr>
          <p:cNvSpPr>
            <a:spLocks noGrp="1"/>
          </p:cNvSpPr>
          <p:nvPr>
            <p:ph type="sldNum" sz="quarter" idx="10"/>
          </p:nvPr>
        </p:nvSpPr>
        <p:spPr/>
        <p:txBody>
          <a:bodyPr/>
          <a:lstStyle/>
          <a:p>
            <a:fld id="{4235D990-D27F-4F2C-9FEA-C8DF9BEEB4E2}" type="slidenum">
              <a:rPr lang="zh-CN" altLang="en-US" smtClean="0"/>
              <a:t>18</a:t>
            </a:fld>
            <a:endParaRPr lang="zh-CN" altLang="en-US" dirty="0"/>
          </a:p>
        </p:txBody>
      </p:sp>
      <p:sp>
        <p:nvSpPr>
          <p:cNvPr id="9" name="文本框 8">
            <a:extLst>
              <a:ext uri="{FF2B5EF4-FFF2-40B4-BE49-F238E27FC236}">
                <a16:creationId xmlns:a16="http://schemas.microsoft.com/office/drawing/2014/main" id="{A09C7923-4D3C-7588-0225-AD4F172A044B}"/>
              </a:ext>
            </a:extLst>
          </p:cNvPr>
          <p:cNvSpPr txBox="1"/>
          <p:nvPr/>
        </p:nvSpPr>
        <p:spPr>
          <a:xfrm>
            <a:off x="986160" y="1167168"/>
            <a:ext cx="3427541" cy="646331"/>
          </a:xfrm>
          <a:prstGeom prst="rect">
            <a:avLst/>
          </a:prstGeom>
          <a:noFill/>
        </p:spPr>
        <p:txBody>
          <a:bodyPr wrap="none" rtlCol="0">
            <a:spAutoFit/>
          </a:bodyPr>
          <a:lstStyle/>
          <a:p>
            <a:r>
              <a:rPr lang="zh-CN" altLang="en-US" sz="3600" b="1" dirty="0">
                <a:solidFill>
                  <a:schemeClr val="tx1">
                    <a:lumMod val="85000"/>
                    <a:lumOff val="15000"/>
                  </a:schemeClr>
                </a:solidFill>
                <a:latin typeface="幼圆" panose="02010509060101010101" pitchFamily="49" charset="-122"/>
                <a:ea typeface="幼圆" panose="02010509060101010101" pitchFamily="49" charset="-122"/>
              </a:rPr>
              <a:t>例子：身份证号</a:t>
            </a:r>
          </a:p>
        </p:txBody>
      </p:sp>
      <p:grpSp>
        <p:nvGrpSpPr>
          <p:cNvPr id="11" name="组合 10">
            <a:extLst>
              <a:ext uri="{FF2B5EF4-FFF2-40B4-BE49-F238E27FC236}">
                <a16:creationId xmlns:a16="http://schemas.microsoft.com/office/drawing/2014/main" id="{C63FFFAB-0B1C-9A5B-E1B0-483376EC631F}"/>
              </a:ext>
            </a:extLst>
          </p:cNvPr>
          <p:cNvGrpSpPr/>
          <p:nvPr/>
        </p:nvGrpSpPr>
        <p:grpSpPr>
          <a:xfrm>
            <a:off x="2517650" y="1061265"/>
            <a:ext cx="8335492" cy="5440942"/>
            <a:chOff x="3437522" y="478607"/>
            <a:chExt cx="8686800" cy="5656918"/>
          </a:xfrm>
        </p:grpSpPr>
        <p:pic>
          <p:nvPicPr>
            <p:cNvPr id="15" name="Picture 2">
              <a:extLst>
                <a:ext uri="{FF2B5EF4-FFF2-40B4-BE49-F238E27FC236}">
                  <a16:creationId xmlns:a16="http://schemas.microsoft.com/office/drawing/2014/main" id="{92B5141F-B021-32EF-C033-E6CE586A18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1397" y="478607"/>
              <a:ext cx="4352925" cy="2695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6" name="组合 15">
              <a:extLst>
                <a:ext uri="{FF2B5EF4-FFF2-40B4-BE49-F238E27FC236}">
                  <a16:creationId xmlns:a16="http://schemas.microsoft.com/office/drawing/2014/main" id="{6CA49687-9ECC-D502-AF6E-8D0AE161197B}"/>
                </a:ext>
              </a:extLst>
            </p:cNvPr>
            <p:cNvGrpSpPr>
              <a:grpSpLocks/>
            </p:cNvGrpSpPr>
            <p:nvPr/>
          </p:nvGrpSpPr>
          <p:grpSpPr bwMode="auto">
            <a:xfrm>
              <a:off x="3437522" y="1626367"/>
              <a:ext cx="6624638" cy="1358901"/>
              <a:chOff x="393427" y="2744140"/>
              <a:chExt cx="6624124" cy="1358027"/>
            </a:xfrm>
          </p:grpSpPr>
          <p:sp>
            <p:nvSpPr>
              <p:cNvPr id="29" name="矩形 28">
                <a:extLst>
                  <a:ext uri="{FF2B5EF4-FFF2-40B4-BE49-F238E27FC236}">
                    <a16:creationId xmlns:a16="http://schemas.microsoft.com/office/drawing/2014/main" id="{BAB4E4BD-2AC1-0F28-252D-9A2884854574}"/>
                  </a:ext>
                </a:extLst>
              </p:cNvPr>
              <p:cNvSpPr/>
              <p:nvPr/>
            </p:nvSpPr>
            <p:spPr>
              <a:xfrm>
                <a:off x="6207989" y="3832466"/>
                <a:ext cx="809562" cy="269701"/>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楷体" panose="02010609060101010101" pitchFamily="49" charset="-122"/>
                  <a:ea typeface="楷体" panose="02010609060101010101" pitchFamily="49" charset="-122"/>
                </a:endParaRPr>
              </a:p>
            </p:txBody>
          </p:sp>
          <p:cxnSp>
            <p:nvCxnSpPr>
              <p:cNvPr id="30" name="直接箭头连接符 35">
                <a:extLst>
                  <a:ext uri="{FF2B5EF4-FFF2-40B4-BE49-F238E27FC236}">
                    <a16:creationId xmlns:a16="http://schemas.microsoft.com/office/drawing/2014/main" id="{5309A6B2-F9BB-71DB-1AF0-3734D66135DE}"/>
                  </a:ext>
                </a:extLst>
              </p:cNvPr>
              <p:cNvCxnSpPr>
                <a:cxnSpLocks/>
              </p:cNvCxnSpPr>
              <p:nvPr/>
            </p:nvCxnSpPr>
            <p:spPr>
              <a:xfrm flipH="1" flipV="1">
                <a:off x="3814225" y="3559592"/>
                <a:ext cx="2393764" cy="27446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1" name="TextBox 4">
                <a:extLst>
                  <a:ext uri="{FF2B5EF4-FFF2-40B4-BE49-F238E27FC236}">
                    <a16:creationId xmlns:a16="http://schemas.microsoft.com/office/drawing/2014/main" id="{EF5C78D5-E94D-D696-206A-DD045F81883D}"/>
                  </a:ext>
                </a:extLst>
              </p:cNvPr>
              <p:cNvSpPr txBox="1">
                <a:spLocks noChangeArrowheads="1"/>
              </p:cNvSpPr>
              <p:nvPr/>
            </p:nvSpPr>
            <p:spPr bwMode="auto">
              <a:xfrm>
                <a:off x="393427" y="2744140"/>
                <a:ext cx="3420380" cy="1322587"/>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accent2"/>
                  </a:buClr>
                  <a:buSzPct val="80000"/>
                  <a:buFont typeface="Wingdings" panose="05000000000000000000" pitchFamily="2" charset="2"/>
                  <a:buChar char="l"/>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tx1"/>
                  </a:buClr>
                  <a:buSzPct val="90000"/>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accent1"/>
                  </a:buClr>
                  <a:buSzPct val="60000"/>
                  <a:buFont typeface="Wingdings" panose="05000000000000000000" pitchFamily="2" charset="2"/>
                  <a:buChar char="l"/>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tx1"/>
                  </a:buClr>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zh-CN" altLang="en-US" sz="2000" b="1" dirty="0">
                    <a:latin typeface="楷体" panose="02010609060101010101" pitchFamily="49" charset="-122"/>
                    <a:ea typeface="楷体" panose="02010609060101010101" pitchFamily="49" charset="-122"/>
                  </a:rPr>
                  <a:t>地址码：</a:t>
                </a:r>
                <a:endParaRPr lang="en-US" altLang="zh-CN" sz="2000" b="1" dirty="0">
                  <a:latin typeface="楷体" panose="02010609060101010101" pitchFamily="49" charset="-122"/>
                  <a:ea typeface="楷体" panose="02010609060101010101" pitchFamily="49" charset="-122"/>
                </a:endParaRPr>
              </a:p>
              <a:p>
                <a:pPr algn="ctr" eaLnBrk="1" hangingPunct="1">
                  <a:spcBef>
                    <a:spcPct val="0"/>
                  </a:spcBef>
                  <a:buClrTx/>
                  <a:buSzTx/>
                  <a:buFontTx/>
                  <a:buNone/>
                </a:pPr>
                <a:r>
                  <a:rPr lang="zh-CN" altLang="en-US" sz="2000" b="1" dirty="0">
                    <a:latin typeface="楷体" panose="02010609060101010101" pitchFamily="49" charset="-122"/>
                    <a:ea typeface="楷体" panose="02010609060101010101" pitchFamily="49" charset="-122"/>
                  </a:rPr>
                  <a:t>表示编码对象常住户口所在县（市、旗、区）的行政区划代码</a:t>
                </a:r>
              </a:p>
            </p:txBody>
          </p:sp>
        </p:grpSp>
        <p:grpSp>
          <p:nvGrpSpPr>
            <p:cNvPr id="17" name="组合 16">
              <a:extLst>
                <a:ext uri="{FF2B5EF4-FFF2-40B4-BE49-F238E27FC236}">
                  <a16:creationId xmlns:a16="http://schemas.microsoft.com/office/drawing/2014/main" id="{B5FC901B-004E-AE78-DA3A-E53A92824ECC}"/>
                </a:ext>
              </a:extLst>
            </p:cNvPr>
            <p:cNvGrpSpPr>
              <a:grpSpLocks/>
            </p:cNvGrpSpPr>
            <p:nvPr/>
          </p:nvGrpSpPr>
          <p:grpSpPr bwMode="auto">
            <a:xfrm>
              <a:off x="3437523" y="2713811"/>
              <a:ext cx="7651749" cy="1476778"/>
              <a:chOff x="412604" y="3269307"/>
              <a:chExt cx="7652870" cy="1475336"/>
            </a:xfrm>
          </p:grpSpPr>
          <p:sp>
            <p:nvSpPr>
              <p:cNvPr id="26" name="矩形 25">
                <a:extLst>
                  <a:ext uri="{FF2B5EF4-FFF2-40B4-BE49-F238E27FC236}">
                    <a16:creationId xmlns:a16="http://schemas.microsoft.com/office/drawing/2014/main" id="{C4C56977-0967-E4EB-A343-20E71AF9690E}"/>
                  </a:ext>
                </a:extLst>
              </p:cNvPr>
              <p:cNvSpPr/>
              <p:nvPr/>
            </p:nvSpPr>
            <p:spPr>
              <a:xfrm>
                <a:off x="7030272" y="3269307"/>
                <a:ext cx="1035202" cy="269612"/>
              </a:xfrm>
              <a:prstGeom prst="rect">
                <a:avLst/>
              </a:prstGeom>
              <a:noFill/>
              <a:ln w="190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楷体" panose="02010609060101010101" pitchFamily="49" charset="-122"/>
                  <a:ea typeface="楷体" panose="02010609060101010101" pitchFamily="49" charset="-122"/>
                </a:endParaRPr>
              </a:p>
            </p:txBody>
          </p:sp>
          <p:cxnSp>
            <p:nvCxnSpPr>
              <p:cNvPr id="27" name="直接箭头连接符 32">
                <a:extLst>
                  <a:ext uri="{FF2B5EF4-FFF2-40B4-BE49-F238E27FC236}">
                    <a16:creationId xmlns:a16="http://schemas.microsoft.com/office/drawing/2014/main" id="{EBA0CD23-E9BC-BEAC-D1FD-A795F2058229}"/>
                  </a:ext>
                </a:extLst>
              </p:cNvPr>
              <p:cNvCxnSpPr>
                <a:cxnSpLocks/>
                <a:endCxn id="28" idx="3"/>
              </p:cNvCxnSpPr>
              <p:nvPr/>
            </p:nvCxnSpPr>
            <p:spPr>
              <a:xfrm flipH="1">
                <a:off x="3888555" y="3566213"/>
                <a:ext cx="3548177" cy="671094"/>
              </a:xfrm>
              <a:prstGeom prst="straightConnector1">
                <a:avLst/>
              </a:prstGeom>
              <a:ln w="19050">
                <a:solidFill>
                  <a:srgbClr val="0066FF"/>
                </a:solidFill>
                <a:tailEnd type="arrow"/>
              </a:ln>
            </p:spPr>
            <p:style>
              <a:lnRef idx="1">
                <a:schemeClr val="accent1"/>
              </a:lnRef>
              <a:fillRef idx="0">
                <a:schemeClr val="accent1"/>
              </a:fillRef>
              <a:effectRef idx="0">
                <a:schemeClr val="accent1"/>
              </a:effectRef>
              <a:fontRef idx="minor">
                <a:schemeClr val="tx1"/>
              </a:fontRef>
            </p:style>
          </p:cxnSp>
          <p:sp>
            <p:nvSpPr>
              <p:cNvPr id="28" name="TextBox 8">
                <a:extLst>
                  <a:ext uri="{FF2B5EF4-FFF2-40B4-BE49-F238E27FC236}">
                    <a16:creationId xmlns:a16="http://schemas.microsoft.com/office/drawing/2014/main" id="{F44CC952-1C4C-EC0E-F408-5EA84FBF1E7D}"/>
                  </a:ext>
                </a:extLst>
              </p:cNvPr>
              <p:cNvSpPr txBox="1">
                <a:spLocks noChangeArrowheads="1"/>
              </p:cNvSpPr>
              <p:nvPr/>
            </p:nvSpPr>
            <p:spPr bwMode="auto">
              <a:xfrm>
                <a:off x="412604" y="3729971"/>
                <a:ext cx="3475951" cy="1014672"/>
              </a:xfrm>
              <a:prstGeom prst="rect">
                <a:avLst/>
              </a:prstGeom>
              <a:noFill/>
              <a:ln w="9525">
                <a:solidFill>
                  <a:srgbClr val="0066FF"/>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lr>
                    <a:schemeClr val="accent2"/>
                  </a:buClr>
                  <a:buSzPct val="80000"/>
                  <a:buFont typeface="Wingdings" panose="05000000000000000000" pitchFamily="2" charset="2"/>
                  <a:buChar char="l"/>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tx1"/>
                  </a:buClr>
                  <a:buSzPct val="90000"/>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accent1"/>
                  </a:buClr>
                  <a:buSzPct val="60000"/>
                  <a:buFont typeface="Wingdings" panose="05000000000000000000" pitchFamily="2" charset="2"/>
                  <a:buChar char="l"/>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tx1"/>
                  </a:buClr>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zh-CN" altLang="en-US" sz="2000" b="1" dirty="0">
                    <a:latin typeface="楷体" panose="02010609060101010101" pitchFamily="49" charset="-122"/>
                    <a:ea typeface="楷体" panose="02010609060101010101" pitchFamily="49" charset="-122"/>
                  </a:rPr>
                  <a:t>出生日期码 ：</a:t>
                </a:r>
                <a:endParaRPr lang="en-US" altLang="zh-CN" sz="2000" b="1" dirty="0">
                  <a:latin typeface="楷体" panose="02010609060101010101" pitchFamily="49" charset="-122"/>
                  <a:ea typeface="楷体" panose="02010609060101010101" pitchFamily="49" charset="-122"/>
                </a:endParaRPr>
              </a:p>
              <a:p>
                <a:pPr algn="ctr" eaLnBrk="1" hangingPunct="1">
                  <a:spcBef>
                    <a:spcPct val="0"/>
                  </a:spcBef>
                  <a:buClrTx/>
                  <a:buSzTx/>
                  <a:buFontTx/>
                  <a:buNone/>
                </a:pPr>
                <a:r>
                  <a:rPr lang="zh-CN" altLang="en-US" sz="2000" b="1" dirty="0">
                    <a:latin typeface="楷体" panose="02010609060101010101" pitchFamily="49" charset="-122"/>
                    <a:ea typeface="楷体" panose="02010609060101010101" pitchFamily="49" charset="-122"/>
                  </a:rPr>
                  <a:t>表示编码对象出生的年、月、日</a:t>
                </a:r>
              </a:p>
            </p:txBody>
          </p:sp>
        </p:grpSp>
        <p:grpSp>
          <p:nvGrpSpPr>
            <p:cNvPr id="18" name="组合 17">
              <a:extLst>
                <a:ext uri="{FF2B5EF4-FFF2-40B4-BE49-F238E27FC236}">
                  <a16:creationId xmlns:a16="http://schemas.microsoft.com/office/drawing/2014/main" id="{095CF1F2-CCEA-BB06-A80F-979E831D27BB}"/>
                </a:ext>
              </a:extLst>
            </p:cNvPr>
            <p:cNvGrpSpPr>
              <a:grpSpLocks/>
            </p:cNvGrpSpPr>
            <p:nvPr/>
          </p:nvGrpSpPr>
          <p:grpSpPr bwMode="auto">
            <a:xfrm>
              <a:off x="3493085" y="2716981"/>
              <a:ext cx="8002587" cy="3398849"/>
              <a:chOff x="469487" y="3271435"/>
              <a:chExt cx="8000990" cy="3399013"/>
            </a:xfrm>
          </p:grpSpPr>
          <p:sp>
            <p:nvSpPr>
              <p:cNvPr id="23" name="矩形 22">
                <a:extLst>
                  <a:ext uri="{FF2B5EF4-FFF2-40B4-BE49-F238E27FC236}">
                    <a16:creationId xmlns:a16="http://schemas.microsoft.com/office/drawing/2014/main" id="{B28B25C8-E83B-8F52-5ED9-9CE9C94243BB}"/>
                  </a:ext>
                </a:extLst>
              </p:cNvPr>
              <p:cNvSpPr/>
              <p:nvPr/>
            </p:nvSpPr>
            <p:spPr>
              <a:xfrm>
                <a:off x="8064158" y="3271435"/>
                <a:ext cx="406319" cy="269888"/>
              </a:xfrm>
              <a:prstGeom prst="rect">
                <a:avLst/>
              </a:prstGeom>
              <a:noFill/>
              <a:ln w="19050">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楷体" panose="02010609060101010101" pitchFamily="49" charset="-122"/>
                  <a:ea typeface="楷体" panose="02010609060101010101" pitchFamily="49" charset="-122"/>
                </a:endParaRPr>
              </a:p>
            </p:txBody>
          </p:sp>
          <p:cxnSp>
            <p:nvCxnSpPr>
              <p:cNvPr id="24" name="直接箭头连接符 29">
                <a:extLst>
                  <a:ext uri="{FF2B5EF4-FFF2-40B4-BE49-F238E27FC236}">
                    <a16:creationId xmlns:a16="http://schemas.microsoft.com/office/drawing/2014/main" id="{A065B467-0AB8-C25E-CB12-B1B7CB81E46E}"/>
                  </a:ext>
                </a:extLst>
              </p:cNvPr>
              <p:cNvCxnSpPr>
                <a:stCxn id="23" idx="2"/>
              </p:cNvCxnSpPr>
              <p:nvPr/>
            </p:nvCxnSpPr>
            <p:spPr>
              <a:xfrm flipH="1">
                <a:off x="4427922" y="3541324"/>
                <a:ext cx="3839396" cy="1497084"/>
              </a:xfrm>
              <a:prstGeom prst="straightConnector1">
                <a:avLst/>
              </a:prstGeom>
              <a:ln w="19050">
                <a:solidFill>
                  <a:srgbClr val="008000"/>
                </a:solidFill>
                <a:tailEnd type="arrow"/>
              </a:ln>
            </p:spPr>
            <p:style>
              <a:lnRef idx="1">
                <a:schemeClr val="accent1"/>
              </a:lnRef>
              <a:fillRef idx="0">
                <a:schemeClr val="accent1"/>
              </a:fillRef>
              <a:effectRef idx="0">
                <a:schemeClr val="accent1"/>
              </a:effectRef>
              <a:fontRef idx="minor">
                <a:schemeClr val="tx1"/>
              </a:fontRef>
            </p:style>
          </p:cxnSp>
          <p:sp>
            <p:nvSpPr>
              <p:cNvPr id="25" name="TextBox 13">
                <a:extLst>
                  <a:ext uri="{FF2B5EF4-FFF2-40B4-BE49-F238E27FC236}">
                    <a16:creationId xmlns:a16="http://schemas.microsoft.com/office/drawing/2014/main" id="{647A7A42-EEB2-FD4F-FD42-5A434F0EB925}"/>
                  </a:ext>
                </a:extLst>
              </p:cNvPr>
              <p:cNvSpPr txBox="1">
                <a:spLocks noChangeArrowheads="1"/>
              </p:cNvSpPr>
              <p:nvPr/>
            </p:nvSpPr>
            <p:spPr bwMode="auto">
              <a:xfrm>
                <a:off x="469487" y="5039153"/>
                <a:ext cx="4401010" cy="1631295"/>
              </a:xfrm>
              <a:prstGeom prst="rect">
                <a:avLst/>
              </a:prstGeom>
              <a:noFill/>
              <a:ln w="9525">
                <a:solidFill>
                  <a:srgbClr val="008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accent2"/>
                  </a:buClr>
                  <a:buSzPct val="80000"/>
                  <a:buFont typeface="Wingdings" panose="05000000000000000000" pitchFamily="2" charset="2"/>
                  <a:buChar char="l"/>
                  <a:defRPr kumimoji="1"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tx1"/>
                  </a:buClr>
                  <a:buSzPct val="90000"/>
                  <a:buChar char="–"/>
                  <a:defRPr kumimoji="1"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accent1"/>
                  </a:buClr>
                  <a:buSzPct val="60000"/>
                  <a:buFont typeface="Wingdings" panose="05000000000000000000" pitchFamily="2" charset="2"/>
                  <a:buChar char="l"/>
                  <a:defRPr kumimoji="1"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tx1"/>
                  </a:buClr>
                  <a:buChar char="–"/>
                  <a:defRPr kumimoji="1"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Char char="•"/>
                  <a:defRPr kumimoji="1"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Char char="•"/>
                  <a:defRPr kumimoji="1"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0"/>
                  </a:spcBef>
                  <a:buClrTx/>
                  <a:buSzTx/>
                  <a:buFontTx/>
                  <a:buNone/>
                </a:pPr>
                <a:r>
                  <a:rPr lang="zh-CN" altLang="en-US" sz="2000" b="1" dirty="0">
                    <a:latin typeface="楷体" panose="02010609060101010101" pitchFamily="49" charset="-122"/>
                    <a:ea typeface="楷体" panose="02010609060101010101" pitchFamily="49" charset="-122"/>
                  </a:rPr>
                  <a:t>顺序码：</a:t>
                </a:r>
                <a:endParaRPr lang="en-US" altLang="zh-CN" sz="2000" b="1" dirty="0">
                  <a:latin typeface="楷体" panose="02010609060101010101" pitchFamily="49" charset="-122"/>
                  <a:ea typeface="楷体" panose="02010609060101010101" pitchFamily="49" charset="-122"/>
                </a:endParaRPr>
              </a:p>
              <a:p>
                <a:pPr algn="ctr" eaLnBrk="1" hangingPunct="1">
                  <a:spcBef>
                    <a:spcPct val="0"/>
                  </a:spcBef>
                  <a:buClrTx/>
                  <a:buSzTx/>
                  <a:buFontTx/>
                  <a:buNone/>
                </a:pPr>
                <a:r>
                  <a:rPr lang="zh-CN" altLang="en-US" sz="2000" b="1" dirty="0">
                    <a:latin typeface="楷体" panose="02010609060101010101" pitchFamily="49" charset="-122"/>
                    <a:ea typeface="楷体" panose="02010609060101010101" pitchFamily="49" charset="-122"/>
                  </a:rPr>
                  <a:t>表示在同一地址码所标识的区域范围内，对同年、同月、同日出生的人编定的顺序号，顺序码的奇数分配给男性，偶数分配给女性。</a:t>
                </a:r>
              </a:p>
            </p:txBody>
          </p:sp>
        </p:grpSp>
        <p:grpSp>
          <p:nvGrpSpPr>
            <p:cNvPr id="19" name="组合 18">
              <a:extLst>
                <a:ext uri="{FF2B5EF4-FFF2-40B4-BE49-F238E27FC236}">
                  <a16:creationId xmlns:a16="http://schemas.microsoft.com/office/drawing/2014/main" id="{6B8C4FF9-17D2-CFE7-41D2-DE6A6F9EDAB9}"/>
                </a:ext>
              </a:extLst>
            </p:cNvPr>
            <p:cNvGrpSpPr>
              <a:grpSpLocks/>
            </p:cNvGrpSpPr>
            <p:nvPr/>
          </p:nvGrpSpPr>
          <p:grpSpPr bwMode="auto">
            <a:xfrm>
              <a:off x="9181097" y="2716982"/>
              <a:ext cx="2514600" cy="3418543"/>
              <a:chOff x="6155482" y="3271313"/>
              <a:chExt cx="2516473" cy="3419071"/>
            </a:xfrm>
          </p:grpSpPr>
          <p:sp>
            <p:nvSpPr>
              <p:cNvPr id="20" name="矩形 19">
                <a:extLst>
                  <a:ext uri="{FF2B5EF4-FFF2-40B4-BE49-F238E27FC236}">
                    <a16:creationId xmlns:a16="http://schemas.microsoft.com/office/drawing/2014/main" id="{D35FAC1E-2A3C-CA48-822B-FBD1050F2859}"/>
                  </a:ext>
                </a:extLst>
              </p:cNvPr>
              <p:cNvSpPr/>
              <p:nvPr/>
            </p:nvSpPr>
            <p:spPr>
              <a:xfrm>
                <a:off x="8468604" y="3271313"/>
                <a:ext cx="203351" cy="269917"/>
              </a:xfrm>
              <a:prstGeom prst="rect">
                <a:avLst/>
              </a:prstGeom>
              <a:noFill/>
              <a:ln w="1905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楷体" panose="02010609060101010101" pitchFamily="49" charset="-122"/>
                  <a:ea typeface="楷体" panose="02010609060101010101" pitchFamily="49" charset="-122"/>
                </a:endParaRPr>
              </a:p>
            </p:txBody>
          </p:sp>
          <p:cxnSp>
            <p:nvCxnSpPr>
              <p:cNvPr id="21" name="直接箭头连接符 26">
                <a:extLst>
                  <a:ext uri="{FF2B5EF4-FFF2-40B4-BE49-F238E27FC236}">
                    <a16:creationId xmlns:a16="http://schemas.microsoft.com/office/drawing/2014/main" id="{2151D05C-A5AF-227A-897D-E70D4695260C}"/>
                  </a:ext>
                </a:extLst>
              </p:cNvPr>
              <p:cNvCxnSpPr>
                <a:cxnSpLocks/>
                <a:endCxn id="22" idx="0"/>
              </p:cNvCxnSpPr>
              <p:nvPr/>
            </p:nvCxnSpPr>
            <p:spPr>
              <a:xfrm flipH="1">
                <a:off x="7312043" y="3541230"/>
                <a:ext cx="1258237" cy="1209862"/>
              </a:xfrm>
              <a:prstGeom prst="straightConnector1">
                <a:avLst/>
              </a:prstGeom>
              <a:ln w="19050">
                <a:solidFill>
                  <a:schemeClr val="tx2">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22" name="TextBox 47">
                <a:extLst>
                  <a:ext uri="{FF2B5EF4-FFF2-40B4-BE49-F238E27FC236}">
                    <a16:creationId xmlns:a16="http://schemas.microsoft.com/office/drawing/2014/main" id="{D0DBDA79-B9BA-129F-67C9-66A8894F880A}"/>
                  </a:ext>
                </a:extLst>
              </p:cNvPr>
              <p:cNvSpPr txBox="1"/>
              <p:nvPr/>
            </p:nvSpPr>
            <p:spPr>
              <a:xfrm>
                <a:off x="6155482" y="4751092"/>
                <a:ext cx="2313122" cy="1939292"/>
              </a:xfrm>
              <a:prstGeom prst="rect">
                <a:avLst/>
              </a:prstGeom>
              <a:noFill/>
              <a:ln w="9525">
                <a:solidFill>
                  <a:schemeClr val="tx1">
                    <a:lumMod val="85000"/>
                    <a:lumOff val="15000"/>
                  </a:schemeClr>
                </a:solidFill>
              </a:ln>
            </p:spPr>
            <p:txBody>
              <a:bodyPr wrap="square">
                <a:spAutoFit/>
              </a:bodyPr>
              <a:lstStyle/>
              <a:p>
                <a:pPr algn="ctr">
                  <a:defRPr/>
                </a:pPr>
                <a:r>
                  <a:rPr lang="zh-CN" altLang="en-US" sz="2000" b="1" dirty="0">
                    <a:latin typeface="楷体" panose="02010609060101010101" pitchFamily="49" charset="-122"/>
                    <a:ea typeface="楷体" panose="02010609060101010101" pitchFamily="49" charset="-122"/>
                  </a:rPr>
                  <a:t>校验码：</a:t>
                </a:r>
                <a:endParaRPr lang="en-US" altLang="zh-CN" sz="2000" b="1" dirty="0">
                  <a:latin typeface="楷体" panose="02010609060101010101" pitchFamily="49" charset="-122"/>
                  <a:ea typeface="楷体" panose="02010609060101010101" pitchFamily="49" charset="-122"/>
                </a:endParaRPr>
              </a:p>
              <a:p>
                <a:pPr algn="ctr">
                  <a:defRPr/>
                </a:pPr>
                <a:r>
                  <a:rPr lang="zh-CN" altLang="en-US" sz="2000" b="1" dirty="0">
                    <a:latin typeface="楷体" panose="02010609060101010101" pitchFamily="49" charset="-122"/>
                    <a:ea typeface="楷体" panose="02010609060101010101" pitchFamily="49" charset="-122"/>
                  </a:rPr>
                  <a:t>根据前面十七位数字码，按照</a:t>
                </a:r>
                <a:r>
                  <a:rPr lang="en-US" altLang="zh-CN" sz="2000" b="1" dirty="0">
                    <a:latin typeface="楷体" panose="02010609060101010101" pitchFamily="49" charset="-122"/>
                    <a:ea typeface="楷体" panose="02010609060101010101" pitchFamily="49" charset="-122"/>
                  </a:rPr>
                  <a:t>ISO 7064:1983.MOD 11-2</a:t>
                </a:r>
                <a:r>
                  <a:rPr lang="zh-CN" altLang="en-US" sz="2000" b="1" dirty="0">
                    <a:latin typeface="楷体" panose="02010609060101010101" pitchFamily="49" charset="-122"/>
                    <a:ea typeface="楷体" panose="02010609060101010101" pitchFamily="49" charset="-122"/>
                  </a:rPr>
                  <a:t>校验码计算出来的检验码。</a:t>
                </a:r>
              </a:p>
            </p:txBody>
          </p:sp>
        </p:grpSp>
      </p:grpSp>
    </p:spTree>
    <p:extLst>
      <p:ext uri="{BB962C8B-B14F-4D97-AF65-F5344CB8AC3E}">
        <p14:creationId xmlns:p14="http://schemas.microsoft.com/office/powerpoint/2010/main" val="40114879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浮点数表示与运算</a:t>
            </a:r>
          </a:p>
        </p:txBody>
      </p:sp>
      <mc:AlternateContent xmlns:mc="http://schemas.openxmlformats.org/markup-compatibility/2006" xmlns:a14="http://schemas.microsoft.com/office/drawing/2010/main">
        <mc:Choice Requires="a14">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6029471"/>
              </a:xfrm>
            </p:spPr>
            <p:txBody>
              <a:bodyPr/>
              <a:lstStyle/>
              <a:p>
                <a:r>
                  <a:rPr lang="zh-CN" altLang="en-US" dirty="0"/>
                  <a:t>浮点表示法</a:t>
                </a:r>
                <a:endParaRPr lang="en-US" altLang="zh-CN" dirty="0"/>
              </a:p>
              <a:p>
                <a:pPr lvl="1">
                  <a:buFont typeface="Arial" panose="020B0604020202020204" pitchFamily="34" charset="0"/>
                  <a:buChar char="•"/>
                </a:pPr>
                <a:r>
                  <a:rPr lang="zh-CN" altLang="en-US" dirty="0"/>
                  <a:t>浮点表示形式</a:t>
                </a:r>
                <a:endParaRPr lang="en-US" altLang="zh-CN" dirty="0"/>
              </a:p>
              <a:p>
                <a:pPr marL="1273175" lvl="2" indent="-285750">
                  <a:buFont typeface="Wingdings" panose="05000000000000000000" pitchFamily="2" charset="2"/>
                  <a:buChar char="u"/>
                </a:pPr>
                <a:r>
                  <a:rPr lang="zh-CN" altLang="zh-CN" dirty="0"/>
                  <a:t>对于任意实数</a:t>
                </a:r>
                <a14:m>
                  <m:oMath xmlns:m="http://schemas.openxmlformats.org/officeDocument/2006/math">
                    <m:r>
                      <a:rPr lang="en-US" altLang="zh-CN" i="1">
                        <a:latin typeface="Cambria Math" panose="02040503050406030204" pitchFamily="18" charset="0"/>
                      </a:rPr>
                      <m:t>𝑋</m:t>
                    </m:r>
                  </m:oMath>
                </a14:m>
                <a:r>
                  <a:rPr lang="zh-CN" altLang="zh-CN" dirty="0"/>
                  <a:t>，浮点数可表示为以下形式：</a:t>
                </a:r>
              </a:p>
              <a:p>
                <a:pPr lvl="2"/>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𝑋</m:t>
                      </m:r>
                      <m:r>
                        <a:rPr lang="en-US" altLang="zh-CN">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m:t>
                          </m:r>
                          <m:r>
                            <a:rPr lang="zh-CN" altLang="zh-CN" i="1">
                              <a:latin typeface="Cambria Math" panose="02040503050406030204" pitchFamily="18" charset="0"/>
                            </a:rPr>
                            <m:t>－</m:t>
                          </m:r>
                          <m:r>
                            <a:rPr lang="en-US" altLang="zh-CN" i="1">
                              <a:latin typeface="Cambria Math" panose="02040503050406030204" pitchFamily="18" charset="0"/>
                            </a:rPr>
                            <m:t>1)</m:t>
                          </m:r>
                        </m:e>
                        <m:sup>
                          <m:r>
                            <a:rPr lang="en-US" altLang="zh-CN" i="1">
                              <a:latin typeface="Cambria Math" panose="02040503050406030204" pitchFamily="18" charset="0"/>
                            </a:rPr>
                            <m:t>𝑆</m:t>
                          </m:r>
                        </m:sup>
                      </m:sSup>
                      <m:r>
                        <a:rPr lang="en-US" altLang="zh-CN" i="1">
                          <a:latin typeface="Cambria Math" panose="02040503050406030204" pitchFamily="18" charset="0"/>
                        </a:rPr>
                        <m:t>∙</m:t>
                      </m:r>
                      <m:r>
                        <a:rPr lang="en-US" altLang="zh-CN" i="1">
                          <a:latin typeface="Cambria Math" panose="02040503050406030204" pitchFamily="18" charset="0"/>
                        </a:rPr>
                        <m:t>𝑀</m:t>
                      </m:r>
                      <m:r>
                        <a:rPr lang="en-US" altLang="zh-CN">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𝑅</m:t>
                          </m:r>
                        </m:e>
                        <m:sup>
                          <m:r>
                            <a:rPr lang="en-US" altLang="zh-CN" i="1">
                              <a:latin typeface="Cambria Math" panose="02040503050406030204" pitchFamily="18" charset="0"/>
                            </a:rPr>
                            <m:t>𝐸</m:t>
                          </m:r>
                        </m:sup>
                      </m:sSup>
                    </m:oMath>
                  </m:oMathPara>
                </a14:m>
                <a:endParaRPr lang="zh-CN" altLang="zh-CN" dirty="0"/>
              </a:p>
              <a:p>
                <a:pPr lvl="3">
                  <a:buNone/>
                </a:pPr>
                <a:r>
                  <a:rPr lang="en-US" altLang="zh-CN" sz="1800" dirty="0"/>
                  <a:t>(1) </a:t>
                </a:r>
                <a:r>
                  <a:rPr lang="en-US" altLang="zh-CN" sz="1800" i="1" dirty="0"/>
                  <a:t>S</a:t>
                </a:r>
                <a:r>
                  <a:rPr lang="zh-CN" altLang="zh-CN" sz="1800" dirty="0"/>
                  <a:t>为符号位，取值为</a:t>
                </a:r>
                <a14:m>
                  <m:oMath xmlns:m="http://schemas.openxmlformats.org/officeDocument/2006/math">
                    <m:r>
                      <a:rPr lang="en-US" altLang="zh-CN" sz="1800">
                        <a:latin typeface="Cambria Math" panose="02040503050406030204" pitchFamily="18" charset="0"/>
                      </a:rPr>
                      <m:t>0</m:t>
                    </m:r>
                  </m:oMath>
                </a14:m>
                <a:r>
                  <a:rPr lang="zh-CN" altLang="zh-CN" sz="1800" dirty="0"/>
                  <a:t>或</a:t>
                </a:r>
                <a14:m>
                  <m:oMath xmlns:m="http://schemas.openxmlformats.org/officeDocument/2006/math">
                    <m:r>
                      <a:rPr lang="en-US" altLang="zh-CN" sz="1800">
                        <a:latin typeface="Cambria Math" panose="02040503050406030204" pitchFamily="18" charset="0"/>
                      </a:rPr>
                      <m:t>1</m:t>
                    </m:r>
                  </m:oMath>
                </a14:m>
                <a:r>
                  <a:rPr lang="zh-CN" altLang="zh-CN" sz="1800" dirty="0"/>
                  <a:t>，当</a:t>
                </a:r>
                <a14:m>
                  <m:oMath xmlns:m="http://schemas.openxmlformats.org/officeDocument/2006/math">
                    <m:r>
                      <a:rPr lang="en-US" altLang="zh-CN" sz="1800" i="1">
                        <a:latin typeface="Cambria Math" panose="02040503050406030204" pitchFamily="18" charset="0"/>
                      </a:rPr>
                      <m:t>𝑆</m:t>
                    </m:r>
                    <m:r>
                      <a:rPr lang="en-US" altLang="zh-CN" sz="1800">
                        <a:latin typeface="Cambria Math" panose="02040503050406030204" pitchFamily="18" charset="0"/>
                      </a:rPr>
                      <m:t>=0</m:t>
                    </m:r>
                    <m:r>
                      <a:rPr lang="zh-CN" altLang="zh-CN" sz="1800">
                        <a:latin typeface="Cambria Math" panose="02040503050406030204" pitchFamily="18" charset="0"/>
                      </a:rPr>
                      <m:t>时，</m:t>
                    </m:r>
                    <m:r>
                      <a:rPr lang="en-US" altLang="zh-CN" sz="1800" i="1">
                        <a:latin typeface="Cambria Math" panose="02040503050406030204" pitchFamily="18" charset="0"/>
                      </a:rPr>
                      <m:t>𝑋</m:t>
                    </m:r>
                    <m:r>
                      <a:rPr lang="zh-CN" altLang="zh-CN" sz="1800">
                        <a:latin typeface="Cambria Math" panose="02040503050406030204" pitchFamily="18" charset="0"/>
                      </a:rPr>
                      <m:t>表示正数，</m:t>
                    </m:r>
                    <m:r>
                      <a:rPr lang="en-US" altLang="zh-CN" sz="1800" i="1">
                        <a:latin typeface="Cambria Math" panose="02040503050406030204" pitchFamily="18" charset="0"/>
                      </a:rPr>
                      <m:t>𝑆</m:t>
                    </m:r>
                    <m:r>
                      <a:rPr lang="en-US" altLang="zh-CN" sz="1800">
                        <a:latin typeface="Cambria Math" panose="02040503050406030204" pitchFamily="18" charset="0"/>
                      </a:rPr>
                      <m:t>=1</m:t>
                    </m:r>
                    <m:r>
                      <a:rPr lang="zh-CN" altLang="zh-CN" sz="1800">
                        <a:latin typeface="Cambria Math" panose="02040503050406030204" pitchFamily="18" charset="0"/>
                      </a:rPr>
                      <m:t>时，</m:t>
                    </m:r>
                    <m:r>
                      <a:rPr lang="en-US" altLang="zh-CN" sz="1800" i="1">
                        <a:latin typeface="Cambria Math" panose="02040503050406030204" pitchFamily="18" charset="0"/>
                      </a:rPr>
                      <m:t>𝑋</m:t>
                    </m:r>
                    <m:r>
                      <a:rPr lang="zh-CN" altLang="zh-CN" sz="1800">
                        <a:latin typeface="Cambria Math" panose="02040503050406030204" pitchFamily="18" charset="0"/>
                      </a:rPr>
                      <m:t>表示负数</m:t>
                    </m:r>
                  </m:oMath>
                </a14:m>
                <a:r>
                  <a:rPr lang="zh-CN" altLang="zh-CN" sz="1800" dirty="0"/>
                  <a:t>。</a:t>
                </a:r>
              </a:p>
              <a:p>
                <a:pPr lvl="3">
                  <a:buNone/>
                </a:pPr>
                <a:r>
                  <a:rPr lang="en-US" altLang="zh-CN" sz="1800" dirty="0"/>
                  <a:t>(2) </a:t>
                </a:r>
                <a:r>
                  <a:rPr lang="en-US" altLang="zh-CN" sz="1800" i="1" dirty="0"/>
                  <a:t>M</a:t>
                </a:r>
                <a:r>
                  <a:rPr lang="zh-CN" altLang="zh-CN" sz="1800" dirty="0"/>
                  <a:t>是二进制定点纯小数（小数点固定在数的左侧），称为</a:t>
                </a:r>
                <a14:m>
                  <m:oMath xmlns:m="http://schemas.openxmlformats.org/officeDocument/2006/math">
                    <m:r>
                      <a:rPr lang="en-US" altLang="zh-CN" sz="1800" i="1">
                        <a:latin typeface="Cambria Math" panose="02040503050406030204" pitchFamily="18" charset="0"/>
                      </a:rPr>
                      <m:t>𝑋</m:t>
                    </m:r>
                  </m:oMath>
                </a14:m>
                <a:r>
                  <a:rPr lang="zh-CN" altLang="zh-CN" sz="1800" dirty="0"/>
                  <a:t>的尾数。</a:t>
                </a:r>
              </a:p>
              <a:p>
                <a:pPr lvl="3">
                  <a:buNone/>
                </a:pPr>
                <a:r>
                  <a:rPr lang="en-US" altLang="zh-CN" sz="1800" dirty="0"/>
                  <a:t>(3) </a:t>
                </a:r>
                <a:r>
                  <a:rPr lang="en-US" altLang="zh-CN" sz="1800" i="1" dirty="0"/>
                  <a:t>R</a:t>
                </a:r>
                <a:r>
                  <a:rPr lang="zh-CN" altLang="zh-CN" sz="1800" dirty="0"/>
                  <a:t>为基数，在计算机中可以取值为</a:t>
                </a:r>
                <a:r>
                  <a:rPr lang="en-US" altLang="zh-CN" sz="1800" dirty="0"/>
                  <a:t>2</a:t>
                </a:r>
                <a:r>
                  <a:rPr lang="zh-CN" altLang="zh-CN" sz="1800" dirty="0"/>
                  <a:t>、</a:t>
                </a:r>
                <a:r>
                  <a:rPr lang="en-US" altLang="zh-CN" sz="1800" dirty="0"/>
                  <a:t>4</a:t>
                </a:r>
                <a:r>
                  <a:rPr lang="zh-CN" altLang="zh-CN" sz="1800" dirty="0"/>
                  <a:t>、</a:t>
                </a:r>
                <a:r>
                  <a:rPr lang="en-US" altLang="zh-CN" sz="1800" dirty="0"/>
                  <a:t>8</a:t>
                </a:r>
                <a:r>
                  <a:rPr lang="zh-CN" altLang="zh-CN" sz="1800" dirty="0"/>
                  <a:t>等。</a:t>
                </a:r>
              </a:p>
              <a:p>
                <a:pPr lvl="3">
                  <a:buNone/>
                </a:pPr>
                <a:r>
                  <a:rPr lang="en-US" altLang="zh-CN" sz="1800" dirty="0"/>
                  <a:t>(4) </a:t>
                </a:r>
                <a:r>
                  <a:rPr lang="en-US" altLang="zh-CN" sz="1800" i="1" dirty="0"/>
                  <a:t>E</a:t>
                </a:r>
                <a:r>
                  <a:rPr lang="zh-CN" altLang="zh-CN" sz="1800" dirty="0"/>
                  <a:t>是二进制定点整数，称为</a:t>
                </a:r>
                <a14:m>
                  <m:oMath xmlns:m="http://schemas.openxmlformats.org/officeDocument/2006/math">
                    <m:r>
                      <m:rPr>
                        <m:sty m:val="p"/>
                      </m:rPr>
                      <a:rPr lang="en-US" altLang="zh-CN" sz="1800">
                        <a:latin typeface="Cambria Math" panose="02040503050406030204" pitchFamily="18" charset="0"/>
                      </a:rPr>
                      <m:t>X</m:t>
                    </m:r>
                  </m:oMath>
                </a14:m>
                <a:r>
                  <a:rPr lang="zh-CN" altLang="zh-CN" sz="1800" dirty="0"/>
                  <a:t>的阶码。阶码的位数决定了</a:t>
                </a:r>
                <a14:m>
                  <m:oMath xmlns:m="http://schemas.openxmlformats.org/officeDocument/2006/math">
                    <m:r>
                      <a:rPr lang="en-US" altLang="zh-CN" sz="1800" i="1">
                        <a:latin typeface="Cambria Math" panose="02040503050406030204" pitchFamily="18" charset="0"/>
                      </a:rPr>
                      <m:t>𝑋</m:t>
                    </m:r>
                  </m:oMath>
                </a14:m>
                <a:r>
                  <a:rPr lang="zh-CN" altLang="zh-CN" sz="1800" dirty="0"/>
                  <a:t>的表示范围，阶码的值决定了小数点的位置。</a:t>
                </a:r>
              </a:p>
              <a:p>
                <a:pPr lvl="2"/>
                <a:endParaRPr lang="en-US" altLang="zh-CN" dirty="0"/>
              </a:p>
              <a:p>
                <a:pPr marL="1273175" lvl="2" indent="-285750">
                  <a:buFont typeface="Wingdings" panose="05000000000000000000" pitchFamily="2" charset="2"/>
                  <a:buChar char="u"/>
                </a:pPr>
                <a:r>
                  <a:rPr lang="zh-CN" altLang="zh-CN" dirty="0"/>
                  <a:t>例如，对于二进制数</a:t>
                </a:r>
                <a14:m>
                  <m:oMath xmlns:m="http://schemas.openxmlformats.org/officeDocument/2006/math">
                    <m:r>
                      <a:rPr lang="en-US" altLang="zh-CN" i="1">
                        <a:latin typeface="Cambria Math" panose="02040503050406030204" pitchFamily="18" charset="0"/>
                      </a:rPr>
                      <m:t>𝑋</m:t>
                    </m:r>
                    <m:r>
                      <a:rPr lang="en-US" altLang="zh-CN">
                        <a:latin typeface="Cambria Math" panose="02040503050406030204" pitchFamily="18" charset="0"/>
                      </a:rPr>
                      <m:t>=111.011</m:t>
                    </m:r>
                  </m:oMath>
                </a14:m>
                <a:r>
                  <a:rPr lang="zh-CN" altLang="zh-CN" dirty="0"/>
                  <a:t>可表示为以下形式：</a:t>
                </a:r>
              </a:p>
              <a:p>
                <a:pPr lvl="2"/>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𝑋</m:t>
                      </m:r>
                      <m:r>
                        <a:rPr lang="en-US" altLang="zh-CN">
                          <a:latin typeface="Cambria Math" panose="02040503050406030204" pitchFamily="18" charset="0"/>
                        </a:rPr>
                        <m:t> =0.111011×</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11</m:t>
                          </m:r>
                        </m:sup>
                      </m:sSup>
                    </m:oMath>
                  </m:oMathPara>
                </a14:m>
                <a:endParaRPr lang="zh-CN" altLang="zh-CN" dirty="0"/>
              </a:p>
              <a:p>
                <a:pPr lvl="2"/>
                <a14:m>
                  <m:oMathPara xmlns:m="http://schemas.openxmlformats.org/officeDocument/2006/math">
                    <m:oMathParaPr>
                      <m:jc m:val="centerGroup"/>
                    </m:oMathParaPr>
                    <m:oMath xmlns:m="http://schemas.openxmlformats.org/officeDocument/2006/math">
                      <m:r>
                        <a:rPr lang="en-US" altLang="zh-CN">
                          <a:latin typeface="Cambria Math" panose="02040503050406030204" pitchFamily="18" charset="0"/>
                        </a:rPr>
                        <m:t>         =0.0111011×</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100</m:t>
                          </m:r>
                        </m:sup>
                      </m:sSup>
                    </m:oMath>
                  </m:oMathPara>
                </a14:m>
                <a:endParaRPr lang="zh-CN" altLang="zh-CN" dirty="0"/>
              </a:p>
              <a:p>
                <a:pPr lvl="2"/>
                <a14:m>
                  <m:oMathPara xmlns:m="http://schemas.openxmlformats.org/officeDocument/2006/math">
                    <m:oMathParaPr>
                      <m:jc m:val="centerGroup"/>
                    </m:oMathParaPr>
                    <m:oMath xmlns:m="http://schemas.openxmlformats.org/officeDocument/2006/math">
                      <m:r>
                        <a:rPr lang="en-US" altLang="zh-CN">
                          <a:latin typeface="Cambria Math" panose="02040503050406030204" pitchFamily="18" charset="0"/>
                        </a:rPr>
                        <m:t>           =0.00111011×</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101</m:t>
                          </m:r>
                        </m:sup>
                      </m:sSup>
                    </m:oMath>
                  </m:oMathPara>
                </a14:m>
                <a:endParaRPr lang="zh-CN" altLang="zh-CN" dirty="0"/>
              </a:p>
              <a:p>
                <a:pPr lvl="2"/>
                <a:r>
                  <a:rPr lang="zh-CN" altLang="zh-CN" dirty="0"/>
                  <a:t>需要注意的是，</a:t>
                </a:r>
                <a14:m>
                  <m:oMath xmlns:m="http://schemas.openxmlformats.org/officeDocument/2006/math">
                    <m:r>
                      <a:rPr lang="en-US" altLang="zh-CN" i="1">
                        <a:latin typeface="Cambria Math" panose="02040503050406030204" pitchFamily="18" charset="0"/>
                      </a:rPr>
                      <m:t>𝑋</m:t>
                    </m:r>
                    <m:r>
                      <a:rPr lang="en-US" altLang="zh-CN">
                        <a:latin typeface="Cambria Math" panose="02040503050406030204" pitchFamily="18" charset="0"/>
                      </a:rPr>
                      <m:t>=11.1011×</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1</m:t>
                        </m:r>
                      </m:sup>
                    </m:sSup>
                  </m:oMath>
                </a14:m>
                <a:r>
                  <a:rPr lang="zh-CN" altLang="zh-CN" dirty="0"/>
                  <a:t>这种表示方法是不合规的，因为</a:t>
                </a:r>
                <a:r>
                  <a:rPr lang="en-US" altLang="zh-CN" i="1" dirty="0"/>
                  <a:t>M</a:t>
                </a:r>
                <a:r>
                  <a:rPr lang="zh-CN" altLang="zh-CN" dirty="0"/>
                  <a:t>必须是纯小数。另外，将</a:t>
                </a:r>
                <a:r>
                  <a:rPr lang="en-US" altLang="zh-CN" i="1" dirty="0"/>
                  <a:t>M</a:t>
                </a:r>
                <a:r>
                  <a:rPr lang="zh-CN" altLang="zh-CN" dirty="0"/>
                  <a:t>的最高位为</a:t>
                </a:r>
                <a:r>
                  <a:rPr lang="en-US" altLang="zh-CN" dirty="0"/>
                  <a:t>1</a:t>
                </a:r>
                <a:r>
                  <a:rPr lang="zh-CN" altLang="zh-CN" dirty="0"/>
                  <a:t>的浮点数称为规格化数，即</a:t>
                </a:r>
                <a14:m>
                  <m:oMath xmlns:m="http://schemas.openxmlformats.org/officeDocument/2006/math">
                    <m:r>
                      <a:rPr lang="en-US" altLang="zh-CN" i="1">
                        <a:latin typeface="Cambria Math" panose="02040503050406030204" pitchFamily="18" charset="0"/>
                      </a:rPr>
                      <m:t>𝑋</m:t>
                    </m:r>
                    <m:r>
                      <a:rPr lang="en-US" altLang="zh-CN">
                        <a:latin typeface="Cambria Math" panose="02040503050406030204" pitchFamily="18" charset="0"/>
                      </a:rPr>
                      <m:t>=0.111011×</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11</m:t>
                        </m:r>
                      </m:sup>
                    </m:sSup>
                  </m:oMath>
                </a14:m>
                <a:r>
                  <a:rPr lang="zh-CN" altLang="zh-CN" dirty="0"/>
                  <a:t>是浮点数的规格化表示形式，其精度最高。</a:t>
                </a:r>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2"/>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marL="530225" lvl="1" indent="0">
                  <a:buNone/>
                </a:pPr>
                <a:endParaRPr lang="en-US" altLang="zh-CN" dirty="0"/>
              </a:p>
              <a:p>
                <a:pPr marL="1200150" lvl="1" indent="-285750">
                  <a:buFont typeface="Arial" panose="020B0604020202020204" pitchFamily="34" charset="0"/>
                  <a:buChar char="•"/>
                </a:pPr>
                <a:endParaRPr lang="zh-CN" altLang="zh-CN" dirty="0"/>
              </a:p>
              <a:p>
                <a:pPr marL="742950" indent="-285750">
                  <a:buFont typeface="Arial" panose="020B0604020202020204" pitchFamily="34" charset="0"/>
                  <a:buChar char="•"/>
                </a:pPr>
                <a:endParaRPr lang="en-US" altLang="zh-CN" dirty="0"/>
              </a:p>
              <a:p>
                <a:pPr marL="742950" indent="-285750">
                  <a:buFont typeface="Arial" panose="020B0604020202020204" pitchFamily="34" charset="0"/>
                  <a:buChar char="•"/>
                </a:pPr>
                <a:endParaRPr lang="en-US" altLang="zh-CN" dirty="0"/>
              </a:p>
              <a:p>
                <a:pPr marL="742950" indent="-285750">
                  <a:buFont typeface="Arial" panose="020B0604020202020204" pitchFamily="34" charset="0"/>
                  <a:buChar char="•"/>
                </a:pPr>
                <a:endParaRPr lang="zh-CN" altLang="zh-CN" dirty="0"/>
              </a:p>
              <a:p>
                <a:pPr lvl="2"/>
                <a:endParaRPr lang="en-US" altLang="zh-CN" dirty="0"/>
              </a:p>
              <a:p>
                <a:pPr lvl="1"/>
                <a:endParaRPr lang="en-US" altLang="zh-CN" dirty="0"/>
              </a:p>
              <a:p>
                <a:pPr lvl="1"/>
                <a:endParaRPr lang="zh-CN" altLang="zh-CN" dirty="0"/>
              </a:p>
              <a:p>
                <a:pPr marL="0" indent="0">
                  <a:buNone/>
                </a:pPr>
                <a:r>
                  <a:rPr lang="en-US" altLang="zh-CN" dirty="0"/>
                  <a:t>	</a:t>
                </a:r>
                <a:endParaRPr lang="zh-CN" altLang="zh-CN" dirty="0"/>
              </a:p>
              <a:p>
                <a:pPr marL="530225" lvl="1" indent="0">
                  <a:buNone/>
                </a:pPr>
                <a:r>
                  <a:rPr lang="en-US" altLang="zh-CN" dirty="0"/>
                  <a:t>	</a:t>
                </a:r>
              </a:p>
              <a:p>
                <a:pPr lvl="1"/>
                <a:endParaRPr lang="en-US" altLang="zh-CN" dirty="0"/>
              </a:p>
              <a:p>
                <a:pPr lvl="1"/>
                <a:endParaRPr lang="en-US" altLang="zh-CN" dirty="0"/>
              </a:p>
              <a:p>
                <a:pPr lvl="1"/>
                <a:endParaRPr lang="en-US" altLang="zh-CN" dirty="0"/>
              </a:p>
              <a:p>
                <a:pPr marL="530225" lvl="1" indent="0">
                  <a:buNone/>
                </a:pPr>
                <a:endParaRPr lang="en-US" altLang="zh-CN" dirty="0"/>
              </a:p>
              <a:p>
                <a:pPr marL="530225" lvl="1" indent="0">
                  <a:buNone/>
                </a:pPr>
                <a:endParaRPr lang="zh-CN" altLang="zh-CN" dirty="0"/>
              </a:p>
              <a:p>
                <a:pPr lvl="1"/>
                <a:endParaRPr lang="en-US" altLang="zh-CN" dirty="0"/>
              </a:p>
            </p:txBody>
          </p:sp>
        </mc:Choice>
        <mc:Fallback xmlns="">
          <p:sp>
            <p:nvSpPr>
              <p:cNvPr id="4" name="内容占位符 3">
                <a:extLst>
                  <a:ext uri="{FF2B5EF4-FFF2-40B4-BE49-F238E27FC236}">
                    <a16:creationId xmlns:a16="http://schemas.microsoft.com/office/drawing/2014/main" id="{8B4AB982-991C-43A1-9A59-9F34F1340A5F}"/>
                  </a:ext>
                </a:extLst>
              </p:cNvPr>
              <p:cNvSpPr>
                <a:spLocks noGrp="1" noRot="1" noChangeAspect="1" noMove="1" noResize="1" noEditPoints="1" noAdjustHandles="1" noChangeArrowheads="1" noChangeShapeType="1" noTextEdit="1"/>
              </p:cNvSpPr>
              <p:nvPr>
                <p:ph sz="half" idx="1"/>
              </p:nvPr>
            </p:nvSpPr>
            <p:spPr>
              <a:xfrm>
                <a:off x="-1" y="1003096"/>
                <a:ext cx="11751733" cy="6029471"/>
              </a:xfrm>
              <a:blipFill>
                <a:blip r:embed="rId3"/>
                <a:stretch>
                  <a:fillRect l="-674" t="-1416" r="-156"/>
                </a:stretch>
              </a:blipFill>
            </p:spPr>
            <p:txBody>
              <a:bodyPr/>
              <a:lstStyle/>
              <a:p>
                <a:r>
                  <a:rPr lang="zh-CN" altLang="en-US">
                    <a:noFill/>
                  </a:rPr>
                  <a:t> </a:t>
                </a:r>
              </a:p>
            </p:txBody>
          </p:sp>
        </mc:Fallback>
      </mc:AlternateContent>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19</a:t>
            </a:fld>
            <a:endParaRPr lang="zh-CN" altLang="en-US"/>
          </a:p>
        </p:txBody>
      </p:sp>
      <p:sp>
        <p:nvSpPr>
          <p:cNvPr id="7" name="Rectangle 2">
            <a:extLst>
              <a:ext uri="{FF2B5EF4-FFF2-40B4-BE49-F238E27FC236}">
                <a16:creationId xmlns:a16="http://schemas.microsoft.com/office/drawing/2014/main" id="{AA769FF7-2940-44E9-914D-0C43A345CA79}"/>
              </a:ext>
            </a:extLst>
          </p:cNvPr>
          <p:cNvSpPr>
            <a:spLocks noChangeArrowheads="1"/>
          </p:cNvSpPr>
          <p:nvPr/>
        </p:nvSpPr>
        <p:spPr bwMode="auto">
          <a:xfrm>
            <a:off x="4049713" y="30781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929456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animEffect transition="in" filter="fade">
                                      <p:cBhvr>
                                        <p:cTn id="21" dur="500"/>
                                        <p:tgtEl>
                                          <p:spTgt spid="4">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fade">
                                      <p:cBhvr>
                                        <p:cTn id="26" dur="500"/>
                                        <p:tgtEl>
                                          <p:spTgt spid="4">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animEffect transition="in" filter="fade">
                                      <p:cBhvr>
                                        <p:cTn id="31" dur="500"/>
                                        <p:tgtEl>
                                          <p:spTgt spid="4">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4">
                                            <p:txEl>
                                              <p:pRg st="7" end="7"/>
                                            </p:txEl>
                                          </p:spTgt>
                                        </p:tgtEl>
                                        <p:attrNameLst>
                                          <p:attrName>style.visibility</p:attrName>
                                        </p:attrNameLst>
                                      </p:cBhvr>
                                      <p:to>
                                        <p:strVal val="visible"/>
                                      </p:to>
                                    </p:set>
                                    <p:animEffect transition="in" filter="fade">
                                      <p:cBhvr>
                                        <p:cTn id="36" dur="500"/>
                                        <p:tgtEl>
                                          <p:spTgt spid="4">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4">
                                            <p:txEl>
                                              <p:pRg st="9" end="9"/>
                                            </p:txEl>
                                          </p:spTgt>
                                        </p:tgtEl>
                                        <p:attrNameLst>
                                          <p:attrName>style.visibility</p:attrName>
                                        </p:attrNameLst>
                                      </p:cBhvr>
                                      <p:to>
                                        <p:strVal val="visible"/>
                                      </p:to>
                                    </p:set>
                                    <p:animEffect transition="in" filter="fade">
                                      <p:cBhvr>
                                        <p:cTn id="41" dur="500"/>
                                        <p:tgtEl>
                                          <p:spTgt spid="4">
                                            <p:txEl>
                                              <p:pRg st="9" end="9"/>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4">
                                            <p:txEl>
                                              <p:pRg st="10" end="10"/>
                                            </p:txEl>
                                          </p:spTgt>
                                        </p:tgtEl>
                                        <p:attrNameLst>
                                          <p:attrName>style.visibility</p:attrName>
                                        </p:attrNameLst>
                                      </p:cBhvr>
                                      <p:to>
                                        <p:strVal val="visible"/>
                                      </p:to>
                                    </p:set>
                                    <p:animEffect transition="in" filter="fade">
                                      <p:cBhvr>
                                        <p:cTn id="46" dur="500"/>
                                        <p:tgtEl>
                                          <p:spTgt spid="4">
                                            <p:txEl>
                                              <p:pRg st="10" end="10"/>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4">
                                            <p:txEl>
                                              <p:pRg st="11" end="11"/>
                                            </p:txEl>
                                          </p:spTgt>
                                        </p:tgtEl>
                                        <p:attrNameLst>
                                          <p:attrName>style.visibility</p:attrName>
                                        </p:attrNameLst>
                                      </p:cBhvr>
                                      <p:to>
                                        <p:strVal val="visible"/>
                                      </p:to>
                                    </p:set>
                                    <p:animEffect transition="in" filter="fade">
                                      <p:cBhvr>
                                        <p:cTn id="49" dur="500"/>
                                        <p:tgtEl>
                                          <p:spTgt spid="4">
                                            <p:txEl>
                                              <p:pRg st="11" end="11"/>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4">
                                            <p:txEl>
                                              <p:pRg st="12" end="12"/>
                                            </p:txEl>
                                          </p:spTgt>
                                        </p:tgtEl>
                                        <p:attrNameLst>
                                          <p:attrName>style.visibility</p:attrName>
                                        </p:attrNameLst>
                                      </p:cBhvr>
                                      <p:to>
                                        <p:strVal val="visible"/>
                                      </p:to>
                                    </p:set>
                                    <p:animEffect transition="in" filter="fade">
                                      <p:cBhvr>
                                        <p:cTn id="52" dur="500"/>
                                        <p:tgtEl>
                                          <p:spTgt spid="4">
                                            <p:txEl>
                                              <p:pRg st="12" end="1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13" end="13"/>
                                            </p:txEl>
                                          </p:spTgt>
                                        </p:tgtEl>
                                        <p:attrNameLst>
                                          <p:attrName>style.visibility</p:attrName>
                                        </p:attrNameLst>
                                      </p:cBhvr>
                                      <p:to>
                                        <p:strVal val="visible"/>
                                      </p:to>
                                    </p:set>
                                    <p:animEffect transition="in" filter="fade">
                                      <p:cBhvr>
                                        <p:cTn id="57" dur="500"/>
                                        <p:tgtEl>
                                          <p:spTgt spid="4">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C470921-BF74-1523-BADC-6687C49B5C90}"/>
              </a:ext>
            </a:extLst>
          </p:cNvPr>
          <p:cNvSpPr>
            <a:spLocks noGrp="1"/>
          </p:cNvSpPr>
          <p:nvPr>
            <p:ph type="title"/>
          </p:nvPr>
        </p:nvSpPr>
        <p:spPr/>
        <p:txBody>
          <a:bodyPr/>
          <a:lstStyle/>
          <a:p>
            <a:r>
              <a:rPr kumimoji="1" lang="zh-CN" altLang="en-US" dirty="0"/>
              <a:t>数据的表示</a:t>
            </a:r>
          </a:p>
        </p:txBody>
      </p:sp>
      <p:sp>
        <p:nvSpPr>
          <p:cNvPr id="4" name="灯片编号占位符 3">
            <a:extLst>
              <a:ext uri="{FF2B5EF4-FFF2-40B4-BE49-F238E27FC236}">
                <a16:creationId xmlns:a16="http://schemas.microsoft.com/office/drawing/2014/main" id="{830CC263-E332-C04C-BBEB-2D5CD3DFD566}"/>
              </a:ext>
            </a:extLst>
          </p:cNvPr>
          <p:cNvSpPr>
            <a:spLocks noGrp="1"/>
          </p:cNvSpPr>
          <p:nvPr>
            <p:ph type="sldNum" sz="quarter" idx="10"/>
          </p:nvPr>
        </p:nvSpPr>
        <p:spPr/>
        <p:txBody>
          <a:bodyPr/>
          <a:lstStyle/>
          <a:p>
            <a:fld id="{4235D990-D27F-4F2C-9FEA-C8DF9BEEB4E2}" type="slidenum">
              <a:rPr lang="zh-CN" altLang="en-US" smtClean="0"/>
              <a:t>2</a:t>
            </a:fld>
            <a:endParaRPr lang="zh-CN" altLang="en-US" dirty="0"/>
          </a:p>
        </p:txBody>
      </p:sp>
      <p:pic>
        <p:nvPicPr>
          <p:cNvPr id="5" name="Picture 2">
            <a:extLst>
              <a:ext uri="{FF2B5EF4-FFF2-40B4-BE49-F238E27FC236}">
                <a16:creationId xmlns:a16="http://schemas.microsoft.com/office/drawing/2014/main" id="{6966B847-C5E4-29B2-443A-3796C708E5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1928" y="974959"/>
            <a:ext cx="8550641" cy="5883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a:extLst>
              <a:ext uri="{FF2B5EF4-FFF2-40B4-BE49-F238E27FC236}">
                <a16:creationId xmlns:a16="http://schemas.microsoft.com/office/drawing/2014/main" id="{66FAB63D-BCDA-E0AF-306A-41D4476E6054}"/>
              </a:ext>
            </a:extLst>
          </p:cNvPr>
          <p:cNvSpPr txBox="1">
            <a:spLocks noChangeArrowheads="1"/>
          </p:cNvSpPr>
          <p:nvPr/>
        </p:nvSpPr>
        <p:spPr bwMode="auto">
          <a:xfrm>
            <a:off x="6978528" y="1776647"/>
            <a:ext cx="1754187"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dirty="0">
                <a:solidFill>
                  <a:srgbClr val="008000"/>
                </a:solidFill>
                <a:ea typeface="微软雅黑" panose="020B0503020204020204" pitchFamily="34" charset="-122"/>
              </a:rPr>
              <a:t>各类数据之间的转换关系</a:t>
            </a:r>
          </a:p>
        </p:txBody>
      </p:sp>
      <p:sp>
        <p:nvSpPr>
          <p:cNvPr id="7" name="Rectangle 4">
            <a:extLst>
              <a:ext uri="{FF2B5EF4-FFF2-40B4-BE49-F238E27FC236}">
                <a16:creationId xmlns:a16="http://schemas.microsoft.com/office/drawing/2014/main" id="{131A00D9-5D31-529B-5942-D1CAA721E492}"/>
              </a:ext>
            </a:extLst>
          </p:cNvPr>
          <p:cNvSpPr>
            <a:spLocks noChangeArrowheads="1"/>
          </p:cNvSpPr>
          <p:nvPr/>
        </p:nvSpPr>
        <p:spPr bwMode="auto">
          <a:xfrm>
            <a:off x="1038103" y="3199047"/>
            <a:ext cx="8604128" cy="3688261"/>
          </a:xfrm>
          <a:prstGeom prst="rect">
            <a:avLst/>
          </a:prstGeom>
          <a:solidFill>
            <a:schemeClr val="accent1">
              <a:alpha val="12157"/>
            </a:schemeClr>
          </a:solidFill>
          <a:ln w="9525">
            <a:solidFill>
              <a:schemeClr val="tx1"/>
            </a:solidFill>
            <a:miter lim="800000"/>
            <a:headEnd/>
            <a:tailEnd/>
          </a:ln>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grpSp>
        <p:nvGrpSpPr>
          <p:cNvPr id="8" name="Group 5">
            <a:extLst>
              <a:ext uri="{FF2B5EF4-FFF2-40B4-BE49-F238E27FC236}">
                <a16:creationId xmlns:a16="http://schemas.microsoft.com/office/drawing/2014/main" id="{F0215A9E-7E90-B536-A9D1-81C0B5CCAB15}"/>
              </a:ext>
            </a:extLst>
          </p:cNvPr>
          <p:cNvGrpSpPr>
            <a:grpSpLocks/>
          </p:cNvGrpSpPr>
          <p:nvPr/>
        </p:nvGrpSpPr>
        <p:grpSpPr bwMode="auto">
          <a:xfrm>
            <a:off x="1127003" y="925747"/>
            <a:ext cx="2655887" cy="1463675"/>
            <a:chOff x="130" y="147"/>
            <a:chExt cx="1673" cy="922"/>
          </a:xfrm>
        </p:grpSpPr>
        <p:sp>
          <p:nvSpPr>
            <p:cNvPr id="9" name="Text Box 6">
              <a:extLst>
                <a:ext uri="{FF2B5EF4-FFF2-40B4-BE49-F238E27FC236}">
                  <a16:creationId xmlns:a16="http://schemas.microsoft.com/office/drawing/2014/main" id="{D9479724-8E0D-4892-F0D1-7B3B9ED50762}"/>
                </a:ext>
              </a:extLst>
            </p:cNvPr>
            <p:cNvSpPr txBox="1">
              <a:spLocks noChangeArrowheads="1"/>
            </p:cNvSpPr>
            <p:nvPr/>
          </p:nvSpPr>
          <p:spPr bwMode="auto">
            <a:xfrm>
              <a:off x="130" y="147"/>
              <a:ext cx="1361" cy="922"/>
            </a:xfrm>
            <a:prstGeom prst="rect">
              <a:avLst/>
            </a:prstGeom>
            <a:solidFill>
              <a:srgbClr val="CC99FF">
                <a:alpha val="1803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rIns="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dirty="0">
                  <a:solidFill>
                    <a:srgbClr val="0033CC"/>
                  </a:solidFill>
                  <a:ea typeface="微软雅黑" panose="020B0503020204020204" pitchFamily="34" charset="-122"/>
                </a:rPr>
                <a:t>对连续信息采样，以使信息离散化</a:t>
              </a:r>
            </a:p>
            <a:p>
              <a:pPr eaLnBrk="1" hangingPunct="1">
                <a:lnSpc>
                  <a:spcPct val="100000"/>
                </a:lnSpc>
                <a:spcBef>
                  <a:spcPct val="50000"/>
                </a:spcBef>
                <a:buFontTx/>
                <a:buNone/>
              </a:pPr>
              <a:r>
                <a:rPr lang="zh-CN" altLang="en-US" sz="2000" dirty="0">
                  <a:solidFill>
                    <a:srgbClr val="0033CC"/>
                  </a:solidFill>
                  <a:ea typeface="微软雅黑" panose="020B0503020204020204" pitchFamily="34" charset="-122"/>
                </a:rPr>
                <a:t>对离散样本用</a:t>
              </a:r>
              <a:r>
                <a:rPr lang="en-US" altLang="zh-CN" sz="2000" dirty="0">
                  <a:solidFill>
                    <a:srgbClr val="0033CC"/>
                  </a:solidFill>
                  <a:ea typeface="微软雅黑" panose="020B0503020204020204" pitchFamily="34" charset="-122"/>
                </a:rPr>
                <a:t>0</a:t>
              </a:r>
              <a:r>
                <a:rPr lang="zh-CN" altLang="en-US" sz="2000" dirty="0">
                  <a:solidFill>
                    <a:srgbClr val="0033CC"/>
                  </a:solidFill>
                  <a:ea typeface="微软雅黑" panose="020B0503020204020204" pitchFamily="34" charset="-122"/>
                </a:rPr>
                <a:t>和</a:t>
              </a:r>
              <a:r>
                <a:rPr lang="en-US" altLang="zh-CN" sz="2000" dirty="0">
                  <a:solidFill>
                    <a:srgbClr val="0033CC"/>
                  </a:solidFill>
                  <a:ea typeface="微软雅黑" panose="020B0503020204020204" pitchFamily="34" charset="-122"/>
                </a:rPr>
                <a:t>1</a:t>
              </a:r>
              <a:r>
                <a:rPr lang="zh-CN" altLang="en-US" sz="2000" dirty="0">
                  <a:solidFill>
                    <a:srgbClr val="0033CC"/>
                  </a:solidFill>
                  <a:ea typeface="微软雅黑" panose="020B0503020204020204" pitchFamily="34" charset="-122"/>
                </a:rPr>
                <a:t>进行编码</a:t>
              </a:r>
            </a:p>
          </p:txBody>
        </p:sp>
        <p:sp>
          <p:nvSpPr>
            <p:cNvPr id="10" name="Line 7">
              <a:extLst>
                <a:ext uri="{FF2B5EF4-FFF2-40B4-BE49-F238E27FC236}">
                  <a16:creationId xmlns:a16="http://schemas.microsoft.com/office/drawing/2014/main" id="{83F8DAFC-FE50-ACFC-6A81-DE70F22DD76E}"/>
                </a:ext>
              </a:extLst>
            </p:cNvPr>
            <p:cNvSpPr>
              <a:spLocks noChangeShapeType="1"/>
            </p:cNvSpPr>
            <p:nvPr/>
          </p:nvSpPr>
          <p:spPr bwMode="auto">
            <a:xfrm>
              <a:off x="1463" y="572"/>
              <a:ext cx="340" cy="114"/>
            </a:xfrm>
            <a:prstGeom prst="line">
              <a:avLst/>
            </a:prstGeom>
            <a:noFill/>
            <a:ln w="38100">
              <a:solidFill>
                <a:srgbClr val="0033CC"/>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11" name="Group 8">
            <a:extLst>
              <a:ext uri="{FF2B5EF4-FFF2-40B4-BE49-F238E27FC236}">
                <a16:creationId xmlns:a16="http://schemas.microsoft.com/office/drawing/2014/main" id="{4A229D7F-8581-521C-A7C5-CE625125B890}"/>
              </a:ext>
            </a:extLst>
          </p:cNvPr>
          <p:cNvGrpSpPr>
            <a:grpSpLocks/>
          </p:cNvGrpSpPr>
          <p:nvPr/>
        </p:nvGrpSpPr>
        <p:grpSpPr bwMode="auto">
          <a:xfrm>
            <a:off x="1217490" y="4369034"/>
            <a:ext cx="1711325" cy="1304925"/>
            <a:chOff x="215" y="2557"/>
            <a:chExt cx="1078" cy="822"/>
          </a:xfrm>
        </p:grpSpPr>
        <p:sp>
          <p:nvSpPr>
            <p:cNvPr id="12" name="Text Box 9">
              <a:extLst>
                <a:ext uri="{FF2B5EF4-FFF2-40B4-BE49-F238E27FC236}">
                  <a16:creationId xmlns:a16="http://schemas.microsoft.com/office/drawing/2014/main" id="{8311BE7B-F28D-C806-153B-E7102A51FB8F}"/>
                </a:ext>
              </a:extLst>
            </p:cNvPr>
            <p:cNvSpPr txBox="1">
              <a:spLocks noChangeArrowheads="1"/>
            </p:cNvSpPr>
            <p:nvPr/>
          </p:nvSpPr>
          <p:spPr bwMode="auto">
            <a:xfrm>
              <a:off x="215" y="2557"/>
              <a:ext cx="1078"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dirty="0">
                  <a:solidFill>
                    <a:srgbClr val="FF0000"/>
                  </a:solidFill>
                  <a:ea typeface="微软雅黑" panose="020B0503020204020204" pitchFamily="34" charset="-122"/>
                </a:rPr>
                <a:t>定点运算指令</a:t>
              </a:r>
            </a:p>
          </p:txBody>
        </p:sp>
        <p:sp>
          <p:nvSpPr>
            <p:cNvPr id="13" name="Line 10">
              <a:extLst>
                <a:ext uri="{FF2B5EF4-FFF2-40B4-BE49-F238E27FC236}">
                  <a16:creationId xmlns:a16="http://schemas.microsoft.com/office/drawing/2014/main" id="{F4FB8B50-D0F3-AD39-CEE4-14C6A8A60BF8}"/>
                </a:ext>
              </a:extLst>
            </p:cNvPr>
            <p:cNvSpPr>
              <a:spLocks noChangeShapeType="1"/>
            </p:cNvSpPr>
            <p:nvPr/>
          </p:nvSpPr>
          <p:spPr bwMode="auto">
            <a:xfrm>
              <a:off x="697" y="2755"/>
              <a:ext cx="142" cy="624"/>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14" name="Group 11">
            <a:extLst>
              <a:ext uri="{FF2B5EF4-FFF2-40B4-BE49-F238E27FC236}">
                <a16:creationId xmlns:a16="http://schemas.microsoft.com/office/drawing/2014/main" id="{FC166306-988E-E849-E481-68D37D40178B}"/>
              </a:ext>
            </a:extLst>
          </p:cNvPr>
          <p:cNvGrpSpPr>
            <a:grpSpLocks/>
          </p:cNvGrpSpPr>
          <p:nvPr/>
        </p:nvGrpSpPr>
        <p:grpSpPr bwMode="auto">
          <a:xfrm>
            <a:off x="4322640" y="6078772"/>
            <a:ext cx="1711325" cy="712787"/>
            <a:chOff x="2398" y="3634"/>
            <a:chExt cx="1078" cy="449"/>
          </a:xfrm>
        </p:grpSpPr>
        <p:sp>
          <p:nvSpPr>
            <p:cNvPr id="15" name="Text Box 12">
              <a:extLst>
                <a:ext uri="{FF2B5EF4-FFF2-40B4-BE49-F238E27FC236}">
                  <a16:creationId xmlns:a16="http://schemas.microsoft.com/office/drawing/2014/main" id="{5D54E20B-6BF9-B3E1-B38F-14C5DF2A19CE}"/>
                </a:ext>
              </a:extLst>
            </p:cNvPr>
            <p:cNvSpPr txBox="1">
              <a:spLocks noChangeArrowheads="1"/>
            </p:cNvSpPr>
            <p:nvPr/>
          </p:nvSpPr>
          <p:spPr bwMode="auto">
            <a:xfrm>
              <a:off x="2398" y="3833"/>
              <a:ext cx="1078"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solidFill>
                    <a:srgbClr val="FF0000"/>
                  </a:solidFill>
                  <a:ea typeface="微软雅黑" panose="020B0503020204020204" pitchFamily="34" charset="-122"/>
                </a:rPr>
                <a:t>浮点运算指令</a:t>
              </a:r>
            </a:p>
          </p:txBody>
        </p:sp>
        <p:sp>
          <p:nvSpPr>
            <p:cNvPr id="16" name="Line 13">
              <a:extLst>
                <a:ext uri="{FF2B5EF4-FFF2-40B4-BE49-F238E27FC236}">
                  <a16:creationId xmlns:a16="http://schemas.microsoft.com/office/drawing/2014/main" id="{1F39A95C-814C-839E-C1C7-15416E3122D0}"/>
                </a:ext>
              </a:extLst>
            </p:cNvPr>
            <p:cNvSpPr>
              <a:spLocks noChangeShapeType="1"/>
            </p:cNvSpPr>
            <p:nvPr/>
          </p:nvSpPr>
          <p:spPr bwMode="auto">
            <a:xfrm>
              <a:off x="2795" y="3634"/>
              <a:ext cx="170" cy="227"/>
            </a:xfrm>
            <a:prstGeom prst="line">
              <a:avLst/>
            </a:prstGeom>
            <a:noFill/>
            <a:ln w="38100">
              <a:solidFill>
                <a:srgbClr val="FF0000"/>
              </a:solidFill>
              <a:round/>
              <a:headEnd type="triangle" w="med" len="me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17" name="Group 14">
            <a:extLst>
              <a:ext uri="{FF2B5EF4-FFF2-40B4-BE49-F238E27FC236}">
                <a16:creationId xmlns:a16="http://schemas.microsoft.com/office/drawing/2014/main" id="{BAC86F90-7B4B-BA4D-9522-09F9D0B8A47B}"/>
              </a:ext>
            </a:extLst>
          </p:cNvPr>
          <p:cNvGrpSpPr>
            <a:grpSpLocks/>
          </p:cNvGrpSpPr>
          <p:nvPr/>
        </p:nvGrpSpPr>
        <p:grpSpPr bwMode="auto">
          <a:xfrm>
            <a:off x="5852990" y="5367572"/>
            <a:ext cx="3509963" cy="1027112"/>
            <a:chOff x="3362" y="3152"/>
            <a:chExt cx="2211" cy="647"/>
          </a:xfrm>
        </p:grpSpPr>
        <p:sp>
          <p:nvSpPr>
            <p:cNvPr id="18" name="Text Box 15">
              <a:extLst>
                <a:ext uri="{FF2B5EF4-FFF2-40B4-BE49-F238E27FC236}">
                  <a16:creationId xmlns:a16="http://schemas.microsoft.com/office/drawing/2014/main" id="{541AA43D-6F33-47D3-ABBF-C7EFF6F248D3}"/>
                </a:ext>
              </a:extLst>
            </p:cNvPr>
            <p:cNvSpPr txBox="1">
              <a:spLocks noChangeArrowheads="1"/>
            </p:cNvSpPr>
            <p:nvPr/>
          </p:nvSpPr>
          <p:spPr bwMode="auto">
            <a:xfrm>
              <a:off x="3362" y="3549"/>
              <a:ext cx="2211"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solidFill>
                    <a:srgbClr val="FF0000"/>
                  </a:solidFill>
                  <a:ea typeface="微软雅黑" panose="020B0503020204020204" pitchFamily="34" charset="-122"/>
                </a:rPr>
                <a:t>逻辑、位操作或字符处理指令</a:t>
              </a:r>
            </a:p>
          </p:txBody>
        </p:sp>
        <p:sp>
          <p:nvSpPr>
            <p:cNvPr id="19" name="Line 16">
              <a:extLst>
                <a:ext uri="{FF2B5EF4-FFF2-40B4-BE49-F238E27FC236}">
                  <a16:creationId xmlns:a16="http://schemas.microsoft.com/office/drawing/2014/main" id="{FAEE679E-004F-955E-A63E-1F9BBE464C9C}"/>
                </a:ext>
              </a:extLst>
            </p:cNvPr>
            <p:cNvSpPr>
              <a:spLocks noChangeShapeType="1"/>
            </p:cNvSpPr>
            <p:nvPr/>
          </p:nvSpPr>
          <p:spPr bwMode="auto">
            <a:xfrm>
              <a:off x="3844" y="3152"/>
              <a:ext cx="397" cy="425"/>
            </a:xfrm>
            <a:prstGeom prst="line">
              <a:avLst/>
            </a:prstGeom>
            <a:noFill/>
            <a:ln w="38100">
              <a:solidFill>
                <a:srgbClr val="FF0000"/>
              </a:solidFill>
              <a:round/>
              <a:headEnd type="triangle" w="med" len="med"/>
              <a:tailEnd/>
            </a:ln>
            <a:extLst>
              <a:ext uri="{909E8E84-426E-40DD-AFC4-6F175D3DCCD1}">
                <a14:hiddenFill xmlns:a14="http://schemas.microsoft.com/office/drawing/2010/main">
                  <a:noFill/>
                </a14:hiddenFill>
              </a:ext>
            </a:extLst>
          </p:spPr>
          <p:txBody>
            <a:bodyPr/>
            <a:lstStyle/>
            <a:p>
              <a:endParaRPr lang="zh-CN" altLang="en-US"/>
            </a:p>
          </p:txBody>
        </p:sp>
        <p:sp>
          <p:nvSpPr>
            <p:cNvPr id="20" name="Line 17">
              <a:extLst>
                <a:ext uri="{FF2B5EF4-FFF2-40B4-BE49-F238E27FC236}">
                  <a16:creationId xmlns:a16="http://schemas.microsoft.com/office/drawing/2014/main" id="{EC7D75F7-F0FA-0165-D1BF-E95AEDF9D6AA}"/>
                </a:ext>
              </a:extLst>
            </p:cNvPr>
            <p:cNvSpPr>
              <a:spLocks noChangeShapeType="1"/>
            </p:cNvSpPr>
            <p:nvPr/>
          </p:nvSpPr>
          <p:spPr bwMode="auto">
            <a:xfrm flipH="1">
              <a:off x="4383" y="3266"/>
              <a:ext cx="340" cy="311"/>
            </a:xfrm>
            <a:prstGeom prst="line">
              <a:avLst/>
            </a:prstGeom>
            <a:noFill/>
            <a:ln w="38100">
              <a:solidFill>
                <a:srgbClr val="FF0000"/>
              </a:solidFill>
              <a:round/>
              <a:headEnd type="triangle" w="med" len="med"/>
              <a:tailEnd/>
            </a:ln>
            <a:extLst>
              <a:ext uri="{909E8E84-426E-40DD-AFC4-6F175D3DCCD1}">
                <a14:hiddenFill xmlns:a14="http://schemas.microsoft.com/office/drawing/2010/main">
                  <a:noFill/>
                </a14:hiddenFill>
              </a:ext>
            </a:extLst>
          </p:spPr>
          <p:txBody>
            <a:bodyPr/>
            <a:lstStyle/>
            <a:p>
              <a:endParaRPr lang="zh-CN" altLang="en-US"/>
            </a:p>
          </p:txBody>
        </p:sp>
      </p:grpSp>
      <p:sp>
        <p:nvSpPr>
          <p:cNvPr id="21" name="Rectangle 18">
            <a:extLst>
              <a:ext uri="{FF2B5EF4-FFF2-40B4-BE49-F238E27FC236}">
                <a16:creationId xmlns:a16="http://schemas.microsoft.com/office/drawing/2014/main" id="{C53532D0-EFEA-2617-643D-1F48E29D82AE}"/>
              </a:ext>
            </a:extLst>
          </p:cNvPr>
          <p:cNvSpPr>
            <a:spLocks noChangeArrowheads="1"/>
          </p:cNvSpPr>
          <p:nvPr/>
        </p:nvSpPr>
        <p:spPr bwMode="auto">
          <a:xfrm>
            <a:off x="3255351" y="4207110"/>
            <a:ext cx="1844675" cy="495300"/>
          </a:xfrm>
          <a:prstGeom prst="rect">
            <a:avLst/>
          </a:prstGeom>
          <a:solidFill>
            <a:srgbClr val="FF0000">
              <a:alpha val="1803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sp>
        <p:nvSpPr>
          <p:cNvPr id="22" name="Rectangle 19">
            <a:extLst>
              <a:ext uri="{FF2B5EF4-FFF2-40B4-BE49-F238E27FC236}">
                <a16:creationId xmlns:a16="http://schemas.microsoft.com/office/drawing/2014/main" id="{FBAECCB5-1F06-40BD-AFE5-F37298F963F0}"/>
              </a:ext>
            </a:extLst>
          </p:cNvPr>
          <p:cNvSpPr>
            <a:spLocks noChangeArrowheads="1"/>
          </p:cNvSpPr>
          <p:nvPr/>
        </p:nvSpPr>
        <p:spPr bwMode="auto">
          <a:xfrm>
            <a:off x="6773007" y="4207110"/>
            <a:ext cx="1844675" cy="495300"/>
          </a:xfrm>
          <a:prstGeom prst="rect">
            <a:avLst/>
          </a:prstGeom>
          <a:solidFill>
            <a:srgbClr val="FF0000">
              <a:alpha val="1803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spTree>
    <p:extLst>
      <p:ext uri="{BB962C8B-B14F-4D97-AF65-F5344CB8AC3E}">
        <p14:creationId xmlns:p14="http://schemas.microsoft.com/office/powerpoint/2010/main" val="3612121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blinds(horizontal)">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linds(horizontal)">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blinds(horizontal)">
                                      <p:cBhvr>
                                        <p:cTn id="27" dur="500"/>
                                        <p:tgtEl>
                                          <p:spTgt spid="22"/>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blinds(horizontal)">
                                      <p:cBhvr>
                                        <p:cTn id="3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浮点数表示与运算</a:t>
            </a:r>
          </a:p>
        </p:txBody>
      </p:sp>
      <mc:AlternateContent xmlns:mc="http://schemas.openxmlformats.org/markup-compatibility/2006" xmlns:a14="http://schemas.microsoft.com/office/drawing/2010/main">
        <mc:Choice Requires="a14">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6029471"/>
              </a:xfrm>
            </p:spPr>
            <p:txBody>
              <a:bodyPr/>
              <a:lstStyle/>
              <a:p>
                <a:r>
                  <a:rPr lang="zh-CN" altLang="en-US" dirty="0"/>
                  <a:t>浮点表示法</a:t>
                </a:r>
                <a:endParaRPr lang="en-US" altLang="zh-CN" dirty="0"/>
              </a:p>
              <a:p>
                <a:pPr lvl="1">
                  <a:buFont typeface="Arial" panose="020B0604020202020204" pitchFamily="34" charset="0"/>
                  <a:buChar char="•"/>
                </a:pPr>
                <a:r>
                  <a:rPr lang="zh-CN" altLang="en-US" dirty="0"/>
                  <a:t>浮点数表示范围</a:t>
                </a:r>
                <a:endParaRPr lang="en-US" altLang="zh-CN" dirty="0"/>
              </a:p>
              <a:p>
                <a:pPr lvl="2"/>
                <a:r>
                  <a:rPr lang="en-US" altLang="zh-CN" dirty="0"/>
                  <a:t>    </a:t>
                </a:r>
                <a:r>
                  <a:rPr lang="zh-CN" altLang="zh-CN" dirty="0"/>
                  <a:t>假设浮点数阶码为</a:t>
                </a:r>
                <a:r>
                  <a:rPr lang="en-US" altLang="zh-CN" i="1" dirty="0"/>
                  <a:t>m</a:t>
                </a:r>
                <a:r>
                  <a:rPr lang="zh-CN" altLang="zh-CN" dirty="0"/>
                  <a:t>位，尾数为</a:t>
                </a:r>
                <a:r>
                  <a:rPr lang="en-US" altLang="zh-CN" i="1" dirty="0"/>
                  <a:t>n</a:t>
                </a:r>
                <a:r>
                  <a:rPr lang="zh-CN" altLang="zh-CN" dirty="0"/>
                  <a:t>位，从浮点数表示形式可知，绝对值最小的的浮点数表示形式是：</a:t>
                </a:r>
                <a14:m>
                  <m:oMath xmlns:m="http://schemas.openxmlformats.org/officeDocument/2006/math">
                    <m:r>
                      <a:rPr lang="en-US" altLang="zh-CN">
                        <a:latin typeface="Cambria Math" panose="02040503050406030204" pitchFamily="18" charset="0"/>
                      </a:rPr>
                      <m:t>0.00</m:t>
                    </m:r>
                    <m:r>
                      <a:rPr lang="zh-CN" altLang="zh-CN">
                        <a:latin typeface="Cambria Math" panose="02040503050406030204" pitchFamily="18" charset="0"/>
                      </a:rPr>
                      <m:t>…</m:t>
                    </m:r>
                    <m:r>
                      <a:rPr lang="en-US" altLang="zh-CN">
                        <a:latin typeface="Cambria Math" panose="02040503050406030204" pitchFamily="18" charset="0"/>
                      </a:rPr>
                      <m:t>01×</m:t>
                    </m:r>
                    <m:sSup>
                      <m:sSupPr>
                        <m:ctrlPr>
                          <a:rPr lang="zh-CN" altLang="zh-CN" i="1">
                            <a:latin typeface="Cambria Math" panose="02040503050406030204" pitchFamily="18" charset="0"/>
                          </a:rPr>
                        </m:ctrlPr>
                      </m:sSupPr>
                      <m:e>
                        <m:r>
                          <a:rPr lang="en-US" altLang="zh-CN" i="1">
                            <a:latin typeface="Cambria Math" panose="02040503050406030204" pitchFamily="18" charset="0"/>
                          </a:rPr>
                          <m:t>𝑅</m:t>
                        </m:r>
                      </m:e>
                      <m:sup>
                        <m:r>
                          <a:rPr lang="zh-CN" altLang="zh-CN" i="1">
                            <a:latin typeface="Cambria Math" panose="02040503050406030204" pitchFamily="18" charset="0"/>
                          </a:rPr>
                          <m:t>－</m:t>
                        </m:r>
                        <m:r>
                          <a:rPr lang="en-US" altLang="zh-CN" i="1">
                            <a:latin typeface="Cambria Math" panose="02040503050406030204" pitchFamily="18" charset="0"/>
                          </a:rPr>
                          <m:t>11</m:t>
                        </m:r>
                        <m:r>
                          <a:rPr lang="zh-CN" altLang="zh-CN" i="1">
                            <a:latin typeface="Cambria Math" panose="02040503050406030204" pitchFamily="18" charset="0"/>
                          </a:rPr>
                          <m:t>…</m:t>
                        </m:r>
                        <m:r>
                          <a:rPr lang="en-US" altLang="zh-CN" i="1">
                            <a:latin typeface="Cambria Math" panose="02040503050406030204" pitchFamily="18" charset="0"/>
                          </a:rPr>
                          <m:t>11</m:t>
                        </m:r>
                      </m:sup>
                    </m:sSup>
                    <m:r>
                      <a:rPr lang="zh-CN" altLang="zh-CN">
                        <a:latin typeface="Cambria Math" panose="02040503050406030204" pitchFamily="18" charset="0"/>
                      </a:rPr>
                      <m:t>，绝对值最大的浮点数表示形式是</m:t>
                    </m:r>
                    <m:r>
                      <a:rPr lang="en-US" altLang="zh-CN">
                        <a:latin typeface="Cambria Math" panose="02040503050406030204" pitchFamily="18" charset="0"/>
                      </a:rPr>
                      <m:t>0.11…1×</m:t>
                    </m:r>
                    <m:sSup>
                      <m:sSupPr>
                        <m:ctrlPr>
                          <a:rPr lang="zh-CN" altLang="zh-CN" i="1">
                            <a:latin typeface="Cambria Math" panose="02040503050406030204" pitchFamily="18" charset="0"/>
                          </a:rPr>
                        </m:ctrlPr>
                      </m:sSupPr>
                      <m:e>
                        <m:r>
                          <a:rPr lang="en-US" altLang="zh-CN" i="1">
                            <a:latin typeface="Cambria Math" panose="02040503050406030204" pitchFamily="18" charset="0"/>
                          </a:rPr>
                          <m:t>𝑅</m:t>
                        </m:r>
                      </m:e>
                      <m:sup>
                        <m:r>
                          <a:rPr lang="en-US" altLang="zh-CN" i="1">
                            <a:latin typeface="Cambria Math" panose="02040503050406030204" pitchFamily="18" charset="0"/>
                          </a:rPr>
                          <m:t>11</m:t>
                        </m:r>
                        <m:r>
                          <a:rPr lang="zh-CN" altLang="zh-CN" i="1">
                            <a:latin typeface="Cambria Math" panose="02040503050406030204" pitchFamily="18" charset="0"/>
                          </a:rPr>
                          <m:t>…</m:t>
                        </m:r>
                        <m:r>
                          <a:rPr lang="en-US" altLang="zh-CN" i="1">
                            <a:latin typeface="Cambria Math" panose="02040503050406030204" pitchFamily="18" charset="0"/>
                          </a:rPr>
                          <m:t>11</m:t>
                        </m:r>
                      </m:sup>
                    </m:sSup>
                  </m:oMath>
                </a14:m>
                <a:r>
                  <a:rPr lang="zh-CN" altLang="zh-CN" dirty="0"/>
                  <a:t>。</a:t>
                </a:r>
              </a:p>
              <a:p>
                <a:pPr lvl="2"/>
                <a:r>
                  <a:rPr lang="en-US" altLang="zh-CN" dirty="0"/>
                  <a:t>    </a:t>
                </a:r>
                <a:r>
                  <a:rPr lang="zh-CN" altLang="zh-CN" dirty="0"/>
                  <a:t>它在数轴上的表示范围如</a:t>
                </a:r>
                <a:r>
                  <a:rPr lang="zh-CN" altLang="en-US" dirty="0"/>
                  <a:t>下图所</a:t>
                </a:r>
                <a:r>
                  <a:rPr lang="zh-CN" altLang="zh-CN" dirty="0"/>
                  <a:t>示：</a:t>
                </a:r>
                <a:endParaRPr lang="en-US" altLang="zh-CN" dirty="0"/>
              </a:p>
              <a:p>
                <a:pPr lvl="2"/>
                <a:r>
                  <a:rPr lang="en-US" altLang="zh-CN" dirty="0"/>
                  <a:t>                 </a:t>
                </a:r>
                <a:endParaRPr lang="zh-CN" altLang="zh-CN" dirty="0"/>
              </a:p>
              <a:p>
                <a:pPr marL="530225" lvl="1" indent="0">
                  <a:buNone/>
                </a:pPr>
                <a:r>
                  <a:rPr lang="en-US" altLang="zh-CN" dirty="0"/>
                  <a:t>                  </a:t>
                </a:r>
                <a:r>
                  <a:rPr lang="zh-CN" altLang="en-US" dirty="0"/>
                  <a:t>           </a:t>
                </a:r>
                <a:endParaRPr lang="en-US" altLang="zh-CN" dirty="0"/>
              </a:p>
              <a:p>
                <a:pPr marL="530225" lvl="1" indent="0">
                  <a:buNone/>
                </a:pPr>
                <a:endParaRPr lang="en-US" altLang="zh-CN" dirty="0"/>
              </a:p>
              <a:p>
                <a:pPr marL="530225" lvl="1" indent="0">
                  <a:buNone/>
                </a:pPr>
                <a:r>
                  <a:rPr lang="en-US" altLang="zh-CN" dirty="0"/>
                  <a:t>		</a:t>
                </a:r>
                <a:endParaRPr lang="en-US" altLang="zh-CN" sz="1400" dirty="0"/>
              </a:p>
              <a:p>
                <a:pPr marL="530225" lvl="1" indent="0">
                  <a:buNone/>
                </a:pPr>
                <a:endParaRPr lang="en-US" altLang="zh-CN" sz="1600" dirty="0"/>
              </a:p>
              <a:p>
                <a:pPr marL="530225" lvl="1" indent="0">
                  <a:buNone/>
                </a:pPr>
                <a:r>
                  <a:rPr lang="en-US" altLang="zh-CN" sz="1400" dirty="0"/>
                  <a:t>				</a:t>
                </a:r>
              </a:p>
              <a:p>
                <a:pPr lvl="2"/>
                <a:r>
                  <a:rPr lang="en-US" altLang="zh-CN" dirty="0"/>
                  <a:t>      </a:t>
                </a:r>
                <a:r>
                  <a:rPr lang="zh-CN" altLang="zh-CN" dirty="0"/>
                  <a:t>由图可知，浮点数能表示的最大正数为</a:t>
                </a:r>
                <a14:m>
                  <m:oMath xmlns:m="http://schemas.openxmlformats.org/officeDocument/2006/math">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d>
                          <m:dPr>
                            <m:begChr m:val="（"/>
                            <m:endChr m:val="）"/>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𝑚</m:t>
                                </m:r>
                              </m:sup>
                            </m:sSup>
                            <m:r>
                              <a:rPr lang="zh-CN" altLang="zh-CN">
                                <a:latin typeface="Cambria Math" panose="02040503050406030204" pitchFamily="18" charset="0"/>
                              </a:rPr>
                              <m:t>－</m:t>
                            </m:r>
                            <m:r>
                              <a:rPr lang="en-US" altLang="zh-CN">
                                <a:latin typeface="Cambria Math" panose="02040503050406030204" pitchFamily="18" charset="0"/>
                              </a:rPr>
                              <m:t>1</m:t>
                            </m:r>
                          </m:e>
                        </m:d>
                      </m:sup>
                    </m:sSup>
                    <m:r>
                      <a:rPr lang="en-US" altLang="zh-CN" i="1">
                        <a:latin typeface="Cambria Math" panose="02040503050406030204" pitchFamily="18" charset="0"/>
                      </a:rPr>
                      <m:t>×</m:t>
                    </m:r>
                    <m:d>
                      <m:dPr>
                        <m:begChr m:val="（"/>
                        <m:endChr m:val="）"/>
                        <m:ctrlPr>
                          <a:rPr lang="zh-CN" altLang="zh-CN" i="1">
                            <a:latin typeface="Cambria Math" panose="02040503050406030204" pitchFamily="18" charset="0"/>
                          </a:rPr>
                        </m:ctrlPr>
                      </m:dPr>
                      <m:e>
                        <m:r>
                          <a:rPr lang="en-US" altLang="zh-CN" i="1">
                            <a:latin typeface="Cambria Math" panose="02040503050406030204" pitchFamily="18" charset="0"/>
                          </a:rPr>
                          <m:t>1</m:t>
                        </m:r>
                        <m:r>
                          <a:rPr lang="zh-CN"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zh-CN" altLang="zh-CN" i="1">
                                <a:latin typeface="Cambria Math" panose="02040503050406030204" pitchFamily="18" charset="0"/>
                              </a:rPr>
                              <m:t>－</m:t>
                            </m:r>
                            <m:r>
                              <a:rPr lang="en-US" altLang="zh-CN" i="1">
                                <a:latin typeface="Cambria Math" panose="02040503050406030204" pitchFamily="18" charset="0"/>
                              </a:rPr>
                              <m:t>𝑛</m:t>
                            </m:r>
                          </m:sup>
                        </m:sSup>
                      </m:e>
                    </m:d>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d>
                          <m:dPr>
                            <m:begChr m:val="（"/>
                            <m:endChr m:val="）"/>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𝑚</m:t>
                                </m:r>
                              </m:sup>
                            </m:sSup>
                            <m:r>
                              <a:rPr lang="zh-CN" altLang="zh-CN">
                                <a:latin typeface="Cambria Math" panose="02040503050406030204" pitchFamily="18" charset="0"/>
                              </a:rPr>
                              <m:t>－</m:t>
                            </m:r>
                            <m:r>
                              <a:rPr lang="en-US" altLang="zh-CN">
                                <a:latin typeface="Cambria Math" panose="02040503050406030204" pitchFamily="18" charset="0"/>
                              </a:rPr>
                              <m:t>1</m:t>
                            </m:r>
                          </m:e>
                        </m:d>
                      </m:sup>
                    </m:sSup>
                  </m:oMath>
                </a14:m>
                <a:r>
                  <a:rPr lang="zh-CN" altLang="zh-CN" dirty="0"/>
                  <a:t>，最小正数为</a:t>
                </a:r>
                <a14:m>
                  <m:oMath xmlns:m="http://schemas.openxmlformats.org/officeDocument/2006/math">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zh-CN" altLang="zh-CN" i="1">
                            <a:latin typeface="Cambria Math" panose="02040503050406030204" pitchFamily="18" charset="0"/>
                          </a:rPr>
                          <m:t>－</m:t>
                        </m:r>
                        <m:d>
                          <m:dPr>
                            <m:begChr m:val="（"/>
                            <m:endChr m:val="）"/>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𝑚</m:t>
                                </m:r>
                              </m:sup>
                            </m:sSup>
                            <m:r>
                              <a:rPr lang="zh-CN" altLang="zh-CN">
                                <a:latin typeface="Cambria Math" panose="02040503050406030204" pitchFamily="18" charset="0"/>
                              </a:rPr>
                              <m:t>－</m:t>
                            </m:r>
                            <m:r>
                              <a:rPr lang="en-US" altLang="zh-CN">
                                <a:latin typeface="Cambria Math" panose="02040503050406030204" pitchFamily="18" charset="0"/>
                              </a:rPr>
                              <m:t>1</m:t>
                            </m:r>
                          </m:e>
                        </m:d>
                      </m:sup>
                    </m:sSup>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zh-CN" altLang="zh-CN" i="1">
                            <a:latin typeface="Cambria Math" panose="02040503050406030204" pitchFamily="18" charset="0"/>
                          </a:rPr>
                          <m:t>－</m:t>
                        </m:r>
                        <m:r>
                          <a:rPr lang="en-US" altLang="zh-CN" i="1">
                            <a:latin typeface="Cambria Math" panose="02040503050406030204" pitchFamily="18" charset="0"/>
                          </a:rPr>
                          <m:t>𝑛</m:t>
                        </m:r>
                      </m:sup>
                    </m:sSup>
                  </m:oMath>
                </a14:m>
                <a:r>
                  <a:rPr lang="zh-CN" altLang="zh-CN" dirty="0"/>
                  <a:t>，最大负数为</a:t>
                </a:r>
                <a14:m>
                  <m:oMath xmlns:m="http://schemas.openxmlformats.org/officeDocument/2006/math">
                    <m:r>
                      <a:rPr lang="zh-CN"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zh-CN" altLang="zh-CN" i="1">
                            <a:latin typeface="Cambria Math" panose="02040503050406030204" pitchFamily="18" charset="0"/>
                          </a:rPr>
                          <m:t>－</m:t>
                        </m:r>
                        <m:d>
                          <m:dPr>
                            <m:begChr m:val="（"/>
                            <m:endChr m:val="）"/>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𝑚</m:t>
                                </m:r>
                              </m:sup>
                            </m:sSup>
                            <m:r>
                              <a:rPr lang="zh-CN" altLang="zh-CN">
                                <a:latin typeface="Cambria Math" panose="02040503050406030204" pitchFamily="18" charset="0"/>
                              </a:rPr>
                              <m:t>－</m:t>
                            </m:r>
                            <m:r>
                              <a:rPr lang="en-US" altLang="zh-CN">
                                <a:latin typeface="Cambria Math" panose="02040503050406030204" pitchFamily="18" charset="0"/>
                              </a:rPr>
                              <m:t>1</m:t>
                            </m:r>
                          </m:e>
                        </m:d>
                      </m:sup>
                    </m:sSup>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zh-CN" altLang="zh-CN" i="1">
                            <a:latin typeface="Cambria Math" panose="02040503050406030204" pitchFamily="18" charset="0"/>
                          </a:rPr>
                          <m:t>－</m:t>
                        </m:r>
                        <m:r>
                          <a:rPr lang="en-US" altLang="zh-CN" i="1">
                            <a:latin typeface="Cambria Math" panose="02040503050406030204" pitchFamily="18" charset="0"/>
                          </a:rPr>
                          <m:t>𝑛</m:t>
                        </m:r>
                      </m:sup>
                    </m:sSup>
                  </m:oMath>
                </a14:m>
                <a:r>
                  <a:rPr lang="zh-CN" altLang="zh-CN" dirty="0"/>
                  <a:t>，最小负数为</a:t>
                </a:r>
                <a14:m>
                  <m:oMath xmlns:m="http://schemas.openxmlformats.org/officeDocument/2006/math">
                    <m:r>
                      <a:rPr lang="en-US" altLang="zh-CN" i="1">
                        <a:latin typeface="Cambria Math" panose="02040503050406030204" pitchFamily="18" charset="0"/>
                      </a:rPr>
                      <m:t>−</m:t>
                    </m:r>
                    <m:d>
                      <m:dPr>
                        <m:begChr m:val="（"/>
                        <m:endChr m:val="）"/>
                        <m:ctrlPr>
                          <a:rPr lang="zh-CN" altLang="zh-CN" i="1">
                            <a:latin typeface="Cambria Math" panose="02040503050406030204" pitchFamily="18" charset="0"/>
                          </a:rPr>
                        </m:ctrlPr>
                      </m:dPr>
                      <m:e>
                        <m:r>
                          <a:rPr lang="en-US" altLang="zh-CN" i="1">
                            <a:latin typeface="Cambria Math" panose="02040503050406030204" pitchFamily="18" charset="0"/>
                          </a:rPr>
                          <m:t>1</m:t>
                        </m:r>
                        <m:r>
                          <a:rPr lang="zh-CN"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zh-CN" altLang="zh-CN" i="1">
                                <a:latin typeface="Cambria Math" panose="02040503050406030204" pitchFamily="18" charset="0"/>
                              </a:rPr>
                              <m:t>－</m:t>
                            </m:r>
                            <m:r>
                              <a:rPr lang="en-US" altLang="zh-CN" i="1">
                                <a:latin typeface="Cambria Math" panose="02040503050406030204" pitchFamily="18" charset="0"/>
                              </a:rPr>
                              <m:t>𝑛</m:t>
                            </m:r>
                          </m:sup>
                        </m:sSup>
                      </m:e>
                    </m:d>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d>
                          <m:dPr>
                            <m:begChr m:val="（"/>
                            <m:endChr m:val="）"/>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𝑚</m:t>
                                </m:r>
                              </m:sup>
                            </m:sSup>
                            <m:r>
                              <a:rPr lang="zh-CN" altLang="zh-CN">
                                <a:latin typeface="Cambria Math" panose="02040503050406030204" pitchFamily="18" charset="0"/>
                              </a:rPr>
                              <m:t>－</m:t>
                            </m:r>
                            <m:r>
                              <a:rPr lang="en-US" altLang="zh-CN">
                                <a:latin typeface="Cambria Math" panose="02040503050406030204" pitchFamily="18" charset="0"/>
                              </a:rPr>
                              <m:t>1</m:t>
                            </m:r>
                          </m:e>
                        </m:d>
                      </m:sup>
                    </m:sSup>
                  </m:oMath>
                </a14:m>
                <a:r>
                  <a:rPr lang="zh-CN" altLang="zh-CN" dirty="0"/>
                  <a:t>。浮点数的表示范围要远大于定点数的表示范围，其表示范围可总结如下：</a:t>
                </a:r>
              </a:p>
              <a:p>
                <a:pPr lvl="2"/>
                <a:r>
                  <a:rPr lang="en-US" altLang="zh-CN" dirty="0"/>
                  <a:t>	</a:t>
                </a:r>
                <a:br>
                  <a:rPr lang="en-US" altLang="zh-CN" dirty="0"/>
                </a:br>
                <a14:m>
                  <m:oMathPara xmlns:m="http://schemas.openxmlformats.org/officeDocument/2006/math">
                    <m:oMathParaPr>
                      <m:jc m:val="centerGroup"/>
                    </m:oMathParaPr>
                    <m:oMath xmlns:m="http://schemas.openxmlformats.org/officeDocument/2006/math">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zh-CN" altLang="zh-CN" i="1">
                              <a:latin typeface="Cambria Math" panose="02040503050406030204" pitchFamily="18" charset="0"/>
                            </a:rPr>
                            <m:t>－</m:t>
                          </m:r>
                          <m:d>
                            <m:dPr>
                              <m:begChr m:val="（"/>
                              <m:endChr m:val="）"/>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𝑚</m:t>
                                  </m:r>
                                </m:sup>
                              </m:sSup>
                              <m:r>
                                <a:rPr lang="zh-CN" altLang="zh-CN">
                                  <a:latin typeface="Cambria Math" panose="02040503050406030204" pitchFamily="18" charset="0"/>
                                </a:rPr>
                                <m:t>－</m:t>
                              </m:r>
                              <m:r>
                                <a:rPr lang="en-US" altLang="zh-CN">
                                  <a:latin typeface="Cambria Math" panose="02040503050406030204" pitchFamily="18" charset="0"/>
                                </a:rPr>
                                <m:t>1</m:t>
                              </m:r>
                            </m:e>
                          </m:d>
                        </m:sup>
                      </m:sSup>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zh-CN" altLang="zh-CN" i="1">
                              <a:latin typeface="Cambria Math" panose="02040503050406030204" pitchFamily="18" charset="0"/>
                            </a:rPr>
                            <m:t>－</m:t>
                          </m:r>
                          <m:r>
                            <a:rPr lang="en-US" altLang="zh-CN" i="1">
                              <a:latin typeface="Cambria Math" panose="02040503050406030204" pitchFamily="18" charset="0"/>
                            </a:rPr>
                            <m:t>𝑛</m:t>
                          </m:r>
                        </m:sup>
                      </m:sSup>
                      <m:r>
                        <a:rPr lang="en-US" altLang="zh-CN" i="1">
                          <a:latin typeface="Cambria Math" panose="02040503050406030204" pitchFamily="18" charset="0"/>
                        </a:rPr>
                        <m:t>≤</m:t>
                      </m:r>
                      <m:d>
                        <m:dPr>
                          <m:begChr m:val="|"/>
                          <m:endChr m:val="|"/>
                          <m:ctrlPr>
                            <a:rPr lang="zh-CN" altLang="zh-CN" i="1">
                              <a:latin typeface="Cambria Math" panose="02040503050406030204" pitchFamily="18" charset="0"/>
                            </a:rPr>
                          </m:ctrlPr>
                        </m:dPr>
                        <m:e>
                          <m:r>
                            <a:rPr lang="en-US" altLang="zh-CN" i="1">
                              <a:latin typeface="Cambria Math" panose="02040503050406030204" pitchFamily="18" charset="0"/>
                            </a:rPr>
                            <m:t>𝑋</m:t>
                          </m:r>
                        </m:e>
                      </m:d>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d>
                            <m:dPr>
                              <m:begChr m:val="（"/>
                              <m:endChr m:val="）"/>
                              <m:ctrlPr>
                                <a:rPr lang="zh-CN" altLang="zh-CN" i="1">
                                  <a:latin typeface="Cambria Math" panose="02040503050406030204" pitchFamily="18" charset="0"/>
                                </a:rPr>
                              </m:ctrlPr>
                            </m:dPr>
                            <m:e>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𝑚</m:t>
                                  </m:r>
                                </m:sup>
                              </m:sSup>
                              <m:r>
                                <a:rPr lang="zh-CN" altLang="zh-CN">
                                  <a:latin typeface="Cambria Math" panose="02040503050406030204" pitchFamily="18" charset="0"/>
                                </a:rPr>
                                <m:t>－</m:t>
                              </m:r>
                              <m:r>
                                <a:rPr lang="en-US" altLang="zh-CN">
                                  <a:latin typeface="Cambria Math" panose="02040503050406030204" pitchFamily="18" charset="0"/>
                                </a:rPr>
                                <m:t>1</m:t>
                              </m:r>
                            </m:e>
                          </m:d>
                        </m:sup>
                      </m:sSup>
                      <m:r>
                        <a:rPr lang="en-US" altLang="zh-CN" i="1">
                          <a:latin typeface="Cambria Math" panose="02040503050406030204" pitchFamily="18" charset="0"/>
                        </a:rPr>
                        <m:t>×</m:t>
                      </m:r>
                      <m:d>
                        <m:dPr>
                          <m:begChr m:val="（"/>
                          <m:endChr m:val="）"/>
                          <m:ctrlPr>
                            <a:rPr lang="zh-CN" altLang="zh-CN" i="1">
                              <a:latin typeface="Cambria Math" panose="02040503050406030204" pitchFamily="18" charset="0"/>
                            </a:rPr>
                          </m:ctrlPr>
                        </m:dPr>
                        <m:e>
                          <m:r>
                            <a:rPr lang="en-US" altLang="zh-CN" i="1">
                              <a:latin typeface="Cambria Math" panose="02040503050406030204" pitchFamily="18" charset="0"/>
                            </a:rPr>
                            <m:t>1</m:t>
                          </m:r>
                          <m:r>
                            <a:rPr lang="zh-CN"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zh-CN" altLang="zh-CN" i="1">
                                  <a:latin typeface="Cambria Math" panose="02040503050406030204" pitchFamily="18" charset="0"/>
                                </a:rPr>
                                <m:t>－</m:t>
                              </m:r>
                              <m:r>
                                <a:rPr lang="en-US" altLang="zh-CN" i="1">
                                  <a:latin typeface="Cambria Math" panose="02040503050406030204" pitchFamily="18" charset="0"/>
                                </a:rPr>
                                <m:t>𝑛</m:t>
                              </m:r>
                            </m:sup>
                          </m:sSup>
                        </m:e>
                      </m:d>
                    </m:oMath>
                  </m:oMathPara>
                </a14:m>
                <a:endParaRPr lang="en-US" altLang="zh-CN" dirty="0"/>
              </a:p>
              <a:p>
                <a:pPr lvl="1"/>
                <a:endParaRPr lang="en-US" altLang="zh-CN" dirty="0"/>
              </a:p>
              <a:p>
                <a:pPr lvl="1"/>
                <a:endParaRPr lang="en-US" altLang="zh-CN" dirty="0"/>
              </a:p>
              <a:p>
                <a:pPr lvl="2"/>
                <a:endParaRPr lang="en-US" altLang="zh-CN" dirty="0"/>
              </a:p>
              <a:p>
                <a:pPr lvl="1"/>
                <a:endParaRPr lang="en-US" altLang="zh-CN" dirty="0"/>
              </a:p>
              <a:p>
                <a:pPr marL="530225" lvl="1" indent="0">
                  <a:buNone/>
                </a:pPr>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marL="530225" lvl="1" indent="0">
                  <a:buNone/>
                </a:pPr>
                <a:endParaRPr lang="en-US" altLang="zh-CN" dirty="0"/>
              </a:p>
              <a:p>
                <a:pPr marL="1200150" lvl="1" indent="-285750">
                  <a:buFont typeface="Arial" panose="020B0604020202020204" pitchFamily="34" charset="0"/>
                  <a:buChar char="•"/>
                </a:pPr>
                <a:endParaRPr lang="zh-CN" altLang="zh-CN" dirty="0"/>
              </a:p>
              <a:p>
                <a:pPr marL="742950" indent="-285750">
                  <a:buFont typeface="Arial" panose="020B0604020202020204" pitchFamily="34" charset="0"/>
                  <a:buChar char="•"/>
                </a:pPr>
                <a:endParaRPr lang="en-US" altLang="zh-CN" dirty="0"/>
              </a:p>
              <a:p>
                <a:pPr marL="742950" indent="-285750">
                  <a:buFont typeface="Arial" panose="020B0604020202020204" pitchFamily="34" charset="0"/>
                  <a:buChar char="•"/>
                </a:pPr>
                <a:endParaRPr lang="en-US" altLang="zh-CN" dirty="0"/>
              </a:p>
              <a:p>
                <a:pPr marL="742950" indent="-285750">
                  <a:buFont typeface="Arial" panose="020B0604020202020204" pitchFamily="34" charset="0"/>
                  <a:buChar char="•"/>
                </a:pPr>
                <a:endParaRPr lang="zh-CN" altLang="zh-CN" dirty="0"/>
              </a:p>
              <a:p>
                <a:pPr lvl="2"/>
                <a:endParaRPr lang="en-US" altLang="zh-CN" dirty="0"/>
              </a:p>
              <a:p>
                <a:pPr lvl="1"/>
                <a:endParaRPr lang="en-US" altLang="zh-CN" dirty="0"/>
              </a:p>
              <a:p>
                <a:pPr lvl="1"/>
                <a:endParaRPr lang="zh-CN" altLang="zh-CN" dirty="0"/>
              </a:p>
              <a:p>
                <a:pPr marL="0" indent="0">
                  <a:buNone/>
                </a:pPr>
                <a:r>
                  <a:rPr lang="en-US" altLang="zh-CN" dirty="0"/>
                  <a:t>	</a:t>
                </a:r>
                <a:endParaRPr lang="zh-CN" altLang="zh-CN" dirty="0"/>
              </a:p>
              <a:p>
                <a:pPr marL="530225" lvl="1" indent="0">
                  <a:buNone/>
                </a:pPr>
                <a:r>
                  <a:rPr lang="en-US" altLang="zh-CN" dirty="0"/>
                  <a:t>	</a:t>
                </a:r>
              </a:p>
              <a:p>
                <a:pPr lvl="1"/>
                <a:endParaRPr lang="en-US" altLang="zh-CN" dirty="0"/>
              </a:p>
              <a:p>
                <a:pPr lvl="1"/>
                <a:endParaRPr lang="en-US" altLang="zh-CN" dirty="0"/>
              </a:p>
              <a:p>
                <a:pPr lvl="1"/>
                <a:endParaRPr lang="en-US" altLang="zh-CN" dirty="0"/>
              </a:p>
              <a:p>
                <a:pPr marL="530225" lvl="1" indent="0">
                  <a:buNone/>
                </a:pPr>
                <a:endParaRPr lang="en-US" altLang="zh-CN" dirty="0"/>
              </a:p>
              <a:p>
                <a:pPr marL="530225" lvl="1" indent="0">
                  <a:buNone/>
                </a:pPr>
                <a:endParaRPr lang="zh-CN" altLang="zh-CN" dirty="0"/>
              </a:p>
              <a:p>
                <a:pPr lvl="1"/>
                <a:endParaRPr lang="en-US" altLang="zh-CN" dirty="0"/>
              </a:p>
            </p:txBody>
          </p:sp>
        </mc:Choice>
        <mc:Fallback xmlns="">
          <p:sp>
            <p:nvSpPr>
              <p:cNvPr id="4" name="内容占位符 3">
                <a:extLst>
                  <a:ext uri="{FF2B5EF4-FFF2-40B4-BE49-F238E27FC236}">
                    <a16:creationId xmlns:a16="http://schemas.microsoft.com/office/drawing/2014/main" id="{8B4AB982-991C-43A1-9A59-9F34F1340A5F}"/>
                  </a:ext>
                </a:extLst>
              </p:cNvPr>
              <p:cNvSpPr>
                <a:spLocks noGrp="1" noRot="1" noChangeAspect="1" noMove="1" noResize="1" noEditPoints="1" noAdjustHandles="1" noChangeArrowheads="1" noChangeShapeType="1" noTextEdit="1"/>
              </p:cNvSpPr>
              <p:nvPr>
                <p:ph sz="half" idx="1"/>
              </p:nvPr>
            </p:nvSpPr>
            <p:spPr>
              <a:xfrm>
                <a:off x="-1" y="1003096"/>
                <a:ext cx="11751733" cy="6029471"/>
              </a:xfrm>
              <a:blipFill>
                <a:blip r:embed="rId3"/>
                <a:stretch>
                  <a:fillRect l="-674" t="-1416"/>
                </a:stretch>
              </a:blipFill>
            </p:spPr>
            <p:txBody>
              <a:bodyPr/>
              <a:lstStyle/>
              <a:p>
                <a:r>
                  <a:rPr lang="zh-CN" altLang="en-US">
                    <a:noFill/>
                  </a:rPr>
                  <a:t> </a:t>
                </a:r>
              </a:p>
            </p:txBody>
          </p:sp>
        </mc:Fallback>
      </mc:AlternateContent>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20</a:t>
            </a:fld>
            <a:endParaRPr lang="zh-CN" altLang="en-US"/>
          </a:p>
        </p:txBody>
      </p:sp>
      <p:sp>
        <p:nvSpPr>
          <p:cNvPr id="3" name="Rectangle 2">
            <a:extLst>
              <a:ext uri="{FF2B5EF4-FFF2-40B4-BE49-F238E27FC236}">
                <a16:creationId xmlns:a16="http://schemas.microsoft.com/office/drawing/2014/main" id="{06E3B1F1-745C-417B-AD64-7D8B7365BDA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pSp>
        <p:nvGrpSpPr>
          <p:cNvPr id="52" name="组合 51">
            <a:extLst>
              <a:ext uri="{FF2B5EF4-FFF2-40B4-BE49-F238E27FC236}">
                <a16:creationId xmlns:a16="http://schemas.microsoft.com/office/drawing/2014/main" id="{2B982829-1C9D-4069-8785-F143E8E0AFCE}"/>
              </a:ext>
            </a:extLst>
          </p:cNvPr>
          <p:cNvGrpSpPr/>
          <p:nvPr/>
        </p:nvGrpSpPr>
        <p:grpSpPr>
          <a:xfrm>
            <a:off x="1559762" y="2744259"/>
            <a:ext cx="7165148" cy="2099431"/>
            <a:chOff x="1559762" y="2744259"/>
            <a:chExt cx="7165148" cy="2099431"/>
          </a:xfrm>
        </p:grpSpPr>
        <p:sp>
          <p:nvSpPr>
            <p:cNvPr id="7" name="Rectangle 2">
              <a:extLst>
                <a:ext uri="{FF2B5EF4-FFF2-40B4-BE49-F238E27FC236}">
                  <a16:creationId xmlns:a16="http://schemas.microsoft.com/office/drawing/2014/main" id="{AA769FF7-2940-44E9-914D-0C43A345CA79}"/>
                </a:ext>
              </a:extLst>
            </p:cNvPr>
            <p:cNvSpPr>
              <a:spLocks noChangeArrowheads="1"/>
            </p:cNvSpPr>
            <p:nvPr/>
          </p:nvSpPr>
          <p:spPr bwMode="auto">
            <a:xfrm>
              <a:off x="2071663" y="2954115"/>
              <a:ext cx="678173"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zh-CN" altLang="en-US" sz="1600" dirty="0"/>
                <a:t>上溢</a:t>
              </a:r>
            </a:p>
          </p:txBody>
        </p:sp>
        <p:grpSp>
          <p:nvGrpSpPr>
            <p:cNvPr id="51" name="组合 50">
              <a:extLst>
                <a:ext uri="{FF2B5EF4-FFF2-40B4-BE49-F238E27FC236}">
                  <a16:creationId xmlns:a16="http://schemas.microsoft.com/office/drawing/2014/main" id="{89E5118C-6A6A-44C5-9114-D0FEA7026581}"/>
                </a:ext>
              </a:extLst>
            </p:cNvPr>
            <p:cNvGrpSpPr/>
            <p:nvPr/>
          </p:nvGrpSpPr>
          <p:grpSpPr>
            <a:xfrm>
              <a:off x="1559762" y="2744259"/>
              <a:ext cx="7165148" cy="2099431"/>
              <a:chOff x="1559762" y="2744259"/>
              <a:chExt cx="7165148" cy="2099431"/>
            </a:xfrm>
          </p:grpSpPr>
          <p:cxnSp>
            <p:nvCxnSpPr>
              <p:cNvPr id="33" name="直接箭头连接符 32">
                <a:extLst>
                  <a:ext uri="{FF2B5EF4-FFF2-40B4-BE49-F238E27FC236}">
                    <a16:creationId xmlns:a16="http://schemas.microsoft.com/office/drawing/2014/main" id="{66275AAD-89E7-4AC1-A4AE-323550366ABE}"/>
                  </a:ext>
                </a:extLst>
              </p:cNvPr>
              <p:cNvCxnSpPr/>
              <p:nvPr/>
            </p:nvCxnSpPr>
            <p:spPr>
              <a:xfrm flipV="1">
                <a:off x="7590537" y="3429000"/>
                <a:ext cx="0" cy="50863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7F626B26-DEA0-4BD1-AD23-83642F23A5BA}"/>
                  </a:ext>
                </a:extLst>
              </p:cNvPr>
              <p:cNvGrpSpPr/>
              <p:nvPr/>
            </p:nvGrpSpPr>
            <p:grpSpPr>
              <a:xfrm>
                <a:off x="1559762" y="2744259"/>
                <a:ext cx="7165148" cy="2099431"/>
                <a:chOff x="1559762" y="2744259"/>
                <a:chExt cx="7165148" cy="2099431"/>
              </a:xfrm>
            </p:grpSpPr>
            <p:cxnSp>
              <p:nvCxnSpPr>
                <p:cNvPr id="9" name="直接连接符 8">
                  <a:extLst>
                    <a:ext uri="{FF2B5EF4-FFF2-40B4-BE49-F238E27FC236}">
                      <a16:creationId xmlns:a16="http://schemas.microsoft.com/office/drawing/2014/main" id="{34AFE9F8-52DF-42A4-87C8-CD75CD06FDDB}"/>
                    </a:ext>
                  </a:extLst>
                </p:cNvPr>
                <p:cNvCxnSpPr>
                  <a:cxnSpLocks/>
                </p:cNvCxnSpPr>
                <p:nvPr/>
              </p:nvCxnSpPr>
              <p:spPr>
                <a:xfrm>
                  <a:off x="1979295" y="3412066"/>
                  <a:ext cx="6745615" cy="0"/>
                </a:xfrm>
                <a:prstGeom prst="line">
                  <a:avLst/>
                </a:prstGeom>
                <a:ln w="76200"/>
              </p:spPr>
              <p:style>
                <a:lnRef idx="2">
                  <a:schemeClr val="dk1"/>
                </a:lnRef>
                <a:fillRef idx="0">
                  <a:schemeClr val="dk1"/>
                </a:fillRef>
                <a:effectRef idx="1">
                  <a:schemeClr val="dk1"/>
                </a:effectRef>
                <a:fontRef idx="minor">
                  <a:schemeClr val="tx1"/>
                </a:fontRef>
              </p:style>
            </p:cxnSp>
            <p:cxnSp>
              <p:nvCxnSpPr>
                <p:cNvPr id="14" name="直接连接符 13">
                  <a:extLst>
                    <a:ext uri="{FF2B5EF4-FFF2-40B4-BE49-F238E27FC236}">
                      <a16:creationId xmlns:a16="http://schemas.microsoft.com/office/drawing/2014/main" id="{13634017-DD4B-4521-81A9-092C61F208DC}"/>
                    </a:ext>
                  </a:extLst>
                </p:cNvPr>
                <p:cNvCxnSpPr/>
                <p:nvPr/>
              </p:nvCxnSpPr>
              <p:spPr>
                <a:xfrm>
                  <a:off x="2868856" y="2761193"/>
                  <a:ext cx="0" cy="66780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BB8C4CE6-27FB-4767-A388-EFD3F4A1984A}"/>
                    </a:ext>
                  </a:extLst>
                </p:cNvPr>
                <p:cNvCxnSpPr/>
                <p:nvPr/>
              </p:nvCxnSpPr>
              <p:spPr>
                <a:xfrm>
                  <a:off x="4667624" y="2761193"/>
                  <a:ext cx="0" cy="66780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B9E54E15-2EF4-42F5-B7A9-08C6FAA5FF77}"/>
                    </a:ext>
                  </a:extLst>
                </p:cNvPr>
                <p:cNvCxnSpPr/>
                <p:nvPr/>
              </p:nvCxnSpPr>
              <p:spPr>
                <a:xfrm>
                  <a:off x="5692589" y="2744259"/>
                  <a:ext cx="0" cy="66780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3FF61006-750B-4DA5-913A-FDC7F54F6578}"/>
                    </a:ext>
                  </a:extLst>
                </p:cNvPr>
                <p:cNvCxnSpPr/>
                <p:nvPr/>
              </p:nvCxnSpPr>
              <p:spPr>
                <a:xfrm>
                  <a:off x="7614294" y="2744259"/>
                  <a:ext cx="0" cy="66780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接箭头连接符 28">
                  <a:extLst>
                    <a:ext uri="{FF2B5EF4-FFF2-40B4-BE49-F238E27FC236}">
                      <a16:creationId xmlns:a16="http://schemas.microsoft.com/office/drawing/2014/main" id="{D9394B2B-0688-4279-958D-4460C8761315}"/>
                    </a:ext>
                  </a:extLst>
                </p:cNvPr>
                <p:cNvCxnSpPr/>
                <p:nvPr/>
              </p:nvCxnSpPr>
              <p:spPr>
                <a:xfrm flipV="1">
                  <a:off x="2831204" y="3429000"/>
                  <a:ext cx="0" cy="50863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ACC20AD5-3698-4767-9F48-0BC82A2867D0}"/>
                    </a:ext>
                  </a:extLst>
                </p:cNvPr>
                <p:cNvCxnSpPr>
                  <a:cxnSpLocks/>
                </p:cNvCxnSpPr>
                <p:nvPr/>
              </p:nvCxnSpPr>
              <p:spPr>
                <a:xfrm flipV="1">
                  <a:off x="4648948" y="3429000"/>
                  <a:ext cx="0" cy="99822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2923F697-B02A-4AC2-8218-3B0AEFC32A8F}"/>
                    </a:ext>
                  </a:extLst>
                </p:cNvPr>
                <p:cNvCxnSpPr>
                  <a:cxnSpLocks/>
                </p:cNvCxnSpPr>
                <p:nvPr/>
              </p:nvCxnSpPr>
              <p:spPr>
                <a:xfrm flipV="1">
                  <a:off x="5662109" y="3429000"/>
                  <a:ext cx="0" cy="99822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570796BE-65C5-4453-8D15-4B7596BF276A}"/>
                    </a:ext>
                  </a:extLst>
                </p:cNvPr>
                <p:cNvCxnSpPr>
                  <a:cxnSpLocks/>
                </p:cNvCxnSpPr>
                <p:nvPr/>
              </p:nvCxnSpPr>
              <p:spPr>
                <a:xfrm>
                  <a:off x="5155304" y="3246120"/>
                  <a:ext cx="0" cy="18288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Rectangle 2">
                  <a:extLst>
                    <a:ext uri="{FF2B5EF4-FFF2-40B4-BE49-F238E27FC236}">
                      <a16:creationId xmlns:a16="http://schemas.microsoft.com/office/drawing/2014/main" id="{A1A34D5F-352A-4537-BFCD-BF3A2B62E454}"/>
                    </a:ext>
                  </a:extLst>
                </p:cNvPr>
                <p:cNvSpPr>
                  <a:spLocks noChangeArrowheads="1"/>
                </p:cNvSpPr>
                <p:nvPr/>
              </p:nvSpPr>
              <p:spPr bwMode="auto">
                <a:xfrm>
                  <a:off x="3303441" y="2950239"/>
                  <a:ext cx="893849"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zh-CN" altLang="en-US" sz="1600" dirty="0"/>
                    <a:t>负数区</a:t>
                  </a:r>
                </a:p>
              </p:txBody>
            </p:sp>
            <p:sp>
              <p:nvSpPr>
                <p:cNvPr id="42" name="Rectangle 2">
                  <a:extLst>
                    <a:ext uri="{FF2B5EF4-FFF2-40B4-BE49-F238E27FC236}">
                      <a16:creationId xmlns:a16="http://schemas.microsoft.com/office/drawing/2014/main" id="{BE93B601-8F5E-4B44-8249-4D5AF08E3181}"/>
                    </a:ext>
                  </a:extLst>
                </p:cNvPr>
                <p:cNvSpPr>
                  <a:spLocks noChangeArrowheads="1"/>
                </p:cNvSpPr>
                <p:nvPr/>
              </p:nvSpPr>
              <p:spPr bwMode="auto">
                <a:xfrm>
                  <a:off x="4798872" y="2950239"/>
                  <a:ext cx="678173"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zh-CN" altLang="en-US" sz="1600" dirty="0"/>
                    <a:t>下溢</a:t>
                  </a:r>
                </a:p>
              </p:txBody>
            </p:sp>
            <p:sp>
              <p:nvSpPr>
                <p:cNvPr id="43" name="Rectangle 2">
                  <a:extLst>
                    <a:ext uri="{FF2B5EF4-FFF2-40B4-BE49-F238E27FC236}">
                      <a16:creationId xmlns:a16="http://schemas.microsoft.com/office/drawing/2014/main" id="{AA666B4F-AFA9-444D-A4BC-D88E1C3E7091}"/>
                    </a:ext>
                  </a:extLst>
                </p:cNvPr>
                <p:cNvSpPr>
                  <a:spLocks noChangeArrowheads="1"/>
                </p:cNvSpPr>
                <p:nvPr/>
              </p:nvSpPr>
              <p:spPr bwMode="auto">
                <a:xfrm>
                  <a:off x="6203478" y="2942301"/>
                  <a:ext cx="893849"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zh-CN" altLang="en-US" sz="1600" dirty="0"/>
                    <a:t>负数区</a:t>
                  </a:r>
                </a:p>
              </p:txBody>
            </p:sp>
            <p:sp>
              <p:nvSpPr>
                <p:cNvPr id="44" name="Rectangle 2">
                  <a:extLst>
                    <a:ext uri="{FF2B5EF4-FFF2-40B4-BE49-F238E27FC236}">
                      <a16:creationId xmlns:a16="http://schemas.microsoft.com/office/drawing/2014/main" id="{1AD19E5E-F181-49CA-B409-2BF61B6D1137}"/>
                    </a:ext>
                  </a:extLst>
                </p:cNvPr>
                <p:cNvSpPr>
                  <a:spLocks noChangeArrowheads="1"/>
                </p:cNvSpPr>
                <p:nvPr/>
              </p:nvSpPr>
              <p:spPr bwMode="auto">
                <a:xfrm>
                  <a:off x="7792175" y="2951615"/>
                  <a:ext cx="678173"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zh-CN" altLang="en-US" sz="1600" dirty="0"/>
                    <a:t>上溢</a:t>
                  </a:r>
                </a:p>
              </p:txBody>
            </p:sp>
            <mc:AlternateContent xmlns:mc="http://schemas.openxmlformats.org/markup-compatibility/2006" xmlns:a14="http://schemas.microsoft.com/office/drawing/2010/main">
              <mc:Choice Requires="a14">
                <p:sp>
                  <p:nvSpPr>
                    <p:cNvPr id="45" name="Rectangle 2">
                      <a:extLst>
                        <a:ext uri="{FF2B5EF4-FFF2-40B4-BE49-F238E27FC236}">
                          <a16:creationId xmlns:a16="http://schemas.microsoft.com/office/drawing/2014/main" id="{B17E2655-8A7E-42DB-8DC6-2C22E849CC94}"/>
                        </a:ext>
                      </a:extLst>
                    </p:cNvPr>
                    <p:cNvSpPr>
                      <a:spLocks noChangeArrowheads="1"/>
                    </p:cNvSpPr>
                    <p:nvPr/>
                  </p:nvSpPr>
                  <p:spPr bwMode="auto">
                    <a:xfrm>
                      <a:off x="6511385" y="3937769"/>
                      <a:ext cx="2195536" cy="361061"/>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14:m>
                        <m:oMathPara xmlns:m="http://schemas.openxmlformats.org/officeDocument/2006/math">
                          <m:oMathParaPr>
                            <m:jc m:val="centerGroup"/>
                          </m:oMathParaPr>
                          <m:oMath xmlns:m="http://schemas.openxmlformats.org/officeDocument/2006/math">
                            <m:r>
                              <a:rPr lang="en-US" altLang="zh-CN" sz="1600">
                                <a:latin typeface="Cambria Math" panose="02040503050406030204" pitchFamily="18" charset="0"/>
                              </a:rPr>
                              <m:t>1</m:t>
                            </m:r>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−2</m:t>
                                </m:r>
                              </m:e>
                              <m:sup>
                                <m:r>
                                  <a:rPr lang="en-US" altLang="zh-CN" sz="1600" i="1">
                                    <a:latin typeface="Cambria Math" panose="02040503050406030204" pitchFamily="18" charset="0"/>
                                  </a:rPr>
                                  <m:t>−</m:t>
                                </m:r>
                                <m:r>
                                  <a:rPr lang="en-US" altLang="zh-CN" sz="1600" i="1">
                                    <a:latin typeface="Cambria Math" panose="02040503050406030204" pitchFamily="18" charset="0"/>
                                  </a:rPr>
                                  <m:t>𝑛</m:t>
                                </m:r>
                              </m:sup>
                            </m:sSup>
                            <m:r>
                              <a:rPr lang="en-US" altLang="zh-CN" sz="1600" i="1">
                                <a:latin typeface="Cambria Math" panose="02040503050406030204" pitchFamily="18" charset="0"/>
                                <a:ea typeface="Cambria Math" panose="02040503050406030204" pitchFamily="18" charset="0"/>
                              </a:rPr>
                              <m:t>×</m:t>
                            </m:r>
                            <m:sSup>
                              <m:sSupPr>
                                <m:ctrlPr>
                                  <a:rPr lang="en-US" altLang="zh-CN" sz="1600" i="1">
                                    <a:latin typeface="Cambria Math" panose="02040503050406030204" pitchFamily="18" charset="0"/>
                                    <a:ea typeface="Cambria Math" panose="02040503050406030204" pitchFamily="18" charset="0"/>
                                  </a:rPr>
                                </m:ctrlPr>
                              </m:sSupPr>
                              <m:e>
                                <m:r>
                                  <a:rPr lang="en-US" altLang="zh-CN" sz="1600" i="1">
                                    <a:latin typeface="Cambria Math" panose="02040503050406030204" pitchFamily="18" charset="0"/>
                                    <a:ea typeface="Cambria Math" panose="02040503050406030204" pitchFamily="18" charset="0"/>
                                  </a:rPr>
                                  <m:t>2</m:t>
                                </m:r>
                              </m:e>
                              <m:sup>
                                <m:r>
                                  <a:rPr lang="en-US" altLang="zh-CN" sz="1600" i="1">
                                    <a:latin typeface="Cambria Math" panose="02040503050406030204" pitchFamily="18" charset="0"/>
                                    <a:ea typeface="Cambria Math" panose="02040503050406030204" pitchFamily="18" charset="0"/>
                                  </a:rPr>
                                  <m:t>(</m:t>
                                </m:r>
                                <m:sSup>
                                  <m:sSupPr>
                                    <m:ctrlPr>
                                      <a:rPr lang="en-US" altLang="zh-CN" sz="1600" i="1">
                                        <a:latin typeface="Cambria Math" panose="02040503050406030204" pitchFamily="18" charset="0"/>
                                        <a:ea typeface="Cambria Math" panose="02040503050406030204" pitchFamily="18" charset="0"/>
                                      </a:rPr>
                                    </m:ctrlPr>
                                  </m:sSupPr>
                                  <m:e>
                                    <m:r>
                                      <a:rPr lang="en-US" altLang="zh-CN" sz="1600" i="1">
                                        <a:latin typeface="Cambria Math" panose="02040503050406030204" pitchFamily="18" charset="0"/>
                                        <a:ea typeface="Cambria Math" panose="02040503050406030204" pitchFamily="18" charset="0"/>
                                      </a:rPr>
                                      <m:t>2</m:t>
                                    </m:r>
                                  </m:e>
                                  <m:sup>
                                    <m:r>
                                      <a:rPr lang="en-US" altLang="zh-CN" sz="1600" i="1">
                                        <a:latin typeface="Cambria Math" panose="02040503050406030204" pitchFamily="18" charset="0"/>
                                        <a:ea typeface="Cambria Math" panose="02040503050406030204" pitchFamily="18" charset="0"/>
                                      </a:rPr>
                                      <m:t>𝑚</m:t>
                                    </m:r>
                                  </m:sup>
                                </m:sSup>
                                <m:r>
                                  <a:rPr lang="en-US" altLang="zh-CN" sz="1600" i="1">
                                    <a:latin typeface="Cambria Math" panose="02040503050406030204" pitchFamily="18" charset="0"/>
                                    <a:ea typeface="Cambria Math" panose="02040503050406030204" pitchFamily="18" charset="0"/>
                                  </a:rPr>
                                  <m:t>−1)</m:t>
                                </m:r>
                              </m:sup>
                            </m:sSup>
                          </m:oMath>
                        </m:oMathPara>
                      </a14:m>
                      <a:endParaRPr lang="zh-CN" altLang="en-US" sz="1600" dirty="0"/>
                    </a:p>
                  </p:txBody>
                </p:sp>
              </mc:Choice>
              <mc:Fallback xmlns="">
                <p:sp>
                  <p:nvSpPr>
                    <p:cNvPr id="45" name="Rectangle 2">
                      <a:extLst>
                        <a:ext uri="{FF2B5EF4-FFF2-40B4-BE49-F238E27FC236}">
                          <a16:creationId xmlns:a16="http://schemas.microsoft.com/office/drawing/2014/main" id="{B17E2655-8A7E-42DB-8DC6-2C22E849CC94}"/>
                        </a:ext>
                      </a:extLst>
                    </p:cNvPr>
                    <p:cNvSpPr>
                      <a:spLocks noRot="1" noChangeAspect="1" noMove="1" noResize="1" noEditPoints="1" noAdjustHandles="1" noChangeArrowheads="1" noChangeShapeType="1" noTextEdit="1"/>
                    </p:cNvSpPr>
                    <p:nvPr/>
                  </p:nvSpPr>
                  <p:spPr bwMode="auto">
                    <a:xfrm>
                      <a:off x="6511385" y="3937769"/>
                      <a:ext cx="2195536" cy="361061"/>
                    </a:xfrm>
                    <a:prstGeom prst="rect">
                      <a:avLst/>
                    </a:prstGeom>
                    <a:blipFill>
                      <a:blip r:embed="rId4"/>
                      <a:stretch>
                        <a:fillRect/>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6" name="Rectangle 2">
                      <a:extLst>
                        <a:ext uri="{FF2B5EF4-FFF2-40B4-BE49-F238E27FC236}">
                          <a16:creationId xmlns:a16="http://schemas.microsoft.com/office/drawing/2014/main" id="{657750C2-B214-4E7D-867E-A35B406D5D97}"/>
                        </a:ext>
                      </a:extLst>
                    </p:cNvPr>
                    <p:cNvSpPr>
                      <a:spLocks noChangeArrowheads="1"/>
                    </p:cNvSpPr>
                    <p:nvPr/>
                  </p:nvSpPr>
                  <p:spPr bwMode="auto">
                    <a:xfrm>
                      <a:off x="4901791" y="4482629"/>
                      <a:ext cx="2195536" cy="361061"/>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14:m>
                        <m:oMathPara xmlns:m="http://schemas.openxmlformats.org/officeDocument/2006/math">
                          <m:oMathParaPr>
                            <m:jc m:val="centerGroup"/>
                          </m:oMathParaPr>
                          <m:oMath xmlns:m="http://schemas.openxmlformats.org/officeDocument/2006/math">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2</m:t>
                                </m:r>
                              </m:e>
                              <m:sup>
                                <m:r>
                                  <a:rPr lang="en-US" altLang="zh-CN" sz="1600" i="1">
                                    <a:latin typeface="Cambria Math" panose="02040503050406030204" pitchFamily="18" charset="0"/>
                                  </a:rPr>
                                  <m:t>−(</m:t>
                                </m:r>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2</m:t>
                                    </m:r>
                                  </m:e>
                                  <m:sup>
                                    <m:r>
                                      <a:rPr lang="en-US" altLang="zh-CN" sz="1600" i="1">
                                        <a:latin typeface="Cambria Math" panose="02040503050406030204" pitchFamily="18" charset="0"/>
                                      </a:rPr>
                                      <m:t>𝑚</m:t>
                                    </m:r>
                                  </m:sup>
                                </m:sSup>
                                <m:r>
                                  <a:rPr lang="en-US" altLang="zh-CN" sz="1600" i="1">
                                    <a:latin typeface="Cambria Math" panose="02040503050406030204" pitchFamily="18" charset="0"/>
                                  </a:rPr>
                                  <m:t>−1)</m:t>
                                </m:r>
                              </m:sup>
                            </m:sSup>
                            <m:r>
                              <a:rPr lang="en-US" altLang="zh-CN" sz="1600" i="1">
                                <a:latin typeface="Cambria Math" panose="02040503050406030204" pitchFamily="18" charset="0"/>
                                <a:ea typeface="Cambria Math" panose="02040503050406030204" pitchFamily="18" charset="0"/>
                              </a:rPr>
                              <m:t>×</m:t>
                            </m:r>
                            <m:sSup>
                              <m:sSupPr>
                                <m:ctrlPr>
                                  <a:rPr lang="en-US" altLang="zh-CN" sz="1600" i="1">
                                    <a:latin typeface="Cambria Math" panose="02040503050406030204" pitchFamily="18" charset="0"/>
                                    <a:ea typeface="Cambria Math" panose="02040503050406030204" pitchFamily="18" charset="0"/>
                                  </a:rPr>
                                </m:ctrlPr>
                              </m:sSupPr>
                              <m:e>
                                <m:r>
                                  <a:rPr lang="en-US" altLang="zh-CN" sz="1600" i="1">
                                    <a:latin typeface="Cambria Math" panose="02040503050406030204" pitchFamily="18" charset="0"/>
                                    <a:ea typeface="Cambria Math" panose="02040503050406030204" pitchFamily="18" charset="0"/>
                                  </a:rPr>
                                  <m:t>2</m:t>
                                </m:r>
                              </m:e>
                              <m:sup>
                                <m:r>
                                  <a:rPr lang="en-US" altLang="zh-CN" sz="1600" i="1">
                                    <a:latin typeface="Cambria Math" panose="02040503050406030204" pitchFamily="18" charset="0"/>
                                    <a:ea typeface="Cambria Math" panose="02040503050406030204" pitchFamily="18" charset="0"/>
                                  </a:rPr>
                                  <m:t>−</m:t>
                                </m:r>
                                <m:r>
                                  <a:rPr lang="en-US" altLang="zh-CN" sz="1600" i="1">
                                    <a:latin typeface="Cambria Math" panose="02040503050406030204" pitchFamily="18" charset="0"/>
                                    <a:ea typeface="Cambria Math" panose="02040503050406030204" pitchFamily="18" charset="0"/>
                                  </a:rPr>
                                  <m:t>𝑛</m:t>
                                </m:r>
                              </m:sup>
                            </m:sSup>
                          </m:oMath>
                        </m:oMathPara>
                      </a14:m>
                      <a:endParaRPr lang="zh-CN" altLang="en-US" sz="1600" dirty="0"/>
                    </a:p>
                  </p:txBody>
                </p:sp>
              </mc:Choice>
              <mc:Fallback xmlns="">
                <p:sp>
                  <p:nvSpPr>
                    <p:cNvPr id="46" name="Rectangle 2">
                      <a:extLst>
                        <a:ext uri="{FF2B5EF4-FFF2-40B4-BE49-F238E27FC236}">
                          <a16:creationId xmlns:a16="http://schemas.microsoft.com/office/drawing/2014/main" id="{657750C2-B214-4E7D-867E-A35B406D5D97}"/>
                        </a:ext>
                      </a:extLst>
                    </p:cNvPr>
                    <p:cNvSpPr>
                      <a:spLocks noRot="1" noChangeAspect="1" noMove="1" noResize="1" noEditPoints="1" noAdjustHandles="1" noChangeArrowheads="1" noChangeShapeType="1" noTextEdit="1"/>
                    </p:cNvSpPr>
                    <p:nvPr/>
                  </p:nvSpPr>
                  <p:spPr bwMode="auto">
                    <a:xfrm>
                      <a:off x="4901791" y="4482629"/>
                      <a:ext cx="2195536" cy="361061"/>
                    </a:xfrm>
                    <a:prstGeom prst="rect">
                      <a:avLst/>
                    </a:prstGeom>
                    <a:blipFill>
                      <a:blip r:embed="rId5"/>
                      <a:stretch>
                        <a:fillRect/>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7" name="Rectangle 2">
                      <a:extLst>
                        <a:ext uri="{FF2B5EF4-FFF2-40B4-BE49-F238E27FC236}">
                          <a16:creationId xmlns:a16="http://schemas.microsoft.com/office/drawing/2014/main" id="{641889A6-B0A9-4A01-ADBB-E5E3F90CE51D}"/>
                        </a:ext>
                      </a:extLst>
                    </p:cNvPr>
                    <p:cNvSpPr>
                      <a:spLocks noChangeArrowheads="1"/>
                    </p:cNvSpPr>
                    <p:nvPr/>
                  </p:nvSpPr>
                  <p:spPr bwMode="auto">
                    <a:xfrm>
                      <a:off x="3339451" y="4465632"/>
                      <a:ext cx="1815853" cy="361061"/>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14:m>
                        <m:oMathPara xmlns:m="http://schemas.openxmlformats.org/officeDocument/2006/math">
                          <m:oMathParaPr>
                            <m:jc m:val="centerGroup"/>
                          </m:oMathParaPr>
                          <m:oMath xmlns:m="http://schemas.openxmlformats.org/officeDocument/2006/math">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−2</m:t>
                                </m:r>
                              </m:e>
                              <m:sup>
                                <m:r>
                                  <a:rPr lang="en-US" altLang="zh-CN" sz="1600" i="1">
                                    <a:latin typeface="Cambria Math" panose="02040503050406030204" pitchFamily="18" charset="0"/>
                                  </a:rPr>
                                  <m:t>−(</m:t>
                                </m:r>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2</m:t>
                                    </m:r>
                                  </m:e>
                                  <m:sup>
                                    <m:r>
                                      <a:rPr lang="en-US" altLang="zh-CN" sz="1600" i="1">
                                        <a:latin typeface="Cambria Math" panose="02040503050406030204" pitchFamily="18" charset="0"/>
                                      </a:rPr>
                                      <m:t>𝑚</m:t>
                                    </m:r>
                                  </m:sup>
                                </m:sSup>
                                <m:r>
                                  <a:rPr lang="en-US" altLang="zh-CN" sz="1600" i="1">
                                    <a:latin typeface="Cambria Math" panose="02040503050406030204" pitchFamily="18" charset="0"/>
                                  </a:rPr>
                                  <m:t>−1)</m:t>
                                </m:r>
                              </m:sup>
                            </m:sSup>
                            <m:r>
                              <a:rPr lang="en-US" altLang="zh-CN" sz="1600" i="1">
                                <a:latin typeface="Cambria Math" panose="02040503050406030204" pitchFamily="18" charset="0"/>
                                <a:ea typeface="Cambria Math" panose="02040503050406030204" pitchFamily="18" charset="0"/>
                              </a:rPr>
                              <m:t>×</m:t>
                            </m:r>
                            <m:sSup>
                              <m:sSupPr>
                                <m:ctrlPr>
                                  <a:rPr lang="en-US" altLang="zh-CN" sz="1600" i="1">
                                    <a:latin typeface="Cambria Math" panose="02040503050406030204" pitchFamily="18" charset="0"/>
                                    <a:ea typeface="Cambria Math" panose="02040503050406030204" pitchFamily="18" charset="0"/>
                                  </a:rPr>
                                </m:ctrlPr>
                              </m:sSupPr>
                              <m:e>
                                <m:r>
                                  <a:rPr lang="en-US" altLang="zh-CN" sz="1600" i="1">
                                    <a:latin typeface="Cambria Math" panose="02040503050406030204" pitchFamily="18" charset="0"/>
                                    <a:ea typeface="Cambria Math" panose="02040503050406030204" pitchFamily="18" charset="0"/>
                                  </a:rPr>
                                  <m:t>2</m:t>
                                </m:r>
                              </m:e>
                              <m:sup>
                                <m:r>
                                  <a:rPr lang="en-US" altLang="zh-CN" sz="1600" i="1">
                                    <a:latin typeface="Cambria Math" panose="02040503050406030204" pitchFamily="18" charset="0"/>
                                    <a:ea typeface="Cambria Math" panose="02040503050406030204" pitchFamily="18" charset="0"/>
                                  </a:rPr>
                                  <m:t>−</m:t>
                                </m:r>
                                <m:r>
                                  <a:rPr lang="en-US" altLang="zh-CN" sz="1600" i="1">
                                    <a:latin typeface="Cambria Math" panose="02040503050406030204" pitchFamily="18" charset="0"/>
                                    <a:ea typeface="Cambria Math" panose="02040503050406030204" pitchFamily="18" charset="0"/>
                                  </a:rPr>
                                  <m:t>𝑛</m:t>
                                </m:r>
                              </m:sup>
                            </m:sSup>
                          </m:oMath>
                        </m:oMathPara>
                      </a14:m>
                      <a:endParaRPr lang="zh-CN" altLang="en-US" sz="1600" dirty="0"/>
                    </a:p>
                  </p:txBody>
                </p:sp>
              </mc:Choice>
              <mc:Fallback xmlns="">
                <p:sp>
                  <p:nvSpPr>
                    <p:cNvPr id="47" name="Rectangle 2">
                      <a:extLst>
                        <a:ext uri="{FF2B5EF4-FFF2-40B4-BE49-F238E27FC236}">
                          <a16:creationId xmlns:a16="http://schemas.microsoft.com/office/drawing/2014/main" id="{641889A6-B0A9-4A01-ADBB-E5E3F90CE51D}"/>
                        </a:ext>
                      </a:extLst>
                    </p:cNvPr>
                    <p:cNvSpPr>
                      <a:spLocks noRot="1" noChangeAspect="1" noMove="1" noResize="1" noEditPoints="1" noAdjustHandles="1" noChangeArrowheads="1" noChangeShapeType="1" noTextEdit="1"/>
                    </p:cNvSpPr>
                    <p:nvPr/>
                  </p:nvSpPr>
                  <p:spPr bwMode="auto">
                    <a:xfrm>
                      <a:off x="3339451" y="4465632"/>
                      <a:ext cx="1815853" cy="361061"/>
                    </a:xfrm>
                    <a:prstGeom prst="rect">
                      <a:avLst/>
                    </a:prstGeom>
                    <a:blipFill>
                      <a:blip r:embed="rId6"/>
                      <a:stretch>
                        <a:fillRect/>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9" name="Rectangle 2">
                      <a:extLst>
                        <a:ext uri="{FF2B5EF4-FFF2-40B4-BE49-F238E27FC236}">
                          <a16:creationId xmlns:a16="http://schemas.microsoft.com/office/drawing/2014/main" id="{93CB5E15-2F26-4D0F-B0AD-D6A623714245}"/>
                        </a:ext>
                      </a:extLst>
                    </p:cNvPr>
                    <p:cNvSpPr>
                      <a:spLocks noChangeArrowheads="1"/>
                    </p:cNvSpPr>
                    <p:nvPr/>
                  </p:nvSpPr>
                  <p:spPr bwMode="auto">
                    <a:xfrm>
                      <a:off x="1559762" y="3982291"/>
                      <a:ext cx="2582831" cy="338554"/>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14:m>
                        <m:oMathPara xmlns:m="http://schemas.openxmlformats.org/officeDocument/2006/math">
                          <m:oMathParaPr>
                            <m:jc m:val="centerGroup"/>
                          </m:oMathParaPr>
                          <m:oMath xmlns:m="http://schemas.openxmlformats.org/officeDocument/2006/math">
                            <m:r>
                              <a:rPr lang="en-US" altLang="zh-CN" sz="1600">
                                <a:latin typeface="Cambria Math" panose="02040503050406030204" pitchFamily="18" charset="0"/>
                              </a:rPr>
                              <m:t>−</m:t>
                            </m:r>
                            <m:d>
                              <m:dPr>
                                <m:ctrlPr>
                                  <a:rPr lang="en-US" altLang="zh-CN" sz="1600" i="1">
                                    <a:latin typeface="Cambria Math" panose="02040503050406030204" pitchFamily="18" charset="0"/>
                                  </a:rPr>
                                </m:ctrlPr>
                              </m:dPr>
                              <m:e>
                                <m:r>
                                  <a:rPr lang="en-US" altLang="zh-CN" sz="1600" i="1">
                                    <a:latin typeface="Cambria Math" panose="02040503050406030204" pitchFamily="18" charset="0"/>
                                  </a:rPr>
                                  <m:t>1−</m:t>
                                </m:r>
                                <m:sSup>
                                  <m:sSupPr>
                                    <m:ctrlPr>
                                      <a:rPr lang="en-US" altLang="zh-CN" sz="1600" i="1">
                                        <a:latin typeface="Cambria Math" panose="02040503050406030204" pitchFamily="18" charset="0"/>
                                      </a:rPr>
                                    </m:ctrlPr>
                                  </m:sSupPr>
                                  <m:e>
                                    <m:r>
                                      <a:rPr lang="en-US" altLang="zh-CN" sz="1600" i="1">
                                        <a:latin typeface="Cambria Math" panose="02040503050406030204" pitchFamily="18" charset="0"/>
                                      </a:rPr>
                                      <m:t>2</m:t>
                                    </m:r>
                                  </m:e>
                                  <m:sup>
                                    <m:r>
                                      <a:rPr lang="en-US" altLang="zh-CN" sz="1600" i="1">
                                        <a:latin typeface="Cambria Math" panose="02040503050406030204" pitchFamily="18" charset="0"/>
                                      </a:rPr>
                                      <m:t>−</m:t>
                                    </m:r>
                                    <m:r>
                                      <a:rPr lang="en-US" altLang="zh-CN" sz="1600" i="1">
                                        <a:latin typeface="Cambria Math" panose="02040503050406030204" pitchFamily="18" charset="0"/>
                                      </a:rPr>
                                      <m:t>𝑛</m:t>
                                    </m:r>
                                  </m:sup>
                                </m:sSup>
                              </m:e>
                            </m:d>
                            <m:r>
                              <a:rPr lang="en-US" altLang="zh-CN" sz="1600" i="1">
                                <a:latin typeface="Cambria Math" panose="02040503050406030204" pitchFamily="18" charset="0"/>
                                <a:ea typeface="Cambria Math" panose="02040503050406030204" pitchFamily="18" charset="0"/>
                              </a:rPr>
                              <m:t>×2</m:t>
                            </m:r>
                            <m:d>
                              <m:dPr>
                                <m:ctrlPr>
                                  <a:rPr lang="en-US" altLang="zh-CN" sz="1600" i="1">
                                    <a:latin typeface="Cambria Math" panose="02040503050406030204" pitchFamily="18" charset="0"/>
                                    <a:ea typeface="Cambria Math" panose="02040503050406030204" pitchFamily="18" charset="0"/>
                                  </a:rPr>
                                </m:ctrlPr>
                              </m:dPr>
                              <m:e>
                                <m:sSup>
                                  <m:sSupPr>
                                    <m:ctrlPr>
                                      <a:rPr lang="en-US" altLang="zh-CN" sz="1600" i="1">
                                        <a:latin typeface="Cambria Math" panose="02040503050406030204" pitchFamily="18" charset="0"/>
                                        <a:ea typeface="Cambria Math" panose="02040503050406030204" pitchFamily="18" charset="0"/>
                                      </a:rPr>
                                    </m:ctrlPr>
                                  </m:sSupPr>
                                  <m:e>
                                    <m:r>
                                      <a:rPr lang="en-US" altLang="zh-CN" sz="1600" i="1">
                                        <a:latin typeface="Cambria Math" panose="02040503050406030204" pitchFamily="18" charset="0"/>
                                        <a:ea typeface="Cambria Math" panose="02040503050406030204" pitchFamily="18" charset="0"/>
                                      </a:rPr>
                                      <m:t>2</m:t>
                                    </m:r>
                                  </m:e>
                                  <m:sup>
                                    <m:r>
                                      <a:rPr lang="en-US" altLang="zh-CN" sz="1600" i="1">
                                        <a:latin typeface="Cambria Math" panose="02040503050406030204" pitchFamily="18" charset="0"/>
                                        <a:ea typeface="Cambria Math" panose="02040503050406030204" pitchFamily="18" charset="0"/>
                                      </a:rPr>
                                      <m:t>𝑚</m:t>
                                    </m:r>
                                  </m:sup>
                                </m:sSup>
                                <m:r>
                                  <a:rPr lang="en-US" altLang="zh-CN" sz="1600" i="1">
                                    <a:latin typeface="Cambria Math" panose="02040503050406030204" pitchFamily="18" charset="0"/>
                                    <a:ea typeface="Cambria Math" panose="02040503050406030204" pitchFamily="18" charset="0"/>
                                  </a:rPr>
                                  <m:t>−1</m:t>
                                </m:r>
                              </m:e>
                            </m:d>
                          </m:oMath>
                        </m:oMathPara>
                      </a14:m>
                      <a:endParaRPr lang="zh-CN" altLang="en-US" sz="1600" dirty="0"/>
                    </a:p>
                  </p:txBody>
                </p:sp>
              </mc:Choice>
              <mc:Fallback xmlns="">
                <p:sp>
                  <p:nvSpPr>
                    <p:cNvPr id="49" name="Rectangle 2">
                      <a:extLst>
                        <a:ext uri="{FF2B5EF4-FFF2-40B4-BE49-F238E27FC236}">
                          <a16:creationId xmlns:a16="http://schemas.microsoft.com/office/drawing/2014/main" id="{93CB5E15-2F26-4D0F-B0AD-D6A623714245}"/>
                        </a:ext>
                      </a:extLst>
                    </p:cNvPr>
                    <p:cNvSpPr>
                      <a:spLocks noRot="1" noChangeAspect="1" noMove="1" noResize="1" noEditPoints="1" noAdjustHandles="1" noChangeArrowheads="1" noChangeShapeType="1" noTextEdit="1"/>
                    </p:cNvSpPr>
                    <p:nvPr/>
                  </p:nvSpPr>
                  <p:spPr bwMode="auto">
                    <a:xfrm>
                      <a:off x="1559762" y="3982291"/>
                      <a:ext cx="2582831" cy="338554"/>
                    </a:xfrm>
                    <a:prstGeom prst="rect">
                      <a:avLst/>
                    </a:prstGeom>
                    <a:blipFill>
                      <a:blip r:embed="rId7"/>
                      <a:stretch>
                        <a:fillRect/>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grpSp>
        </p:grpSp>
      </p:grpSp>
    </p:spTree>
    <p:extLst>
      <p:ext uri="{BB962C8B-B14F-4D97-AF65-F5344CB8AC3E}">
        <p14:creationId xmlns:p14="http://schemas.microsoft.com/office/powerpoint/2010/main" val="3516201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fade">
                                      <p:cBhvr>
                                        <p:cTn id="18" dur="500"/>
                                        <p:tgtEl>
                                          <p:spTgt spid="4">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2"/>
                                        </p:tgtEl>
                                        <p:attrNameLst>
                                          <p:attrName>style.visibility</p:attrName>
                                        </p:attrNameLst>
                                      </p:cBhvr>
                                      <p:to>
                                        <p:strVal val="visible"/>
                                      </p:to>
                                    </p:set>
                                    <p:animEffect transition="in" filter="fade">
                                      <p:cBhvr>
                                        <p:cTn id="23" dur="500"/>
                                        <p:tgtEl>
                                          <p:spTgt spid="5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10" end="10"/>
                                            </p:txEl>
                                          </p:spTgt>
                                        </p:tgtEl>
                                        <p:attrNameLst>
                                          <p:attrName>style.visibility</p:attrName>
                                        </p:attrNameLst>
                                      </p:cBhvr>
                                      <p:to>
                                        <p:strVal val="visible"/>
                                      </p:to>
                                    </p:set>
                                    <p:animEffect transition="in" filter="fade">
                                      <p:cBhvr>
                                        <p:cTn id="28" dur="500"/>
                                        <p:tgtEl>
                                          <p:spTgt spid="4">
                                            <p:txEl>
                                              <p:pRg st="10" end="10"/>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11" end="11"/>
                                            </p:txEl>
                                          </p:spTgt>
                                        </p:tgtEl>
                                        <p:attrNameLst>
                                          <p:attrName>style.visibility</p:attrName>
                                        </p:attrNameLst>
                                      </p:cBhvr>
                                      <p:to>
                                        <p:strVal val="visible"/>
                                      </p:to>
                                    </p:set>
                                    <p:animEffect transition="in" filter="fade">
                                      <p:cBhvr>
                                        <p:cTn id="31" dur="500"/>
                                        <p:tgtEl>
                                          <p:spTgt spid="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浮点数表示与运算</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6029471"/>
          </a:xfrm>
        </p:spPr>
        <p:txBody>
          <a:bodyPr/>
          <a:lstStyle/>
          <a:p>
            <a:r>
              <a:rPr lang="zh-CN" altLang="en-US" dirty="0"/>
              <a:t>浮点表示法</a:t>
            </a:r>
            <a:endParaRPr lang="en-US" altLang="zh-CN" dirty="0"/>
          </a:p>
          <a:p>
            <a:pPr lvl="1">
              <a:buFont typeface="Arial" panose="020B0604020202020204" pitchFamily="34" charset="0"/>
              <a:buChar char="•"/>
            </a:pPr>
            <a:r>
              <a:rPr lang="zh-CN" altLang="en-US" dirty="0"/>
              <a:t>浮点数规格化</a:t>
            </a:r>
            <a:endParaRPr lang="en-US" altLang="zh-CN" dirty="0"/>
          </a:p>
          <a:p>
            <a:pPr lvl="2"/>
            <a:r>
              <a:rPr lang="en-US" altLang="zh-CN" dirty="0"/>
              <a:t>	</a:t>
            </a:r>
            <a:r>
              <a:rPr lang="zh-CN" altLang="zh-CN" dirty="0"/>
              <a:t>浮点数的尾数的有效位数决定了浮点数的精度，为了提高精度，需要尽可能的使得浮点数尾数的位数被高效率运用，即需要对浮点数进行规格化操作。对浮点数的进行规格化，不仅能够使得浮点数的精度提高，同时也可以使浮点数表示具有唯一性，对于不同基数的浮点数，由于其规格化后数的形式不同，其规格化过程也略有差异。</a:t>
            </a:r>
          </a:p>
          <a:p>
            <a:pPr lvl="2"/>
            <a:r>
              <a:rPr lang="en-US" altLang="zh-CN" dirty="0"/>
              <a:t>	</a:t>
            </a:r>
            <a:r>
              <a:rPr lang="zh-CN" altLang="zh-CN" dirty="0"/>
              <a:t>当基数为</a:t>
            </a:r>
            <a:r>
              <a:rPr lang="en-US" altLang="zh-CN" dirty="0"/>
              <a:t>2</a:t>
            </a:r>
            <a:r>
              <a:rPr lang="zh-CN" altLang="zh-CN" dirty="0"/>
              <a:t>时，需要保证尾数的最高位为</a:t>
            </a:r>
            <a:r>
              <a:rPr lang="en-US" altLang="zh-CN" dirty="0"/>
              <a:t>1</a:t>
            </a:r>
            <a:r>
              <a:rPr lang="zh-CN" altLang="zh-CN" dirty="0"/>
              <a:t>的数是规格化数。规格化操作有两种：左规和右规。左规时，尾数左移一位，阶码减</a:t>
            </a:r>
            <a:r>
              <a:rPr lang="en-US" altLang="zh-CN" dirty="0"/>
              <a:t>1</a:t>
            </a:r>
            <a:r>
              <a:rPr lang="zh-CN" altLang="zh-CN" dirty="0"/>
              <a:t>；右规时，尾数右移一位，阶码加</a:t>
            </a:r>
            <a:r>
              <a:rPr lang="en-US" altLang="zh-CN" dirty="0"/>
              <a:t>1</a:t>
            </a:r>
            <a:r>
              <a:rPr lang="zh-CN" altLang="zh-CN" dirty="0"/>
              <a:t>。</a:t>
            </a:r>
          </a:p>
          <a:p>
            <a:pPr lvl="2"/>
            <a:r>
              <a:rPr lang="en-US" altLang="zh-CN" dirty="0"/>
              <a:t>	</a:t>
            </a:r>
            <a:r>
              <a:rPr lang="zh-CN" altLang="zh-CN" dirty="0"/>
              <a:t>同理当基数为</a:t>
            </a:r>
            <a:r>
              <a:rPr lang="en-US" altLang="zh-CN" dirty="0"/>
              <a:t>4</a:t>
            </a:r>
            <a:r>
              <a:rPr lang="zh-CN" altLang="zh-CN" dirty="0"/>
              <a:t>时，需要保证尾数的高两位不全为</a:t>
            </a:r>
            <a:r>
              <a:rPr lang="en-US" altLang="zh-CN" dirty="0"/>
              <a:t>0</a:t>
            </a:r>
            <a:r>
              <a:rPr lang="zh-CN" altLang="zh-CN" dirty="0"/>
              <a:t>，左移时，尾数左移两位，阶码减</a:t>
            </a:r>
            <a:r>
              <a:rPr lang="en-US" altLang="zh-CN" dirty="0"/>
              <a:t>1</a:t>
            </a:r>
            <a:r>
              <a:rPr lang="zh-CN" altLang="zh-CN" dirty="0"/>
              <a:t>；右移时，尾数右移两位，阶码加</a:t>
            </a:r>
            <a:r>
              <a:rPr lang="en-US" altLang="zh-CN" dirty="0"/>
              <a:t>1</a:t>
            </a:r>
            <a:r>
              <a:rPr lang="zh-CN" altLang="zh-CN" dirty="0"/>
              <a:t>。</a:t>
            </a:r>
            <a:endParaRPr lang="en-US" altLang="zh-CN" dirty="0"/>
          </a:p>
          <a:p>
            <a:pPr lvl="1"/>
            <a:endParaRPr lang="en-US" altLang="zh-CN" dirty="0"/>
          </a:p>
          <a:p>
            <a:pPr lvl="1"/>
            <a:endParaRPr lang="en-US" altLang="zh-CN" dirty="0"/>
          </a:p>
          <a:p>
            <a:pPr lvl="2"/>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marL="530225" lvl="1" indent="0">
              <a:buNone/>
            </a:pPr>
            <a:endParaRPr lang="en-US" altLang="zh-CN" dirty="0"/>
          </a:p>
          <a:p>
            <a:pPr marL="1200150" lvl="1" indent="-285750">
              <a:buFont typeface="Arial" panose="020B0604020202020204" pitchFamily="34" charset="0"/>
              <a:buChar char="•"/>
            </a:pPr>
            <a:endParaRPr lang="zh-CN" altLang="zh-CN" dirty="0"/>
          </a:p>
          <a:p>
            <a:pPr marL="742950" indent="-285750">
              <a:buFont typeface="Arial" panose="020B0604020202020204" pitchFamily="34" charset="0"/>
              <a:buChar char="•"/>
            </a:pPr>
            <a:endParaRPr lang="en-US" altLang="zh-CN" dirty="0"/>
          </a:p>
          <a:p>
            <a:pPr marL="742950" indent="-285750">
              <a:buFont typeface="Arial" panose="020B0604020202020204" pitchFamily="34" charset="0"/>
              <a:buChar char="•"/>
            </a:pPr>
            <a:endParaRPr lang="en-US" altLang="zh-CN" dirty="0"/>
          </a:p>
          <a:p>
            <a:pPr marL="742950" indent="-285750">
              <a:buFont typeface="Arial" panose="020B0604020202020204" pitchFamily="34" charset="0"/>
              <a:buChar char="•"/>
            </a:pPr>
            <a:endParaRPr lang="zh-CN" altLang="zh-CN" dirty="0"/>
          </a:p>
          <a:p>
            <a:pPr lvl="2"/>
            <a:endParaRPr lang="en-US" altLang="zh-CN" dirty="0"/>
          </a:p>
          <a:p>
            <a:pPr lvl="1"/>
            <a:endParaRPr lang="en-US" altLang="zh-CN" dirty="0"/>
          </a:p>
          <a:p>
            <a:pPr lvl="1"/>
            <a:endParaRPr lang="zh-CN" altLang="zh-CN" dirty="0"/>
          </a:p>
          <a:p>
            <a:pPr marL="0" indent="0">
              <a:buNone/>
            </a:pPr>
            <a:r>
              <a:rPr lang="en-US" altLang="zh-CN" dirty="0"/>
              <a:t>	</a:t>
            </a:r>
            <a:endParaRPr lang="zh-CN" altLang="zh-CN" dirty="0"/>
          </a:p>
          <a:p>
            <a:pPr marL="530225" lvl="1" indent="0">
              <a:buNone/>
            </a:pPr>
            <a:r>
              <a:rPr lang="en-US" altLang="zh-CN" dirty="0"/>
              <a:t>	</a:t>
            </a:r>
          </a:p>
          <a:p>
            <a:pPr lvl="1"/>
            <a:endParaRPr lang="en-US" altLang="zh-CN" dirty="0"/>
          </a:p>
          <a:p>
            <a:pPr lvl="1"/>
            <a:endParaRPr lang="en-US" altLang="zh-CN" dirty="0"/>
          </a:p>
          <a:p>
            <a:pPr lvl="1"/>
            <a:endParaRPr lang="en-US" altLang="zh-CN" dirty="0"/>
          </a:p>
          <a:p>
            <a:pPr marL="530225" lvl="1" indent="0">
              <a:buNone/>
            </a:pPr>
            <a:endParaRPr lang="en-US" altLang="zh-CN" dirty="0"/>
          </a:p>
          <a:p>
            <a:pPr marL="530225" lvl="1" indent="0">
              <a:buNone/>
            </a:pPr>
            <a:endParaRPr lang="zh-CN" altLang="zh-CN" dirty="0"/>
          </a:p>
          <a:p>
            <a:pPr lvl="1"/>
            <a:endParaRPr lang="en-US" altLang="zh-CN"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21</a:t>
            </a:fld>
            <a:endParaRPr lang="zh-CN" altLang="en-US"/>
          </a:p>
        </p:txBody>
      </p:sp>
      <p:sp>
        <p:nvSpPr>
          <p:cNvPr id="7" name="Rectangle 2">
            <a:extLst>
              <a:ext uri="{FF2B5EF4-FFF2-40B4-BE49-F238E27FC236}">
                <a16:creationId xmlns:a16="http://schemas.microsoft.com/office/drawing/2014/main" id="{AA769FF7-2940-44E9-914D-0C43A345CA79}"/>
              </a:ext>
            </a:extLst>
          </p:cNvPr>
          <p:cNvSpPr>
            <a:spLocks noChangeArrowheads="1"/>
          </p:cNvSpPr>
          <p:nvPr/>
        </p:nvSpPr>
        <p:spPr bwMode="auto">
          <a:xfrm>
            <a:off x="4049713" y="30781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a:extLst>
              <a:ext uri="{FF2B5EF4-FFF2-40B4-BE49-F238E27FC236}">
                <a16:creationId xmlns:a16="http://schemas.microsoft.com/office/drawing/2014/main" id="{06E3B1F1-745C-417B-AD64-7D8B7365BDA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587527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500"/>
                                        <p:tgtEl>
                                          <p:spTgt spid="4">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浮点数表示与运算</a:t>
            </a:r>
          </a:p>
        </p:txBody>
      </p:sp>
      <mc:AlternateContent xmlns:mc="http://schemas.openxmlformats.org/markup-compatibility/2006" xmlns:a14="http://schemas.microsoft.com/office/drawing/2010/main">
        <mc:Choice Requires="a14">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0" y="1003096"/>
                <a:ext cx="11751733" cy="6029471"/>
              </a:xfrm>
            </p:spPr>
            <p:txBody>
              <a:bodyPr/>
              <a:lstStyle/>
              <a:p>
                <a:r>
                  <a:rPr lang="zh-CN" altLang="en-US" dirty="0"/>
                  <a:t>浮点表示法</a:t>
                </a:r>
                <a:endParaRPr lang="en-US" altLang="zh-CN" dirty="0"/>
              </a:p>
              <a:p>
                <a:pPr lvl="1">
                  <a:buFont typeface="Arial" panose="020B0604020202020204" pitchFamily="34" charset="0"/>
                  <a:buChar char="•"/>
                </a:pPr>
                <a:r>
                  <a:rPr lang="en-US" altLang="zh-CN" dirty="0"/>
                  <a:t>IEEE</a:t>
                </a:r>
                <a:r>
                  <a:rPr lang="zh-CN" altLang="en-US" dirty="0"/>
                  <a:t> </a:t>
                </a:r>
                <a:r>
                  <a:rPr lang="en-US" altLang="zh-CN" dirty="0"/>
                  <a:t>754</a:t>
                </a:r>
                <a:r>
                  <a:rPr lang="zh-CN" altLang="en-US" dirty="0"/>
                  <a:t>标准</a:t>
                </a:r>
                <a:endParaRPr lang="en-US" altLang="zh-CN" dirty="0"/>
              </a:p>
              <a:p>
                <a:pPr lvl="2"/>
                <a:r>
                  <a:rPr lang="zh-CN" altLang="zh-CN" dirty="0"/>
                  <a:t>在此标准中，最常用的两种浮点格式分别为：</a:t>
                </a:r>
                <a:r>
                  <a:rPr lang="en-US" altLang="zh-CN" dirty="0"/>
                  <a:t>32</a:t>
                </a:r>
                <a:r>
                  <a:rPr lang="zh-CN" altLang="zh-CN" dirty="0"/>
                  <a:t>位单精度格式和</a:t>
                </a:r>
                <a:r>
                  <a:rPr lang="en-US" altLang="zh-CN" dirty="0"/>
                  <a:t>64</a:t>
                </a:r>
                <a:r>
                  <a:rPr lang="zh-CN" altLang="zh-CN" dirty="0"/>
                  <a:t>位双精度格式</a:t>
                </a:r>
                <a:r>
                  <a:rPr lang="zh-CN" altLang="en-US" dirty="0"/>
                  <a:t>。</a:t>
                </a:r>
                <a:endParaRPr lang="en-US" altLang="zh-CN" dirty="0"/>
              </a:p>
              <a:p>
                <a:pPr lvl="2"/>
                <a:r>
                  <a:rPr lang="en-US" altLang="zh-CN" dirty="0"/>
                  <a:t>	</a:t>
                </a:r>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3" algn="just">
                  <a:buNone/>
                </a:pPr>
                <a:endParaRPr lang="en-US" altLang="zh-CN" dirty="0"/>
              </a:p>
              <a:p>
                <a:pPr lvl="3" algn="just">
                  <a:buNone/>
                </a:pPr>
                <a:endParaRPr lang="en-US" altLang="zh-CN" dirty="0">
                  <a:solidFill>
                    <a:srgbClr val="FF0000"/>
                  </a:solidFill>
                </a:endParaRPr>
              </a:p>
              <a:p>
                <a:pPr lvl="3" algn="just">
                  <a:buNone/>
                </a:pPr>
                <a:r>
                  <a:rPr lang="zh-CN" altLang="en-US" dirty="0">
                    <a:solidFill>
                      <a:srgbClr val="FF0000"/>
                    </a:solidFill>
                  </a:rPr>
                  <a:t>  </a:t>
                </a:r>
                <a:r>
                  <a:rPr lang="en-US" altLang="zh-CN" dirty="0">
                    <a:solidFill>
                      <a:srgbClr val="FF0000"/>
                    </a:solidFill>
                  </a:rPr>
                  <a:t>32</a:t>
                </a:r>
                <a:r>
                  <a:rPr lang="zh-CN" altLang="zh-CN" dirty="0">
                    <a:solidFill>
                      <a:srgbClr val="FF0000"/>
                    </a:solidFill>
                  </a:rPr>
                  <a:t>位单精度</a:t>
                </a:r>
                <a:r>
                  <a:rPr lang="zh-CN" altLang="zh-CN" dirty="0"/>
                  <a:t>格式中包括</a:t>
                </a:r>
                <a:r>
                  <a:rPr lang="en-US" altLang="zh-CN" dirty="0">
                    <a:solidFill>
                      <a:srgbClr val="FF0000"/>
                    </a:solidFill>
                  </a:rPr>
                  <a:t>1</a:t>
                </a:r>
                <a:r>
                  <a:rPr lang="zh-CN" altLang="zh-CN" dirty="0">
                    <a:solidFill>
                      <a:srgbClr val="FF0000"/>
                    </a:solidFill>
                  </a:rPr>
                  <a:t>位符号位</a:t>
                </a:r>
                <a:r>
                  <a:rPr lang="en-US" altLang="zh-CN" i="1" dirty="0">
                    <a:solidFill>
                      <a:srgbClr val="FF0000"/>
                    </a:solidFill>
                  </a:rPr>
                  <a:t>S</a:t>
                </a:r>
                <a:r>
                  <a:rPr lang="zh-CN" altLang="zh-CN" dirty="0"/>
                  <a:t>，</a:t>
                </a:r>
                <a:r>
                  <a:rPr lang="en-US" altLang="zh-CN" dirty="0">
                    <a:solidFill>
                      <a:srgbClr val="FF0000"/>
                    </a:solidFill>
                  </a:rPr>
                  <a:t>8</a:t>
                </a:r>
                <a:r>
                  <a:rPr lang="zh-CN" altLang="zh-CN" dirty="0">
                    <a:solidFill>
                      <a:srgbClr val="FF0000"/>
                    </a:solidFill>
                  </a:rPr>
                  <a:t>位阶码</a:t>
                </a:r>
                <a:r>
                  <a:rPr lang="en-US" altLang="zh-CN" i="1" dirty="0">
                    <a:solidFill>
                      <a:srgbClr val="FF0000"/>
                    </a:solidFill>
                  </a:rPr>
                  <a:t>E</a:t>
                </a:r>
                <a:r>
                  <a:rPr lang="zh-CN" altLang="zh-CN" dirty="0"/>
                  <a:t>和</a:t>
                </a:r>
                <a:r>
                  <a:rPr lang="en-US" altLang="zh-CN" dirty="0">
                    <a:solidFill>
                      <a:srgbClr val="FF0000"/>
                    </a:solidFill>
                  </a:rPr>
                  <a:t>23</a:t>
                </a:r>
                <a:r>
                  <a:rPr lang="zh-CN" altLang="zh-CN" dirty="0">
                    <a:solidFill>
                      <a:srgbClr val="FF0000"/>
                    </a:solidFill>
                  </a:rPr>
                  <a:t>位尾数</a:t>
                </a:r>
                <a:r>
                  <a:rPr lang="en-US" altLang="zh-CN" i="1" dirty="0">
                    <a:solidFill>
                      <a:srgbClr val="FF0000"/>
                    </a:solidFill>
                  </a:rPr>
                  <a:t>M</a:t>
                </a:r>
                <a:r>
                  <a:rPr lang="zh-CN" altLang="zh-CN" dirty="0"/>
                  <a:t>；</a:t>
                </a:r>
                <a:r>
                  <a:rPr lang="en-US" altLang="zh-CN" dirty="0">
                    <a:solidFill>
                      <a:srgbClr val="FF0000"/>
                    </a:solidFill>
                  </a:rPr>
                  <a:t>64</a:t>
                </a:r>
                <a:r>
                  <a:rPr lang="zh-CN" altLang="zh-CN" dirty="0">
                    <a:solidFill>
                      <a:srgbClr val="FF0000"/>
                    </a:solidFill>
                  </a:rPr>
                  <a:t>位双精度</a:t>
                </a:r>
                <a:r>
                  <a:rPr lang="zh-CN" altLang="zh-CN" dirty="0"/>
                  <a:t>格式中包括</a:t>
                </a:r>
                <a:r>
                  <a:rPr lang="en-US" altLang="zh-CN" dirty="0">
                    <a:solidFill>
                      <a:srgbClr val="FF0000"/>
                    </a:solidFill>
                  </a:rPr>
                  <a:t>1</a:t>
                </a:r>
                <a:r>
                  <a:rPr lang="zh-CN" altLang="zh-CN" dirty="0">
                    <a:solidFill>
                      <a:srgbClr val="FF0000"/>
                    </a:solidFill>
                  </a:rPr>
                  <a:t>位符号位</a:t>
                </a:r>
                <a:r>
                  <a:rPr lang="en-US" altLang="zh-CN" i="1" dirty="0">
                    <a:solidFill>
                      <a:srgbClr val="FF0000"/>
                    </a:solidFill>
                  </a:rPr>
                  <a:t>S</a:t>
                </a:r>
                <a:r>
                  <a:rPr lang="zh-CN" altLang="zh-CN" dirty="0"/>
                  <a:t>，</a:t>
                </a:r>
                <a:r>
                  <a:rPr lang="en-US" altLang="zh-CN" dirty="0">
                    <a:solidFill>
                      <a:srgbClr val="FF0000"/>
                    </a:solidFill>
                  </a:rPr>
                  <a:t>11</a:t>
                </a:r>
                <a:r>
                  <a:rPr lang="zh-CN" altLang="zh-CN" dirty="0">
                    <a:solidFill>
                      <a:srgbClr val="FF0000"/>
                    </a:solidFill>
                  </a:rPr>
                  <a:t>位阶码</a:t>
                </a:r>
                <a:r>
                  <a:rPr lang="en-US" altLang="zh-CN" i="1" dirty="0">
                    <a:solidFill>
                      <a:srgbClr val="FF0000"/>
                    </a:solidFill>
                  </a:rPr>
                  <a:t>E</a:t>
                </a:r>
                <a:r>
                  <a:rPr lang="zh-CN" altLang="zh-CN" dirty="0"/>
                  <a:t>和</a:t>
                </a:r>
                <a:r>
                  <a:rPr lang="en-US" altLang="zh-CN" dirty="0">
                    <a:solidFill>
                      <a:srgbClr val="FF0000"/>
                    </a:solidFill>
                  </a:rPr>
                  <a:t>52</a:t>
                </a:r>
                <a:r>
                  <a:rPr lang="zh-CN" altLang="zh-CN" dirty="0">
                    <a:solidFill>
                      <a:srgbClr val="FF0000"/>
                    </a:solidFill>
                  </a:rPr>
                  <a:t>位尾数</a:t>
                </a:r>
                <a:r>
                  <a:rPr lang="en-US" altLang="zh-CN" i="1" dirty="0">
                    <a:solidFill>
                      <a:srgbClr val="FF0000"/>
                    </a:solidFill>
                  </a:rPr>
                  <a:t>M</a:t>
                </a:r>
                <a:r>
                  <a:rPr lang="zh-CN" altLang="zh-CN" dirty="0"/>
                  <a:t>。二者的基数都默认为</a:t>
                </a:r>
                <a:r>
                  <a:rPr lang="en-US" altLang="zh-CN" dirty="0"/>
                  <a:t>2</a:t>
                </a:r>
                <a:r>
                  <a:rPr lang="zh-CN" altLang="zh-CN" dirty="0"/>
                  <a:t>，</a:t>
                </a:r>
                <a:r>
                  <a:rPr lang="zh-CN" altLang="zh-CN" dirty="0">
                    <a:solidFill>
                      <a:srgbClr val="FF0000"/>
                    </a:solidFill>
                  </a:rPr>
                  <a:t>尾数使用原码表示</a:t>
                </a:r>
                <a:r>
                  <a:rPr lang="zh-CN" altLang="zh-CN" dirty="0"/>
                  <a:t>，由于规格化尾数的第一位总为</a:t>
                </a:r>
                <a:r>
                  <a:rPr lang="en-US" altLang="zh-CN" dirty="0"/>
                  <a:t>1</a:t>
                </a:r>
                <a:r>
                  <a:rPr lang="zh-CN" altLang="zh-CN" dirty="0"/>
                  <a:t>，因此为节约空间可省略第一位的</a:t>
                </a:r>
                <a:r>
                  <a:rPr lang="en-US" altLang="zh-CN" dirty="0"/>
                  <a:t>1</a:t>
                </a:r>
                <a:r>
                  <a:rPr lang="zh-CN" altLang="zh-CN" dirty="0"/>
                  <a:t>，该缺省位称之为</a:t>
                </a:r>
                <a:r>
                  <a:rPr lang="zh-CN" altLang="zh-CN" dirty="0">
                    <a:solidFill>
                      <a:srgbClr val="FF0000"/>
                    </a:solidFill>
                  </a:rPr>
                  <a:t>隐藏位</a:t>
                </a:r>
                <a:r>
                  <a:rPr lang="zh-CN" altLang="zh-CN" dirty="0"/>
                  <a:t>，因此</a:t>
                </a:r>
                <a:r>
                  <a:rPr lang="en-US" altLang="zh-CN" dirty="0"/>
                  <a:t>23</a:t>
                </a:r>
                <a:r>
                  <a:rPr lang="zh-CN" altLang="zh-CN" dirty="0"/>
                  <a:t>位和</a:t>
                </a:r>
                <a:r>
                  <a:rPr lang="en-US" altLang="zh-CN" dirty="0"/>
                  <a:t>52</a:t>
                </a:r>
                <a:r>
                  <a:rPr lang="zh-CN" altLang="zh-CN" dirty="0"/>
                  <a:t>位的尾数实际上分别表示了</a:t>
                </a:r>
                <a:r>
                  <a:rPr lang="en-US" altLang="zh-CN" dirty="0"/>
                  <a:t>24</a:t>
                </a:r>
                <a:r>
                  <a:rPr lang="zh-CN" altLang="zh-CN" dirty="0"/>
                  <a:t>位和</a:t>
                </a:r>
                <a:r>
                  <a:rPr lang="en-US" altLang="zh-CN" dirty="0"/>
                  <a:t>53</a:t>
                </a:r>
                <a:r>
                  <a:rPr lang="zh-CN" altLang="zh-CN" dirty="0"/>
                  <a:t>位的有效数字。</a:t>
                </a:r>
                <a:r>
                  <a:rPr lang="en-US" altLang="zh-CN" dirty="0">
                    <a:solidFill>
                      <a:srgbClr val="FF0000"/>
                    </a:solidFill>
                  </a:rPr>
                  <a:t>IEEE 754</a:t>
                </a:r>
                <a:r>
                  <a:rPr lang="zh-CN" altLang="zh-CN" dirty="0">
                    <a:solidFill>
                      <a:srgbClr val="FF0000"/>
                    </a:solidFill>
                  </a:rPr>
                  <a:t>规定隐藏位的</a:t>
                </a:r>
                <a:r>
                  <a:rPr lang="en-US" altLang="zh-CN" dirty="0">
                    <a:solidFill>
                      <a:srgbClr val="FF0000"/>
                    </a:solidFill>
                  </a:rPr>
                  <a:t>1</a:t>
                </a:r>
                <a:r>
                  <a:rPr lang="zh-CN" altLang="zh-CN" dirty="0">
                    <a:solidFill>
                      <a:srgbClr val="FF0000"/>
                    </a:solidFill>
                  </a:rPr>
                  <a:t>在小数点之前</a:t>
                </a:r>
                <a:r>
                  <a:rPr lang="zh-CN" altLang="zh-CN" dirty="0"/>
                  <a:t>。</a:t>
                </a:r>
                <a:endParaRPr lang="en-US" altLang="zh-CN" dirty="0"/>
              </a:p>
              <a:p>
                <a:pPr lvl="3" algn="just">
                  <a:buNone/>
                </a:pPr>
                <a:r>
                  <a:rPr lang="zh-CN" altLang="en-US" dirty="0"/>
                  <a:t>  </a:t>
                </a:r>
                <a:r>
                  <a:rPr lang="zh-CN" altLang="zh-CN" dirty="0">
                    <a:solidFill>
                      <a:srgbClr val="FF0000"/>
                    </a:solidFill>
                  </a:rPr>
                  <a:t>阶码使用移码表示法</a:t>
                </a:r>
                <a:r>
                  <a:rPr lang="zh-CN" altLang="zh-CN" dirty="0"/>
                  <a:t>，需要注意的是，其偏置常数不是通常</a:t>
                </a:r>
                <a:r>
                  <a:rPr lang="en-US" altLang="zh-CN" i="1" dirty="0"/>
                  <a:t>n</a:t>
                </a:r>
                <a:r>
                  <a:rPr lang="zh-CN" altLang="zh-CN" dirty="0"/>
                  <a:t>位移码所用的</a:t>
                </a:r>
                <a14:m>
                  <m:oMath xmlns:m="http://schemas.openxmlformats.org/officeDocument/2006/math">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𝑛</m:t>
                        </m:r>
                        <m:r>
                          <a:rPr lang="en-US" altLang="zh-CN" i="1">
                            <a:latin typeface="Cambria Math" panose="02040503050406030204" pitchFamily="18" charset="0"/>
                          </a:rPr>
                          <m:t>−1</m:t>
                        </m:r>
                      </m:sup>
                    </m:sSup>
                  </m:oMath>
                </a14:m>
                <a:r>
                  <a:rPr lang="zh-CN" altLang="zh-CN" dirty="0"/>
                  <a:t>，而是（</a:t>
                </a:r>
                <a14:m>
                  <m:oMath xmlns:m="http://schemas.openxmlformats.org/officeDocument/2006/math">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𝑛</m:t>
                        </m:r>
                        <m:r>
                          <a:rPr lang="en-US" altLang="zh-CN" i="1">
                            <a:latin typeface="Cambria Math" panose="02040503050406030204" pitchFamily="18" charset="0"/>
                          </a:rPr>
                          <m:t>−1</m:t>
                        </m:r>
                      </m:sup>
                    </m:sSup>
                    <m:r>
                      <a:rPr lang="en-US" altLang="zh-CN" i="1">
                        <a:latin typeface="Cambria Math" panose="02040503050406030204" pitchFamily="18" charset="0"/>
                      </a:rPr>
                      <m:t>−1</m:t>
                    </m:r>
                  </m:oMath>
                </a14:m>
                <a:r>
                  <a:rPr lang="zh-CN" altLang="zh-CN" dirty="0"/>
                  <a:t>），即单精度和双精度浮点数阶码的偏置常数分别为</a:t>
                </a:r>
                <a:r>
                  <a:rPr lang="en-US" altLang="zh-CN" dirty="0"/>
                  <a:t>127</a:t>
                </a:r>
                <a:r>
                  <a:rPr lang="zh-CN" altLang="zh-CN" dirty="0"/>
                  <a:t>和</a:t>
                </a:r>
                <a:r>
                  <a:rPr lang="en-US" altLang="zh-CN" dirty="0"/>
                  <a:t>1023</a:t>
                </a:r>
                <a:r>
                  <a:rPr lang="zh-CN" altLang="zh-CN" dirty="0"/>
                  <a:t>。</a:t>
                </a:r>
                <a:r>
                  <a:rPr lang="zh-CN" altLang="zh-CN" sz="1800" dirty="0">
                    <a:effectLst/>
                  </a:rPr>
                  <a:t> </a:t>
                </a:r>
                <a:endParaRPr lang="zh-CN" altLang="zh-CN" sz="1800" dirty="0"/>
              </a:p>
              <a:p>
                <a:pPr lvl="2"/>
                <a:endParaRPr lang="en-US" altLang="zh-CN" dirty="0"/>
              </a:p>
              <a:p>
                <a:pPr lvl="1"/>
                <a:endParaRPr lang="en-US" altLang="zh-CN" dirty="0"/>
              </a:p>
              <a:p>
                <a:pPr marL="530225" lvl="1" indent="0">
                  <a:buNone/>
                </a:pPr>
                <a:endParaRPr lang="en-US" altLang="zh-CN" dirty="0"/>
              </a:p>
              <a:p>
                <a:pPr marL="1200150" lvl="1" indent="-285750">
                  <a:buFont typeface="Arial" panose="020B0604020202020204" pitchFamily="34" charset="0"/>
                  <a:buChar char="•"/>
                </a:pPr>
                <a:endParaRPr lang="zh-CN" altLang="zh-CN" dirty="0"/>
              </a:p>
              <a:p>
                <a:pPr marL="742950" indent="-285750">
                  <a:buFont typeface="Arial" panose="020B0604020202020204" pitchFamily="34" charset="0"/>
                  <a:buChar char="•"/>
                </a:pPr>
                <a:endParaRPr lang="en-US" altLang="zh-CN" dirty="0"/>
              </a:p>
              <a:p>
                <a:pPr marL="742950" indent="-285750">
                  <a:buFont typeface="Arial" panose="020B0604020202020204" pitchFamily="34" charset="0"/>
                  <a:buChar char="•"/>
                </a:pPr>
                <a:endParaRPr lang="en-US" altLang="zh-CN" dirty="0"/>
              </a:p>
              <a:p>
                <a:pPr marL="742950" indent="-285750">
                  <a:buFont typeface="Arial" panose="020B0604020202020204" pitchFamily="34" charset="0"/>
                  <a:buChar char="•"/>
                </a:pPr>
                <a:endParaRPr lang="zh-CN" altLang="zh-CN" dirty="0"/>
              </a:p>
              <a:p>
                <a:pPr lvl="2"/>
                <a:endParaRPr lang="en-US" altLang="zh-CN" dirty="0"/>
              </a:p>
              <a:p>
                <a:pPr lvl="1"/>
                <a:endParaRPr lang="en-US" altLang="zh-CN" dirty="0"/>
              </a:p>
              <a:p>
                <a:pPr lvl="1"/>
                <a:endParaRPr lang="zh-CN" altLang="zh-CN" dirty="0"/>
              </a:p>
              <a:p>
                <a:pPr marL="0" indent="0">
                  <a:buNone/>
                </a:pPr>
                <a:r>
                  <a:rPr lang="en-US" altLang="zh-CN" dirty="0"/>
                  <a:t>	</a:t>
                </a:r>
                <a:endParaRPr lang="zh-CN" altLang="zh-CN" dirty="0"/>
              </a:p>
              <a:p>
                <a:pPr marL="530225" lvl="1" indent="0">
                  <a:buNone/>
                </a:pPr>
                <a:r>
                  <a:rPr lang="en-US" altLang="zh-CN" dirty="0"/>
                  <a:t>	</a:t>
                </a:r>
              </a:p>
              <a:p>
                <a:pPr lvl="1"/>
                <a:endParaRPr lang="en-US" altLang="zh-CN" dirty="0"/>
              </a:p>
              <a:p>
                <a:pPr lvl="1"/>
                <a:endParaRPr lang="en-US" altLang="zh-CN" dirty="0"/>
              </a:p>
              <a:p>
                <a:pPr lvl="1"/>
                <a:endParaRPr lang="en-US" altLang="zh-CN" dirty="0"/>
              </a:p>
              <a:p>
                <a:pPr marL="530225" lvl="1" indent="0">
                  <a:buNone/>
                </a:pPr>
                <a:endParaRPr lang="en-US" altLang="zh-CN" dirty="0"/>
              </a:p>
              <a:p>
                <a:pPr marL="530225" lvl="1" indent="0">
                  <a:buNone/>
                </a:pPr>
                <a:endParaRPr lang="zh-CN" altLang="zh-CN" dirty="0"/>
              </a:p>
              <a:p>
                <a:pPr lvl="1"/>
                <a:endParaRPr lang="en-US" altLang="zh-CN" dirty="0"/>
              </a:p>
            </p:txBody>
          </p:sp>
        </mc:Choice>
        <mc:Fallback xmlns="">
          <p:sp>
            <p:nvSpPr>
              <p:cNvPr id="4" name="内容占位符 3">
                <a:extLst>
                  <a:ext uri="{FF2B5EF4-FFF2-40B4-BE49-F238E27FC236}">
                    <a16:creationId xmlns:a16="http://schemas.microsoft.com/office/drawing/2014/main" id="{8B4AB982-991C-43A1-9A59-9F34F1340A5F}"/>
                  </a:ext>
                </a:extLst>
              </p:cNvPr>
              <p:cNvSpPr>
                <a:spLocks noGrp="1" noRot="1" noChangeAspect="1" noMove="1" noResize="1" noEditPoints="1" noAdjustHandles="1" noChangeArrowheads="1" noChangeShapeType="1" noTextEdit="1"/>
              </p:cNvSpPr>
              <p:nvPr>
                <p:ph sz="half" idx="1"/>
              </p:nvPr>
            </p:nvSpPr>
            <p:spPr>
              <a:xfrm>
                <a:off x="0" y="1003096"/>
                <a:ext cx="11751733" cy="6029471"/>
              </a:xfrm>
              <a:blipFill>
                <a:blip r:embed="rId3"/>
                <a:stretch>
                  <a:fillRect l="-756" t="-1474" r="-216"/>
                </a:stretch>
              </a:blipFill>
            </p:spPr>
            <p:txBody>
              <a:bodyPr/>
              <a:lstStyle/>
              <a:p>
                <a:r>
                  <a:rPr lang="zh-CN" altLang="en-US">
                    <a:noFill/>
                  </a:rPr>
                  <a:t> </a:t>
                </a:r>
              </a:p>
            </p:txBody>
          </p:sp>
        </mc:Fallback>
      </mc:AlternateContent>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22</a:t>
            </a:fld>
            <a:endParaRPr lang="zh-CN" altLang="en-US"/>
          </a:p>
        </p:txBody>
      </p:sp>
      <p:sp>
        <p:nvSpPr>
          <p:cNvPr id="7" name="Rectangle 2">
            <a:extLst>
              <a:ext uri="{FF2B5EF4-FFF2-40B4-BE49-F238E27FC236}">
                <a16:creationId xmlns:a16="http://schemas.microsoft.com/office/drawing/2014/main" id="{AA769FF7-2940-44E9-914D-0C43A345CA79}"/>
              </a:ext>
            </a:extLst>
          </p:cNvPr>
          <p:cNvSpPr>
            <a:spLocks noChangeArrowheads="1"/>
          </p:cNvSpPr>
          <p:nvPr/>
        </p:nvSpPr>
        <p:spPr bwMode="auto">
          <a:xfrm>
            <a:off x="4049713" y="30781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a:extLst>
              <a:ext uri="{FF2B5EF4-FFF2-40B4-BE49-F238E27FC236}">
                <a16:creationId xmlns:a16="http://schemas.microsoft.com/office/drawing/2014/main" id="{06E3B1F1-745C-417B-AD64-7D8B7365BDA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535F55B6-6C1E-4A62-9BEC-3B097D8562D3}"/>
              </a:ext>
            </a:extLst>
          </p:cNvPr>
          <p:cNvSpPr>
            <a:spLocks noChangeArrowheads="1"/>
          </p:cNvSpPr>
          <p:nvPr/>
        </p:nvSpPr>
        <p:spPr bwMode="auto">
          <a:xfrm>
            <a:off x="1"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pSp>
        <p:nvGrpSpPr>
          <p:cNvPr id="26" name="组合 25">
            <a:extLst>
              <a:ext uri="{FF2B5EF4-FFF2-40B4-BE49-F238E27FC236}">
                <a16:creationId xmlns:a16="http://schemas.microsoft.com/office/drawing/2014/main" id="{866B8EF4-1F0B-400E-854B-80DA8032E3BC}"/>
              </a:ext>
            </a:extLst>
          </p:cNvPr>
          <p:cNvGrpSpPr/>
          <p:nvPr/>
        </p:nvGrpSpPr>
        <p:grpSpPr>
          <a:xfrm>
            <a:off x="1927540" y="2127147"/>
            <a:ext cx="4911932" cy="2603705"/>
            <a:chOff x="7190420" y="2075068"/>
            <a:chExt cx="4911932" cy="2603705"/>
          </a:xfrm>
        </p:grpSpPr>
        <p:grpSp>
          <p:nvGrpSpPr>
            <p:cNvPr id="15" name="组合 14">
              <a:extLst>
                <a:ext uri="{FF2B5EF4-FFF2-40B4-BE49-F238E27FC236}">
                  <a16:creationId xmlns:a16="http://schemas.microsoft.com/office/drawing/2014/main" id="{8287BF9E-7A61-4713-B4EF-9A868C7F29D1}"/>
                </a:ext>
              </a:extLst>
            </p:cNvPr>
            <p:cNvGrpSpPr/>
            <p:nvPr/>
          </p:nvGrpSpPr>
          <p:grpSpPr>
            <a:xfrm>
              <a:off x="7190420" y="2075068"/>
              <a:ext cx="3345180" cy="855103"/>
              <a:chOff x="4602480" y="2086217"/>
              <a:chExt cx="3345180" cy="855103"/>
            </a:xfrm>
          </p:grpSpPr>
          <p:sp>
            <p:nvSpPr>
              <p:cNvPr id="9" name="矩形 8">
                <a:extLst>
                  <a:ext uri="{FF2B5EF4-FFF2-40B4-BE49-F238E27FC236}">
                    <a16:creationId xmlns:a16="http://schemas.microsoft.com/office/drawing/2014/main" id="{5D3D5364-4158-4AC0-96A8-CEA4079B22B3}"/>
                  </a:ext>
                </a:extLst>
              </p:cNvPr>
              <p:cNvSpPr/>
              <p:nvPr/>
            </p:nvSpPr>
            <p:spPr>
              <a:xfrm>
                <a:off x="4602480" y="2484120"/>
                <a:ext cx="754380"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符号</a:t>
                </a:r>
              </a:p>
            </p:txBody>
          </p:sp>
          <p:sp>
            <p:nvSpPr>
              <p:cNvPr id="10" name="矩形 9">
                <a:extLst>
                  <a:ext uri="{FF2B5EF4-FFF2-40B4-BE49-F238E27FC236}">
                    <a16:creationId xmlns:a16="http://schemas.microsoft.com/office/drawing/2014/main" id="{158C2F44-2A55-4600-8CB8-BA7B6A28E233}"/>
                  </a:ext>
                </a:extLst>
              </p:cNvPr>
              <p:cNvSpPr/>
              <p:nvPr/>
            </p:nvSpPr>
            <p:spPr>
              <a:xfrm>
                <a:off x="5341620" y="2484120"/>
                <a:ext cx="754380"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阶码</a:t>
                </a:r>
              </a:p>
            </p:txBody>
          </p:sp>
          <p:sp>
            <p:nvSpPr>
              <p:cNvPr id="11" name="矩形 10">
                <a:extLst>
                  <a:ext uri="{FF2B5EF4-FFF2-40B4-BE49-F238E27FC236}">
                    <a16:creationId xmlns:a16="http://schemas.microsoft.com/office/drawing/2014/main" id="{E76C08E0-8F2C-49AF-8259-712C605DA934}"/>
                  </a:ext>
                </a:extLst>
              </p:cNvPr>
              <p:cNvSpPr/>
              <p:nvPr/>
            </p:nvSpPr>
            <p:spPr>
              <a:xfrm>
                <a:off x="6083774" y="2484120"/>
                <a:ext cx="1863886"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尾数</a:t>
                </a:r>
              </a:p>
            </p:txBody>
          </p:sp>
          <p:sp>
            <p:nvSpPr>
              <p:cNvPr id="12" name="文本框 11">
                <a:extLst>
                  <a:ext uri="{FF2B5EF4-FFF2-40B4-BE49-F238E27FC236}">
                    <a16:creationId xmlns:a16="http://schemas.microsoft.com/office/drawing/2014/main" id="{0841283F-DDEE-442B-BC20-6CBB9AC287E9}"/>
                  </a:ext>
                </a:extLst>
              </p:cNvPr>
              <p:cNvSpPr txBox="1"/>
              <p:nvPr/>
            </p:nvSpPr>
            <p:spPr>
              <a:xfrm>
                <a:off x="4705733" y="2114788"/>
                <a:ext cx="547873" cy="338554"/>
              </a:xfrm>
              <a:prstGeom prst="rect">
                <a:avLst/>
              </a:prstGeom>
              <a:noFill/>
            </p:spPr>
            <p:txBody>
              <a:bodyPr wrap="square" rtlCol="0">
                <a:spAutoFit/>
              </a:bodyPr>
              <a:lstStyle/>
              <a:p>
                <a:r>
                  <a:rPr lang="en-US" altLang="zh-CN" sz="1600" dirty="0"/>
                  <a:t>1</a:t>
                </a:r>
                <a:r>
                  <a:rPr lang="zh-CN" altLang="en-US" sz="1600" dirty="0"/>
                  <a:t>位</a:t>
                </a:r>
              </a:p>
            </p:txBody>
          </p:sp>
          <p:sp>
            <p:nvSpPr>
              <p:cNvPr id="13" name="文本框 12">
                <a:extLst>
                  <a:ext uri="{FF2B5EF4-FFF2-40B4-BE49-F238E27FC236}">
                    <a16:creationId xmlns:a16="http://schemas.microsoft.com/office/drawing/2014/main" id="{C24913F6-433D-4F69-8B96-84514C6A8E18}"/>
                  </a:ext>
                </a:extLst>
              </p:cNvPr>
              <p:cNvSpPr txBox="1"/>
              <p:nvPr/>
            </p:nvSpPr>
            <p:spPr>
              <a:xfrm>
                <a:off x="5444873" y="2114788"/>
                <a:ext cx="547873" cy="338554"/>
              </a:xfrm>
              <a:prstGeom prst="rect">
                <a:avLst/>
              </a:prstGeom>
              <a:noFill/>
            </p:spPr>
            <p:txBody>
              <a:bodyPr wrap="square" rtlCol="0">
                <a:spAutoFit/>
              </a:bodyPr>
              <a:lstStyle/>
              <a:p>
                <a:r>
                  <a:rPr lang="en-US" altLang="zh-CN" sz="1600" dirty="0"/>
                  <a:t>8</a:t>
                </a:r>
                <a:r>
                  <a:rPr lang="zh-CN" altLang="en-US" sz="1600" dirty="0"/>
                  <a:t>位</a:t>
                </a:r>
              </a:p>
            </p:txBody>
          </p:sp>
          <p:sp>
            <p:nvSpPr>
              <p:cNvPr id="14" name="文本框 13">
                <a:extLst>
                  <a:ext uri="{FF2B5EF4-FFF2-40B4-BE49-F238E27FC236}">
                    <a16:creationId xmlns:a16="http://schemas.microsoft.com/office/drawing/2014/main" id="{37446403-1DC6-4FC8-BA3D-45BE94ED85B4}"/>
                  </a:ext>
                </a:extLst>
              </p:cNvPr>
              <p:cNvSpPr txBox="1"/>
              <p:nvPr/>
            </p:nvSpPr>
            <p:spPr>
              <a:xfrm>
                <a:off x="6741780" y="2086217"/>
                <a:ext cx="733440" cy="338554"/>
              </a:xfrm>
              <a:prstGeom prst="rect">
                <a:avLst/>
              </a:prstGeom>
              <a:noFill/>
            </p:spPr>
            <p:txBody>
              <a:bodyPr wrap="square" rtlCol="0">
                <a:spAutoFit/>
              </a:bodyPr>
              <a:lstStyle/>
              <a:p>
                <a:r>
                  <a:rPr lang="en-US" altLang="zh-CN" sz="1600" dirty="0"/>
                  <a:t>23</a:t>
                </a:r>
                <a:r>
                  <a:rPr lang="zh-CN" altLang="en-US" sz="1600" dirty="0"/>
                  <a:t>位</a:t>
                </a:r>
              </a:p>
            </p:txBody>
          </p:sp>
        </p:grpSp>
        <p:grpSp>
          <p:nvGrpSpPr>
            <p:cNvPr id="16" name="组合 15">
              <a:extLst>
                <a:ext uri="{FF2B5EF4-FFF2-40B4-BE49-F238E27FC236}">
                  <a16:creationId xmlns:a16="http://schemas.microsoft.com/office/drawing/2014/main" id="{E089062A-AEBB-49E8-8527-7AEC8B4B3C91}"/>
                </a:ext>
              </a:extLst>
            </p:cNvPr>
            <p:cNvGrpSpPr/>
            <p:nvPr/>
          </p:nvGrpSpPr>
          <p:grpSpPr>
            <a:xfrm>
              <a:off x="7190420" y="3438975"/>
              <a:ext cx="4911932" cy="826532"/>
              <a:chOff x="4602480" y="2114788"/>
              <a:chExt cx="4911932" cy="826532"/>
            </a:xfrm>
          </p:grpSpPr>
          <p:sp>
            <p:nvSpPr>
              <p:cNvPr id="17" name="矩形 16">
                <a:extLst>
                  <a:ext uri="{FF2B5EF4-FFF2-40B4-BE49-F238E27FC236}">
                    <a16:creationId xmlns:a16="http://schemas.microsoft.com/office/drawing/2014/main" id="{BB505691-0042-429B-B4B7-FB04FDDC10A4}"/>
                  </a:ext>
                </a:extLst>
              </p:cNvPr>
              <p:cNvSpPr/>
              <p:nvPr/>
            </p:nvSpPr>
            <p:spPr>
              <a:xfrm>
                <a:off x="4602480" y="2484120"/>
                <a:ext cx="754380"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符号</a:t>
                </a:r>
                <a:endParaRPr lang="zh-CN" altLang="en-US" dirty="0">
                  <a:solidFill>
                    <a:schemeClr val="tx1"/>
                  </a:solidFill>
                </a:endParaRPr>
              </a:p>
            </p:txBody>
          </p:sp>
          <p:sp>
            <p:nvSpPr>
              <p:cNvPr id="18" name="矩形 17">
                <a:extLst>
                  <a:ext uri="{FF2B5EF4-FFF2-40B4-BE49-F238E27FC236}">
                    <a16:creationId xmlns:a16="http://schemas.microsoft.com/office/drawing/2014/main" id="{F0B2A422-453B-4EE9-A547-4BC025F2AFEB}"/>
                  </a:ext>
                </a:extLst>
              </p:cNvPr>
              <p:cNvSpPr/>
              <p:nvPr/>
            </p:nvSpPr>
            <p:spPr>
              <a:xfrm>
                <a:off x="5341620" y="2484120"/>
                <a:ext cx="1400160"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阶码</a:t>
                </a:r>
              </a:p>
            </p:txBody>
          </p:sp>
          <p:sp>
            <p:nvSpPr>
              <p:cNvPr id="19" name="矩形 18">
                <a:extLst>
                  <a:ext uri="{FF2B5EF4-FFF2-40B4-BE49-F238E27FC236}">
                    <a16:creationId xmlns:a16="http://schemas.microsoft.com/office/drawing/2014/main" id="{18E79E1C-DB1F-4ADF-BCCD-34F2E9139D2D}"/>
                  </a:ext>
                </a:extLst>
              </p:cNvPr>
              <p:cNvSpPr/>
              <p:nvPr/>
            </p:nvSpPr>
            <p:spPr>
              <a:xfrm>
                <a:off x="6741779" y="2484120"/>
                <a:ext cx="2772633"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尾数</a:t>
                </a:r>
                <a:endParaRPr lang="zh-CN" altLang="en-US" dirty="0">
                  <a:solidFill>
                    <a:schemeClr val="tx1"/>
                  </a:solidFill>
                </a:endParaRPr>
              </a:p>
            </p:txBody>
          </p:sp>
          <p:sp>
            <p:nvSpPr>
              <p:cNvPr id="20" name="文本框 19">
                <a:extLst>
                  <a:ext uri="{FF2B5EF4-FFF2-40B4-BE49-F238E27FC236}">
                    <a16:creationId xmlns:a16="http://schemas.microsoft.com/office/drawing/2014/main" id="{8B6308DC-5CAE-4836-81C4-82B4AD402809}"/>
                  </a:ext>
                </a:extLst>
              </p:cNvPr>
              <p:cNvSpPr txBox="1"/>
              <p:nvPr/>
            </p:nvSpPr>
            <p:spPr>
              <a:xfrm>
                <a:off x="4705733" y="2114788"/>
                <a:ext cx="547873" cy="338554"/>
              </a:xfrm>
              <a:prstGeom prst="rect">
                <a:avLst/>
              </a:prstGeom>
              <a:noFill/>
            </p:spPr>
            <p:txBody>
              <a:bodyPr wrap="square" rtlCol="0">
                <a:spAutoFit/>
              </a:bodyPr>
              <a:lstStyle/>
              <a:p>
                <a:r>
                  <a:rPr lang="en-US" altLang="zh-CN" sz="1600" dirty="0"/>
                  <a:t>1</a:t>
                </a:r>
                <a:r>
                  <a:rPr lang="zh-CN" altLang="en-US" sz="1600" dirty="0"/>
                  <a:t>位</a:t>
                </a:r>
              </a:p>
            </p:txBody>
          </p:sp>
          <p:sp>
            <p:nvSpPr>
              <p:cNvPr id="21" name="文本框 20">
                <a:extLst>
                  <a:ext uri="{FF2B5EF4-FFF2-40B4-BE49-F238E27FC236}">
                    <a16:creationId xmlns:a16="http://schemas.microsoft.com/office/drawing/2014/main" id="{C29EC0EB-2BF0-43FB-801B-9BC77AF97BFD}"/>
                  </a:ext>
                </a:extLst>
              </p:cNvPr>
              <p:cNvSpPr txBox="1"/>
              <p:nvPr/>
            </p:nvSpPr>
            <p:spPr>
              <a:xfrm>
                <a:off x="5775383" y="2124414"/>
                <a:ext cx="659212" cy="338554"/>
              </a:xfrm>
              <a:prstGeom prst="rect">
                <a:avLst/>
              </a:prstGeom>
              <a:noFill/>
            </p:spPr>
            <p:txBody>
              <a:bodyPr wrap="square" rtlCol="0">
                <a:spAutoFit/>
              </a:bodyPr>
              <a:lstStyle/>
              <a:p>
                <a:r>
                  <a:rPr lang="en-US" altLang="zh-CN" sz="1600" dirty="0"/>
                  <a:t>11</a:t>
                </a:r>
                <a:r>
                  <a:rPr lang="zh-CN" altLang="en-US" sz="1600" dirty="0"/>
                  <a:t>位</a:t>
                </a:r>
              </a:p>
            </p:txBody>
          </p:sp>
          <p:sp>
            <p:nvSpPr>
              <p:cNvPr id="22" name="文本框 21">
                <a:extLst>
                  <a:ext uri="{FF2B5EF4-FFF2-40B4-BE49-F238E27FC236}">
                    <a16:creationId xmlns:a16="http://schemas.microsoft.com/office/drawing/2014/main" id="{C3E2A93D-97DC-455A-B224-A823BC47D806}"/>
                  </a:ext>
                </a:extLst>
              </p:cNvPr>
              <p:cNvSpPr txBox="1"/>
              <p:nvPr/>
            </p:nvSpPr>
            <p:spPr>
              <a:xfrm>
                <a:off x="7761375" y="2114788"/>
                <a:ext cx="733440" cy="338554"/>
              </a:xfrm>
              <a:prstGeom prst="rect">
                <a:avLst/>
              </a:prstGeom>
              <a:noFill/>
            </p:spPr>
            <p:txBody>
              <a:bodyPr wrap="square" rtlCol="0">
                <a:spAutoFit/>
              </a:bodyPr>
              <a:lstStyle/>
              <a:p>
                <a:r>
                  <a:rPr lang="en-US" altLang="zh-CN" sz="1600" dirty="0"/>
                  <a:t>52</a:t>
                </a:r>
                <a:r>
                  <a:rPr lang="zh-CN" altLang="en-US" sz="1600" dirty="0"/>
                  <a:t>位</a:t>
                </a:r>
              </a:p>
            </p:txBody>
          </p:sp>
        </p:grpSp>
        <p:sp>
          <p:nvSpPr>
            <p:cNvPr id="24" name="文本框 23">
              <a:extLst>
                <a:ext uri="{FF2B5EF4-FFF2-40B4-BE49-F238E27FC236}">
                  <a16:creationId xmlns:a16="http://schemas.microsoft.com/office/drawing/2014/main" id="{ABCC8720-74EA-4275-8022-96A46B0A236B}"/>
                </a:ext>
              </a:extLst>
            </p:cNvPr>
            <p:cNvSpPr txBox="1"/>
            <p:nvPr/>
          </p:nvSpPr>
          <p:spPr>
            <a:xfrm>
              <a:off x="7687799" y="2937431"/>
              <a:ext cx="2764770" cy="369332"/>
            </a:xfrm>
            <a:prstGeom prst="rect">
              <a:avLst/>
            </a:prstGeom>
            <a:noFill/>
          </p:spPr>
          <p:txBody>
            <a:bodyPr wrap="square" rtlCol="0">
              <a:spAutoFit/>
            </a:bodyPr>
            <a:lstStyle/>
            <a:p>
              <a:r>
                <a:rPr lang="en-US" altLang="zh-CN" dirty="0"/>
                <a:t>a</a:t>
              </a:r>
              <a:r>
                <a:rPr lang="zh-CN" altLang="en-US" dirty="0"/>
                <a:t>）</a:t>
              </a:r>
              <a:r>
                <a:rPr lang="en-US" altLang="zh-CN" dirty="0"/>
                <a:t> 32</a:t>
              </a:r>
              <a:r>
                <a:rPr lang="zh-CN" altLang="en-US" dirty="0"/>
                <a:t>位单精度格式</a:t>
              </a:r>
            </a:p>
          </p:txBody>
        </p:sp>
        <p:sp>
          <p:nvSpPr>
            <p:cNvPr id="25" name="文本框 24">
              <a:extLst>
                <a:ext uri="{FF2B5EF4-FFF2-40B4-BE49-F238E27FC236}">
                  <a16:creationId xmlns:a16="http://schemas.microsoft.com/office/drawing/2014/main" id="{915E1950-3AD1-4C53-A70E-094BD5D6BD90}"/>
                </a:ext>
              </a:extLst>
            </p:cNvPr>
            <p:cNvSpPr txBox="1"/>
            <p:nvPr/>
          </p:nvSpPr>
          <p:spPr>
            <a:xfrm>
              <a:off x="7687799" y="4309441"/>
              <a:ext cx="2764770" cy="369332"/>
            </a:xfrm>
            <a:prstGeom prst="rect">
              <a:avLst/>
            </a:prstGeom>
            <a:noFill/>
          </p:spPr>
          <p:txBody>
            <a:bodyPr wrap="square" rtlCol="0">
              <a:spAutoFit/>
            </a:bodyPr>
            <a:lstStyle/>
            <a:p>
              <a:r>
                <a:rPr lang="en-US" altLang="zh-CN" dirty="0"/>
                <a:t>b</a:t>
              </a:r>
              <a:r>
                <a:rPr lang="zh-CN" altLang="en-US" dirty="0"/>
                <a:t>）</a:t>
              </a:r>
              <a:r>
                <a:rPr lang="en-US" altLang="zh-CN" dirty="0"/>
                <a:t> 64</a:t>
              </a:r>
              <a:r>
                <a:rPr lang="zh-CN" altLang="en-US" dirty="0"/>
                <a:t>位双精度格式</a:t>
              </a:r>
            </a:p>
          </p:txBody>
        </p:sp>
      </p:grpSp>
    </p:spTree>
    <p:extLst>
      <p:ext uri="{BB962C8B-B14F-4D97-AF65-F5344CB8AC3E}">
        <p14:creationId xmlns:p14="http://schemas.microsoft.com/office/powerpoint/2010/main" val="340433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11" end="11"/>
                                            </p:txEl>
                                          </p:spTgt>
                                        </p:tgtEl>
                                        <p:attrNameLst>
                                          <p:attrName>style.visibility</p:attrName>
                                        </p:attrNameLst>
                                      </p:cBhvr>
                                      <p:to>
                                        <p:strVal val="visible"/>
                                      </p:to>
                                    </p:set>
                                    <p:animEffect transition="in" filter="fade">
                                      <p:cBhvr>
                                        <p:cTn id="20" dur="500"/>
                                        <p:tgtEl>
                                          <p:spTgt spid="4">
                                            <p:txEl>
                                              <p:pRg st="11" end="1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12" end="12"/>
                                            </p:txEl>
                                          </p:spTgt>
                                        </p:tgtEl>
                                        <p:attrNameLst>
                                          <p:attrName>style.visibility</p:attrName>
                                        </p:attrNameLst>
                                      </p:cBhvr>
                                      <p:to>
                                        <p:strVal val="visible"/>
                                      </p:to>
                                    </p:set>
                                    <p:animEffect transition="in" filter="fade">
                                      <p:cBhvr>
                                        <p:cTn id="25" dur="500"/>
                                        <p:tgtEl>
                                          <p:spTgt spid="4">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浮点数表示与运算</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0" y="1003096"/>
            <a:ext cx="11751733" cy="6029471"/>
          </a:xfrm>
        </p:spPr>
        <p:txBody>
          <a:bodyPr/>
          <a:lstStyle/>
          <a:p>
            <a:r>
              <a:rPr lang="zh-CN" altLang="en-US" dirty="0"/>
              <a:t>浮点表示法</a:t>
            </a:r>
            <a:endParaRPr lang="en-US" altLang="zh-CN" dirty="0"/>
          </a:p>
          <a:p>
            <a:pPr lvl="1">
              <a:buFont typeface="Arial" panose="020B0604020202020204" pitchFamily="34" charset="0"/>
              <a:buChar char="•"/>
            </a:pPr>
            <a:r>
              <a:rPr lang="en-US" altLang="zh-CN" dirty="0"/>
              <a:t>IEEE</a:t>
            </a:r>
            <a:r>
              <a:rPr lang="zh-CN" altLang="en-US" dirty="0"/>
              <a:t> </a:t>
            </a:r>
            <a:r>
              <a:rPr lang="en-US" altLang="zh-CN" dirty="0"/>
              <a:t>754</a:t>
            </a:r>
            <a:r>
              <a:rPr lang="zh-CN" altLang="en-US" dirty="0"/>
              <a:t>标准</a:t>
            </a:r>
            <a:endParaRPr lang="en-US" altLang="zh-CN" dirty="0"/>
          </a:p>
          <a:p>
            <a:pPr marL="1273175" lvl="2" indent="-285750">
              <a:buFont typeface="Wingdings" panose="05000000000000000000" pitchFamily="2" charset="2"/>
              <a:buChar char="u"/>
            </a:pPr>
            <a:r>
              <a:rPr lang="zh-CN" altLang="en-US" dirty="0"/>
              <a:t>单精度浮点数</a:t>
            </a:r>
            <a:endParaRPr lang="en-US" altLang="zh-CN" dirty="0"/>
          </a:p>
          <a:p>
            <a:pPr lvl="2"/>
            <a:endParaRPr lang="en-US" altLang="zh-CN" dirty="0"/>
          </a:p>
          <a:p>
            <a:pPr lvl="1"/>
            <a:endParaRPr lang="en-US" altLang="zh-CN" dirty="0"/>
          </a:p>
          <a:p>
            <a:pPr marL="530225" lvl="1" indent="0">
              <a:buNone/>
            </a:pPr>
            <a:endParaRPr lang="en-US" altLang="zh-CN" dirty="0"/>
          </a:p>
          <a:p>
            <a:pPr marL="1200150" lvl="1" indent="-285750">
              <a:buFont typeface="Arial" panose="020B0604020202020204" pitchFamily="34" charset="0"/>
              <a:buChar char="•"/>
            </a:pPr>
            <a:endParaRPr lang="zh-CN" altLang="zh-CN" dirty="0"/>
          </a:p>
          <a:p>
            <a:pPr marL="742950" indent="-285750">
              <a:buFont typeface="Arial" panose="020B0604020202020204" pitchFamily="34" charset="0"/>
              <a:buChar char="•"/>
            </a:pPr>
            <a:endParaRPr lang="en-US" altLang="zh-CN" dirty="0"/>
          </a:p>
          <a:p>
            <a:pPr marL="742950" indent="-285750">
              <a:buFont typeface="Arial" panose="020B0604020202020204" pitchFamily="34" charset="0"/>
              <a:buChar char="•"/>
            </a:pPr>
            <a:endParaRPr lang="en-US" altLang="zh-CN" dirty="0"/>
          </a:p>
          <a:p>
            <a:pPr lvl="1" indent="0">
              <a:buNone/>
            </a:pPr>
            <a:endParaRPr lang="zh-CN" altLang="zh-CN" dirty="0"/>
          </a:p>
          <a:p>
            <a:pPr lvl="2"/>
            <a:endParaRPr lang="en-US" altLang="zh-CN" dirty="0"/>
          </a:p>
          <a:p>
            <a:pPr lvl="1"/>
            <a:endParaRPr lang="en-US" altLang="zh-CN" dirty="0"/>
          </a:p>
          <a:p>
            <a:pPr lvl="1"/>
            <a:endParaRPr lang="zh-CN" altLang="zh-CN" dirty="0"/>
          </a:p>
          <a:p>
            <a:pPr marL="0" indent="0">
              <a:buNone/>
            </a:pPr>
            <a:r>
              <a:rPr lang="en-US" altLang="zh-CN" dirty="0"/>
              <a:t>	</a:t>
            </a:r>
            <a:endParaRPr lang="zh-CN" altLang="zh-CN" dirty="0"/>
          </a:p>
          <a:p>
            <a:pPr marL="530225" lvl="1" indent="0">
              <a:buNone/>
            </a:pPr>
            <a:r>
              <a:rPr lang="en-US" altLang="zh-CN" dirty="0"/>
              <a:t>	</a:t>
            </a:r>
          </a:p>
          <a:p>
            <a:pPr lvl="1"/>
            <a:endParaRPr lang="en-US" altLang="zh-CN" dirty="0"/>
          </a:p>
          <a:p>
            <a:pPr lvl="1"/>
            <a:endParaRPr lang="en-US" altLang="zh-CN" dirty="0"/>
          </a:p>
          <a:p>
            <a:pPr lvl="1"/>
            <a:endParaRPr lang="en-US" altLang="zh-CN" dirty="0"/>
          </a:p>
          <a:p>
            <a:pPr marL="530225" lvl="1" indent="0">
              <a:buNone/>
            </a:pPr>
            <a:endParaRPr lang="en-US" altLang="zh-CN" dirty="0"/>
          </a:p>
          <a:p>
            <a:pPr marL="530225" lvl="1" indent="0">
              <a:buNone/>
            </a:pPr>
            <a:endParaRPr lang="zh-CN" altLang="zh-CN" dirty="0"/>
          </a:p>
          <a:p>
            <a:pPr lvl="1"/>
            <a:endParaRPr lang="en-US" altLang="zh-CN"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23</a:t>
            </a:fld>
            <a:endParaRPr lang="zh-CN" altLang="en-US"/>
          </a:p>
        </p:txBody>
      </p:sp>
      <p:sp>
        <p:nvSpPr>
          <p:cNvPr id="7" name="Rectangle 2">
            <a:extLst>
              <a:ext uri="{FF2B5EF4-FFF2-40B4-BE49-F238E27FC236}">
                <a16:creationId xmlns:a16="http://schemas.microsoft.com/office/drawing/2014/main" id="{AA769FF7-2940-44E9-914D-0C43A345CA79}"/>
              </a:ext>
            </a:extLst>
          </p:cNvPr>
          <p:cNvSpPr>
            <a:spLocks noChangeArrowheads="1"/>
          </p:cNvSpPr>
          <p:nvPr/>
        </p:nvSpPr>
        <p:spPr bwMode="auto">
          <a:xfrm>
            <a:off x="4049713" y="30781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a:extLst>
              <a:ext uri="{FF2B5EF4-FFF2-40B4-BE49-F238E27FC236}">
                <a16:creationId xmlns:a16="http://schemas.microsoft.com/office/drawing/2014/main" id="{06E3B1F1-745C-417B-AD64-7D8B7365BDA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535F55B6-6C1E-4A62-9BEC-3B097D8562D3}"/>
              </a:ext>
            </a:extLst>
          </p:cNvPr>
          <p:cNvSpPr>
            <a:spLocks noChangeArrowheads="1"/>
          </p:cNvSpPr>
          <p:nvPr/>
        </p:nvSpPr>
        <p:spPr bwMode="auto">
          <a:xfrm>
            <a:off x="1"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graphicFrame>
            <p:nvGraphicFramePr>
              <p:cNvPr id="9" name="表格 8">
                <a:extLst>
                  <a:ext uri="{FF2B5EF4-FFF2-40B4-BE49-F238E27FC236}">
                    <a16:creationId xmlns:a16="http://schemas.microsoft.com/office/drawing/2014/main" id="{CD174B0D-2A42-4FEC-9297-BFABB759DE4F}"/>
                  </a:ext>
                </a:extLst>
              </p:cNvPr>
              <p:cNvGraphicFramePr>
                <a:graphicFrameLocks noGrp="1"/>
              </p:cNvGraphicFramePr>
              <p:nvPr>
                <p:extLst>
                  <p:ext uri="{D42A27DB-BD31-4B8C-83A1-F6EECF244321}">
                    <p14:modId xmlns:p14="http://schemas.microsoft.com/office/powerpoint/2010/main" val="2792273208"/>
                  </p:ext>
                </p:extLst>
              </p:nvPr>
            </p:nvGraphicFramePr>
            <p:xfrm>
              <a:off x="772028" y="2198750"/>
              <a:ext cx="10424159" cy="2438400"/>
            </p:xfrm>
            <a:graphic>
              <a:graphicData uri="http://schemas.openxmlformats.org/drawingml/2006/table">
                <a:tbl>
                  <a:tblPr firstRow="1" firstCol="1" bandRow="1">
                    <a:tableStyleId>{5C22544A-7EE6-4342-B048-85BDC9FD1C3A}</a:tableStyleId>
                  </a:tblPr>
                  <a:tblGrid>
                    <a:gridCol w="1751445">
                      <a:extLst>
                        <a:ext uri="{9D8B030D-6E8A-4147-A177-3AD203B41FA5}">
                          <a16:colId xmlns:a16="http://schemas.microsoft.com/office/drawing/2014/main" val="2584161173"/>
                        </a:ext>
                      </a:extLst>
                    </a:gridCol>
                    <a:gridCol w="1790530">
                      <a:extLst>
                        <a:ext uri="{9D8B030D-6E8A-4147-A177-3AD203B41FA5}">
                          <a16:colId xmlns:a16="http://schemas.microsoft.com/office/drawing/2014/main" val="2862503008"/>
                        </a:ext>
                      </a:extLst>
                    </a:gridCol>
                    <a:gridCol w="1790530">
                      <a:extLst>
                        <a:ext uri="{9D8B030D-6E8A-4147-A177-3AD203B41FA5}">
                          <a16:colId xmlns:a16="http://schemas.microsoft.com/office/drawing/2014/main" val="3508524491"/>
                        </a:ext>
                      </a:extLst>
                    </a:gridCol>
                    <a:gridCol w="2545827">
                      <a:extLst>
                        <a:ext uri="{9D8B030D-6E8A-4147-A177-3AD203B41FA5}">
                          <a16:colId xmlns:a16="http://schemas.microsoft.com/office/drawing/2014/main" val="3980999197"/>
                        </a:ext>
                      </a:extLst>
                    </a:gridCol>
                    <a:gridCol w="2545827">
                      <a:extLst>
                        <a:ext uri="{9D8B030D-6E8A-4147-A177-3AD203B41FA5}">
                          <a16:colId xmlns:a16="http://schemas.microsoft.com/office/drawing/2014/main" val="1113072179"/>
                        </a:ext>
                      </a:extLst>
                    </a:gridCol>
                  </a:tblGrid>
                  <a:tr h="0">
                    <a:tc rowSpan="2">
                      <a:txBody>
                        <a:bodyPr/>
                        <a:lstStyle/>
                        <a:p>
                          <a:pPr indent="127000" algn="ctr">
                            <a:spcAft>
                              <a:spcPts val="0"/>
                            </a:spcAft>
                          </a:pPr>
                          <a:r>
                            <a:rPr lang="zh-CN" sz="1600" b="1" kern="0" dirty="0">
                              <a:solidFill>
                                <a:schemeClr val="tx1"/>
                              </a:solidFill>
                              <a:effectLst/>
                            </a:rPr>
                            <a:t>值的类型</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gridSpan="4">
                      <a:txBody>
                        <a:bodyPr/>
                        <a:lstStyle/>
                        <a:p>
                          <a:pPr indent="127000" algn="ctr">
                            <a:spcAft>
                              <a:spcPts val="0"/>
                            </a:spcAft>
                          </a:pPr>
                          <a:r>
                            <a:rPr lang="zh-CN" sz="1600" b="1" kern="0" dirty="0">
                              <a:solidFill>
                                <a:schemeClr val="tx1"/>
                              </a:solidFill>
                              <a:effectLst/>
                            </a:rPr>
                            <a:t>单精度（</a:t>
                          </a:r>
                          <a:r>
                            <a:rPr lang="en-US" sz="1600" b="1" kern="0" dirty="0">
                              <a:solidFill>
                                <a:schemeClr val="tx1"/>
                              </a:solidFill>
                              <a:effectLst/>
                            </a:rPr>
                            <a:t>32</a:t>
                          </a:r>
                          <a:r>
                            <a:rPr lang="zh-CN" sz="1600" b="1" kern="0" dirty="0">
                              <a:solidFill>
                                <a:schemeClr val="tx1"/>
                              </a:solidFill>
                              <a:effectLst/>
                            </a:rPr>
                            <a:t>位）</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214970308"/>
                      </a:ext>
                    </a:extLst>
                  </a:tr>
                  <a:tr h="0">
                    <a:tc vMerge="1">
                      <a:txBody>
                        <a:bodyPr/>
                        <a:lstStyle/>
                        <a:p>
                          <a:endParaRPr lang="zh-CN" altLang="en-US"/>
                        </a:p>
                      </a:txBody>
                      <a:tcPr/>
                    </a:tc>
                    <a:tc>
                      <a:txBody>
                        <a:bodyPr/>
                        <a:lstStyle/>
                        <a:p>
                          <a:pPr indent="127000" algn="ctr">
                            <a:spcAft>
                              <a:spcPts val="0"/>
                            </a:spcAft>
                          </a:pPr>
                          <a:r>
                            <a:rPr lang="zh-CN" sz="1600" b="1" kern="0" dirty="0">
                              <a:solidFill>
                                <a:schemeClr val="tx1"/>
                              </a:solidFill>
                              <a:effectLst/>
                            </a:rPr>
                            <a:t>符号</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dirty="0">
                              <a:solidFill>
                                <a:schemeClr val="tx1"/>
                              </a:solidFill>
                              <a:effectLst/>
                            </a:rPr>
                            <a:t>阶码</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dirty="0">
                              <a:solidFill>
                                <a:schemeClr val="tx1"/>
                              </a:solidFill>
                              <a:effectLst/>
                            </a:rPr>
                            <a:t>尾数</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dirty="0">
                              <a:solidFill>
                                <a:schemeClr val="tx1"/>
                              </a:solidFill>
                              <a:effectLst/>
                            </a:rPr>
                            <a:t>值</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06343972"/>
                      </a:ext>
                    </a:extLst>
                  </a:tr>
                  <a:tr h="0">
                    <a:tc rowSpan="8">
                      <a:txBody>
                        <a:bodyPr/>
                        <a:lstStyle/>
                        <a:p>
                          <a:pPr indent="127000" algn="ctr">
                            <a:spcAft>
                              <a:spcPts val="0"/>
                            </a:spcAft>
                          </a:pPr>
                          <a:r>
                            <a:rPr lang="zh-CN" sz="1600" b="0" kern="0" dirty="0">
                              <a:solidFill>
                                <a:schemeClr val="tx1"/>
                              </a:solidFill>
                              <a:effectLst/>
                            </a:rPr>
                            <a:t>正</a:t>
                          </a:r>
                          <a:r>
                            <a:rPr lang="en-US" sz="1600" b="0" kern="0" dirty="0">
                              <a:solidFill>
                                <a:schemeClr val="tx1"/>
                              </a:solidFill>
                              <a:effectLst/>
                            </a:rPr>
                            <a:t>0</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负</a:t>
                          </a:r>
                          <a:r>
                            <a:rPr lang="en-US" sz="1600" b="0" kern="0" dirty="0">
                              <a:solidFill>
                                <a:schemeClr val="tx1"/>
                              </a:solidFill>
                              <a:effectLst/>
                            </a:rPr>
                            <a:t>0</a:t>
                          </a:r>
                          <a:endParaRPr lang="zh-CN" sz="1600" b="0" kern="100" dirty="0">
                            <a:solidFill>
                              <a:schemeClr val="tx1"/>
                            </a:solidFill>
                            <a:effectLst/>
                          </a:endParaRPr>
                        </a:p>
                        <a:p>
                          <a:pPr indent="127000" algn="ctr">
                            <a:spcAft>
                              <a:spcPts val="0"/>
                            </a:spcAft>
                          </a:pPr>
                          <a:r>
                            <a:rPr lang="zh-CN" sz="1600" b="0" kern="0" dirty="0">
                              <a:solidFill>
                                <a:schemeClr val="tx1"/>
                              </a:solidFill>
                              <a:effectLst/>
                            </a:rPr>
                            <a:t>正无穷大</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负无穷大</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规格化非零正数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规格化非零负数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非规格化正数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非规格化负数</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02749479"/>
                      </a:ext>
                    </a:extLst>
                  </a:tr>
                  <a:tr h="0">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1</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19729762"/>
                      </a:ext>
                    </a:extLst>
                  </a:tr>
                  <a:tr h="0">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255</a:t>
                          </a:r>
                          <a:r>
                            <a:rPr lang="zh-CN" sz="1600" b="0" kern="0" dirty="0">
                              <a:solidFill>
                                <a:schemeClr val="tx1"/>
                              </a:solidFill>
                              <a:effectLst/>
                            </a:rPr>
                            <a:t>（全</a:t>
                          </a:r>
                          <a:r>
                            <a:rPr lang="en-US" sz="1600" b="0" kern="0" dirty="0">
                              <a:solidFill>
                                <a:schemeClr val="tx1"/>
                              </a:solidFill>
                              <a:effectLst/>
                            </a:rPr>
                            <a:t>1</a:t>
                          </a:r>
                          <a:r>
                            <a:rPr lang="zh-CN" sz="1600" b="0" kern="0" dirty="0">
                              <a:solidFill>
                                <a:schemeClr val="tx1"/>
                              </a:solidFill>
                              <a:effectLst/>
                            </a:rPr>
                            <a:t>）</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r>
                                  <a:rPr lang="en-US" sz="1600" b="0" kern="0" smtClean="0">
                                    <a:solidFill>
                                      <a:schemeClr val="tx1"/>
                                    </a:solidFill>
                                    <a:effectLst/>
                                    <a:latin typeface="Cambria Math" panose="02040503050406030204" pitchFamily="18" charset="0"/>
                                  </a:rPr>
                                  <m:t>+∞</m:t>
                                </m:r>
                              </m:oMath>
                            </m:oMathPara>
                          </a14:m>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23010010"/>
                      </a:ext>
                    </a:extLst>
                  </a:tr>
                  <a:tr h="0">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1</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255</a:t>
                          </a:r>
                          <a:r>
                            <a:rPr lang="zh-CN" sz="1600" b="0" kern="0" dirty="0">
                              <a:solidFill>
                                <a:schemeClr val="tx1"/>
                              </a:solidFill>
                              <a:effectLst/>
                            </a:rPr>
                            <a:t>（全</a:t>
                          </a:r>
                          <a:r>
                            <a:rPr lang="en-US" sz="1600" b="0" kern="0" dirty="0">
                              <a:solidFill>
                                <a:schemeClr val="tx1"/>
                              </a:solidFill>
                              <a:effectLst/>
                            </a:rPr>
                            <a:t>1</a:t>
                          </a:r>
                          <a:r>
                            <a:rPr lang="zh-CN" sz="1600" b="0" kern="0" dirty="0">
                              <a:solidFill>
                                <a:schemeClr val="tx1"/>
                              </a:solidFill>
                              <a:effectLst/>
                            </a:rPr>
                            <a:t>）</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r>
                                  <a:rPr lang="en-US" sz="1600" b="0" kern="0" smtClean="0">
                                    <a:solidFill>
                                      <a:schemeClr val="tx1"/>
                                    </a:solidFill>
                                    <a:effectLst/>
                                    <a:latin typeface="Cambria Math" panose="02040503050406030204" pitchFamily="18" charset="0"/>
                                  </a:rPr>
                                  <m:t>−∞</m:t>
                                </m:r>
                              </m:oMath>
                            </m:oMathPara>
                          </a14:m>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91554419"/>
                      </a:ext>
                    </a:extLst>
                  </a:tr>
                  <a:tr h="0">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0&lt;E&lt;255</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sSup>
                                  <m:sSupPr>
                                    <m:ctrlPr>
                                      <a:rPr lang="zh-CN" sz="1600" b="0" i="1" kern="100" smtClean="0">
                                        <a:solidFill>
                                          <a:schemeClr val="tx1"/>
                                        </a:solidFill>
                                        <a:effectLst/>
                                        <a:latin typeface="Cambria Math" panose="02040503050406030204" pitchFamily="18" charset="0"/>
                                      </a:rPr>
                                    </m:ctrlPr>
                                  </m:sSupPr>
                                  <m:e>
                                    <m:r>
                                      <a:rPr lang="en-US" sz="1600" b="0" i="1" kern="0">
                                        <a:solidFill>
                                          <a:schemeClr val="tx1"/>
                                        </a:solidFill>
                                        <a:effectLst/>
                                        <a:latin typeface="Cambria Math" panose="02040503050406030204" pitchFamily="18" charset="0"/>
                                      </a:rPr>
                                      <m:t>2</m:t>
                                    </m:r>
                                  </m:e>
                                  <m:sup>
                                    <m:r>
                                      <a:rPr lang="en-US" sz="1600" b="0" i="1" kern="0">
                                        <a:solidFill>
                                          <a:schemeClr val="tx1"/>
                                        </a:solidFill>
                                        <a:effectLst/>
                                        <a:latin typeface="Cambria Math" panose="02040503050406030204" pitchFamily="18" charset="0"/>
                                      </a:rPr>
                                      <m:t>𝐸</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127</m:t>
                                    </m:r>
                                  </m:sup>
                                </m:sSup>
                                <m:r>
                                  <a:rPr lang="en-US" sz="1600" b="0" kern="0">
                                    <a:solidFill>
                                      <a:schemeClr val="tx1"/>
                                    </a:solidFill>
                                    <a:effectLst/>
                                    <a:latin typeface="Cambria Math" panose="02040503050406030204" pitchFamily="18" charset="0"/>
                                  </a:rPr>
                                  <m:t>×</m:t>
                                </m:r>
                                <m:r>
                                  <a:rPr lang="zh-CN" alt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𝑀</m:t>
                                </m:r>
                                <m:r>
                                  <a:rPr lang="zh-CN" altLang="en-US" sz="1600" b="0" kern="0">
                                    <a:solidFill>
                                      <a:schemeClr val="tx1"/>
                                    </a:solidFill>
                                    <a:effectLst/>
                                    <a:latin typeface="Cambria Math" panose="02040503050406030204" pitchFamily="18" charset="0"/>
                                  </a:rPr>
                                  <m:t>）</m:t>
                                </m:r>
                              </m:oMath>
                            </m:oMathPara>
                          </a14:m>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01510337"/>
                      </a:ext>
                    </a:extLst>
                  </a:tr>
                  <a:tr h="0">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1</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0&lt;E&lt;255</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sSup>
                                  <m:sSupPr>
                                    <m:ctrlPr>
                                      <a:rPr lang="zh-CN" sz="1600" b="0" i="1" kern="100" smtClean="0">
                                        <a:solidFill>
                                          <a:schemeClr val="tx1"/>
                                        </a:solidFill>
                                        <a:effectLst/>
                                        <a:latin typeface="Cambria Math" panose="02040503050406030204" pitchFamily="18" charset="0"/>
                                      </a:rPr>
                                    </m:ctrlPr>
                                  </m:sSupPr>
                                  <m:e>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2</m:t>
                                    </m:r>
                                  </m:e>
                                  <m:sup>
                                    <m:r>
                                      <a:rPr lang="en-US" sz="1600" b="0" i="1" kern="0">
                                        <a:solidFill>
                                          <a:schemeClr val="tx1"/>
                                        </a:solidFill>
                                        <a:effectLst/>
                                        <a:latin typeface="Cambria Math" panose="02040503050406030204" pitchFamily="18" charset="0"/>
                                      </a:rPr>
                                      <m:t>𝐸</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127</m:t>
                                    </m:r>
                                  </m:sup>
                                </m:sSup>
                                <m:r>
                                  <a:rPr lang="en-US" sz="1600" b="0" kern="0">
                                    <a:solidFill>
                                      <a:schemeClr val="tx1"/>
                                    </a:solidFill>
                                    <a:effectLst/>
                                    <a:latin typeface="Cambria Math" panose="02040503050406030204" pitchFamily="18" charset="0"/>
                                  </a:rPr>
                                  <m:t>×</m:t>
                                </m:r>
                                <m:r>
                                  <a:rPr lang="zh-CN" alt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𝑀</m:t>
                                </m:r>
                                <m:r>
                                  <a:rPr lang="zh-CN" altLang="en-US" sz="1600" b="0" kern="0">
                                    <a:solidFill>
                                      <a:schemeClr val="tx1"/>
                                    </a:solidFill>
                                    <a:effectLst/>
                                    <a:latin typeface="Cambria Math" panose="02040503050406030204" pitchFamily="18" charset="0"/>
                                  </a:rPr>
                                  <m:t>）</m:t>
                                </m:r>
                              </m:oMath>
                            </m:oMathPara>
                          </a14:m>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68029409"/>
                      </a:ext>
                    </a:extLst>
                  </a:tr>
                  <a:tr h="0">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sSup>
                                  <m:sSupPr>
                                    <m:ctrlPr>
                                      <a:rPr lang="zh-CN" sz="1600" b="0" i="1" kern="100" smtClean="0">
                                        <a:solidFill>
                                          <a:schemeClr val="tx1"/>
                                        </a:solidFill>
                                        <a:effectLst/>
                                        <a:latin typeface="Cambria Math" panose="02040503050406030204" pitchFamily="18" charset="0"/>
                                      </a:rPr>
                                    </m:ctrlPr>
                                  </m:sSupPr>
                                  <m:e>
                                    <m:r>
                                      <a:rPr lang="en-US" sz="1600" b="0" i="1" kern="0">
                                        <a:solidFill>
                                          <a:schemeClr val="tx1"/>
                                        </a:solidFill>
                                        <a:effectLst/>
                                        <a:latin typeface="Cambria Math" panose="02040503050406030204" pitchFamily="18" charset="0"/>
                                      </a:rPr>
                                      <m:t>2</m:t>
                                    </m:r>
                                  </m:e>
                                  <m:sup>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126</m:t>
                                    </m:r>
                                  </m:sup>
                                </m:sSup>
                                <m:r>
                                  <a:rPr lang="en-US" sz="1600" b="0" kern="0">
                                    <a:solidFill>
                                      <a:schemeClr val="tx1"/>
                                    </a:solidFill>
                                    <a:effectLst/>
                                    <a:latin typeface="Cambria Math" panose="02040503050406030204" pitchFamily="18" charset="0"/>
                                  </a:rPr>
                                  <m:t>×</m:t>
                                </m:r>
                                <m:r>
                                  <a:rPr lang="zh-CN" alt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0</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𝑀</m:t>
                                </m:r>
                                <m:r>
                                  <a:rPr lang="zh-CN" altLang="en-US" sz="1600" b="0" kern="0">
                                    <a:solidFill>
                                      <a:schemeClr val="tx1"/>
                                    </a:solidFill>
                                    <a:effectLst/>
                                    <a:latin typeface="Cambria Math" panose="02040503050406030204" pitchFamily="18" charset="0"/>
                                  </a:rPr>
                                  <m:t>）</m:t>
                                </m:r>
                              </m:oMath>
                            </m:oMathPara>
                          </a14:m>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28122616"/>
                      </a:ext>
                    </a:extLst>
                  </a:tr>
                  <a:tr h="0">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1</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M≠0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sSup>
                                  <m:sSupPr>
                                    <m:ctrlPr>
                                      <a:rPr lang="zh-CN" sz="1600" b="0" i="1" kern="100" smtClean="0">
                                        <a:solidFill>
                                          <a:schemeClr val="tx1"/>
                                        </a:solidFill>
                                        <a:effectLst/>
                                        <a:latin typeface="Cambria Math" panose="02040503050406030204" pitchFamily="18" charset="0"/>
                                      </a:rPr>
                                    </m:ctrlPr>
                                  </m:sSupPr>
                                  <m:e>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2</m:t>
                                    </m:r>
                                  </m:e>
                                  <m:sup>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126</m:t>
                                    </m:r>
                                  </m:sup>
                                </m:sSup>
                                <m:r>
                                  <a:rPr lang="en-US" sz="1600" b="0" kern="0">
                                    <a:solidFill>
                                      <a:schemeClr val="tx1"/>
                                    </a:solidFill>
                                    <a:effectLst/>
                                    <a:latin typeface="Cambria Math" panose="02040503050406030204" pitchFamily="18" charset="0"/>
                                  </a:rPr>
                                  <m:t>×</m:t>
                                </m:r>
                                <m:r>
                                  <a:rPr lang="zh-CN" alt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0</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𝑀</m:t>
                                </m:r>
                                <m:r>
                                  <a:rPr lang="zh-CN" altLang="en-US" sz="1600" b="0" kern="0">
                                    <a:solidFill>
                                      <a:schemeClr val="tx1"/>
                                    </a:solidFill>
                                    <a:effectLst/>
                                    <a:latin typeface="Cambria Math" panose="02040503050406030204" pitchFamily="18" charset="0"/>
                                  </a:rPr>
                                  <m:t>）</m:t>
                                </m:r>
                              </m:oMath>
                            </m:oMathPara>
                          </a14:m>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52555542"/>
                      </a:ext>
                    </a:extLst>
                  </a:tr>
                </a:tbl>
              </a:graphicData>
            </a:graphic>
          </p:graphicFrame>
        </mc:Choice>
        <mc:Fallback xmlns="">
          <p:graphicFrame>
            <p:nvGraphicFramePr>
              <p:cNvPr id="9" name="表格 8">
                <a:extLst>
                  <a:ext uri="{FF2B5EF4-FFF2-40B4-BE49-F238E27FC236}">
                    <a16:creationId xmlns:a16="http://schemas.microsoft.com/office/drawing/2014/main" id="{CD174B0D-2A42-4FEC-9297-BFABB759DE4F}"/>
                  </a:ext>
                </a:extLst>
              </p:cNvPr>
              <p:cNvGraphicFramePr>
                <a:graphicFrameLocks noGrp="1"/>
              </p:cNvGraphicFramePr>
              <p:nvPr>
                <p:extLst>
                  <p:ext uri="{D42A27DB-BD31-4B8C-83A1-F6EECF244321}">
                    <p14:modId xmlns:p14="http://schemas.microsoft.com/office/powerpoint/2010/main" val="2792273208"/>
                  </p:ext>
                </p:extLst>
              </p:nvPr>
            </p:nvGraphicFramePr>
            <p:xfrm>
              <a:off x="772028" y="2198750"/>
              <a:ext cx="10424159" cy="2438400"/>
            </p:xfrm>
            <a:graphic>
              <a:graphicData uri="http://schemas.openxmlformats.org/drawingml/2006/table">
                <a:tbl>
                  <a:tblPr firstRow="1" firstCol="1" bandRow="1">
                    <a:tableStyleId>{5C22544A-7EE6-4342-B048-85BDC9FD1C3A}</a:tableStyleId>
                  </a:tblPr>
                  <a:tblGrid>
                    <a:gridCol w="1751445">
                      <a:extLst>
                        <a:ext uri="{9D8B030D-6E8A-4147-A177-3AD203B41FA5}">
                          <a16:colId xmlns:a16="http://schemas.microsoft.com/office/drawing/2014/main" val="2584161173"/>
                        </a:ext>
                      </a:extLst>
                    </a:gridCol>
                    <a:gridCol w="1790530">
                      <a:extLst>
                        <a:ext uri="{9D8B030D-6E8A-4147-A177-3AD203B41FA5}">
                          <a16:colId xmlns:a16="http://schemas.microsoft.com/office/drawing/2014/main" val="2862503008"/>
                        </a:ext>
                      </a:extLst>
                    </a:gridCol>
                    <a:gridCol w="1790530">
                      <a:extLst>
                        <a:ext uri="{9D8B030D-6E8A-4147-A177-3AD203B41FA5}">
                          <a16:colId xmlns:a16="http://schemas.microsoft.com/office/drawing/2014/main" val="3508524491"/>
                        </a:ext>
                      </a:extLst>
                    </a:gridCol>
                    <a:gridCol w="2545827">
                      <a:extLst>
                        <a:ext uri="{9D8B030D-6E8A-4147-A177-3AD203B41FA5}">
                          <a16:colId xmlns:a16="http://schemas.microsoft.com/office/drawing/2014/main" val="3980999197"/>
                        </a:ext>
                      </a:extLst>
                    </a:gridCol>
                    <a:gridCol w="2545827">
                      <a:extLst>
                        <a:ext uri="{9D8B030D-6E8A-4147-A177-3AD203B41FA5}">
                          <a16:colId xmlns:a16="http://schemas.microsoft.com/office/drawing/2014/main" val="1113072179"/>
                        </a:ext>
                      </a:extLst>
                    </a:gridCol>
                  </a:tblGrid>
                  <a:tr h="243840">
                    <a:tc rowSpan="2">
                      <a:txBody>
                        <a:bodyPr/>
                        <a:lstStyle/>
                        <a:p>
                          <a:pPr indent="127000" algn="ctr">
                            <a:spcAft>
                              <a:spcPts val="0"/>
                            </a:spcAft>
                          </a:pPr>
                          <a:r>
                            <a:rPr lang="zh-CN" sz="1600" b="1" kern="0" dirty="0">
                              <a:solidFill>
                                <a:schemeClr val="tx1"/>
                              </a:solidFill>
                              <a:effectLst/>
                            </a:rPr>
                            <a:t>值的类型</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gridSpan="4">
                      <a:txBody>
                        <a:bodyPr/>
                        <a:lstStyle/>
                        <a:p>
                          <a:pPr indent="127000" algn="ctr">
                            <a:spcAft>
                              <a:spcPts val="0"/>
                            </a:spcAft>
                          </a:pPr>
                          <a:r>
                            <a:rPr lang="zh-CN" sz="1600" b="1" kern="0" dirty="0">
                              <a:solidFill>
                                <a:schemeClr val="tx1"/>
                              </a:solidFill>
                              <a:effectLst/>
                            </a:rPr>
                            <a:t>单精度（</a:t>
                          </a:r>
                          <a:r>
                            <a:rPr lang="en-US" sz="1600" b="1" kern="0" dirty="0">
                              <a:solidFill>
                                <a:schemeClr val="tx1"/>
                              </a:solidFill>
                              <a:effectLst/>
                            </a:rPr>
                            <a:t>32</a:t>
                          </a:r>
                          <a:r>
                            <a:rPr lang="zh-CN" sz="1600" b="1" kern="0" dirty="0">
                              <a:solidFill>
                                <a:schemeClr val="tx1"/>
                              </a:solidFill>
                              <a:effectLst/>
                            </a:rPr>
                            <a:t>位）</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214970308"/>
                      </a:ext>
                    </a:extLst>
                  </a:tr>
                  <a:tr h="243840">
                    <a:tc vMerge="1">
                      <a:txBody>
                        <a:bodyPr/>
                        <a:lstStyle/>
                        <a:p>
                          <a:endParaRPr lang="zh-CN" altLang="en-US"/>
                        </a:p>
                      </a:txBody>
                      <a:tcPr/>
                    </a:tc>
                    <a:tc>
                      <a:txBody>
                        <a:bodyPr/>
                        <a:lstStyle/>
                        <a:p>
                          <a:pPr indent="127000" algn="ctr">
                            <a:spcAft>
                              <a:spcPts val="0"/>
                            </a:spcAft>
                          </a:pPr>
                          <a:r>
                            <a:rPr lang="zh-CN" sz="1600" b="1" kern="0" dirty="0">
                              <a:solidFill>
                                <a:schemeClr val="tx1"/>
                              </a:solidFill>
                              <a:effectLst/>
                            </a:rPr>
                            <a:t>符号</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dirty="0">
                              <a:solidFill>
                                <a:schemeClr val="tx1"/>
                              </a:solidFill>
                              <a:effectLst/>
                            </a:rPr>
                            <a:t>阶码</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dirty="0">
                              <a:solidFill>
                                <a:schemeClr val="tx1"/>
                              </a:solidFill>
                              <a:effectLst/>
                            </a:rPr>
                            <a:t>尾数</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dirty="0">
                              <a:solidFill>
                                <a:schemeClr val="tx1"/>
                              </a:solidFill>
                              <a:effectLst/>
                            </a:rPr>
                            <a:t>值</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06343972"/>
                      </a:ext>
                    </a:extLst>
                  </a:tr>
                  <a:tr h="243840">
                    <a:tc rowSpan="8">
                      <a:txBody>
                        <a:bodyPr/>
                        <a:lstStyle/>
                        <a:p>
                          <a:pPr indent="127000" algn="ctr">
                            <a:spcAft>
                              <a:spcPts val="0"/>
                            </a:spcAft>
                          </a:pPr>
                          <a:r>
                            <a:rPr lang="zh-CN" sz="1600" b="0" kern="0" dirty="0">
                              <a:solidFill>
                                <a:schemeClr val="tx1"/>
                              </a:solidFill>
                              <a:effectLst/>
                            </a:rPr>
                            <a:t>正</a:t>
                          </a:r>
                          <a:r>
                            <a:rPr lang="en-US" sz="1600" b="0" kern="0" dirty="0">
                              <a:solidFill>
                                <a:schemeClr val="tx1"/>
                              </a:solidFill>
                              <a:effectLst/>
                            </a:rPr>
                            <a:t>0</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负</a:t>
                          </a:r>
                          <a:r>
                            <a:rPr lang="en-US" sz="1600" b="0" kern="0" dirty="0">
                              <a:solidFill>
                                <a:schemeClr val="tx1"/>
                              </a:solidFill>
                              <a:effectLst/>
                            </a:rPr>
                            <a:t>0</a:t>
                          </a:r>
                          <a:endParaRPr lang="zh-CN" sz="1600" b="0" kern="100" dirty="0">
                            <a:solidFill>
                              <a:schemeClr val="tx1"/>
                            </a:solidFill>
                            <a:effectLst/>
                          </a:endParaRPr>
                        </a:p>
                        <a:p>
                          <a:pPr indent="127000" algn="ctr">
                            <a:spcAft>
                              <a:spcPts val="0"/>
                            </a:spcAft>
                          </a:pPr>
                          <a:r>
                            <a:rPr lang="zh-CN" sz="1600" b="0" kern="0" dirty="0">
                              <a:solidFill>
                                <a:schemeClr val="tx1"/>
                              </a:solidFill>
                              <a:effectLst/>
                            </a:rPr>
                            <a:t>正无穷大</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负无穷大</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规格化非零正数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规格化非零负数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非规格化正数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非规格化负数</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02749479"/>
                      </a:ext>
                    </a:extLst>
                  </a:tr>
                  <a:tr h="243840">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1</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19729762"/>
                      </a:ext>
                    </a:extLst>
                  </a:tr>
                  <a:tr h="243840">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255</a:t>
                          </a:r>
                          <a:r>
                            <a:rPr lang="zh-CN" sz="1600" b="0" kern="0" dirty="0">
                              <a:solidFill>
                                <a:schemeClr val="tx1"/>
                              </a:solidFill>
                              <a:effectLst/>
                            </a:rPr>
                            <a:t>（全</a:t>
                          </a:r>
                          <a:r>
                            <a:rPr lang="en-US" sz="1600" b="0" kern="0" dirty="0">
                              <a:solidFill>
                                <a:schemeClr val="tx1"/>
                              </a:solidFill>
                              <a:effectLst/>
                            </a:rPr>
                            <a:t>1</a:t>
                          </a:r>
                          <a:r>
                            <a:rPr lang="zh-CN" sz="1600" b="0" kern="0" dirty="0">
                              <a:solidFill>
                                <a:schemeClr val="tx1"/>
                              </a:solidFill>
                              <a:effectLst/>
                            </a:rPr>
                            <a:t>）</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569" t="-417073" r="-478" b="-536585"/>
                          </a:stretch>
                        </a:blipFill>
                      </a:tcPr>
                    </a:tc>
                    <a:extLst>
                      <a:ext uri="{0D108BD9-81ED-4DB2-BD59-A6C34878D82A}">
                        <a16:rowId xmlns:a16="http://schemas.microsoft.com/office/drawing/2014/main" val="2823010010"/>
                      </a:ext>
                    </a:extLst>
                  </a:tr>
                  <a:tr h="243840">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1</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255</a:t>
                          </a:r>
                          <a:r>
                            <a:rPr lang="zh-CN" sz="1600" b="0" kern="0" dirty="0">
                              <a:solidFill>
                                <a:schemeClr val="tx1"/>
                              </a:solidFill>
                              <a:effectLst/>
                            </a:rPr>
                            <a:t>（全</a:t>
                          </a:r>
                          <a:r>
                            <a:rPr lang="en-US" sz="1600" b="0" kern="0" dirty="0">
                              <a:solidFill>
                                <a:schemeClr val="tx1"/>
                              </a:solidFill>
                              <a:effectLst/>
                            </a:rPr>
                            <a:t>1</a:t>
                          </a:r>
                          <a:r>
                            <a:rPr lang="zh-CN" sz="1600" b="0" kern="0" dirty="0">
                              <a:solidFill>
                                <a:schemeClr val="tx1"/>
                              </a:solidFill>
                              <a:effectLst/>
                            </a:rPr>
                            <a:t>）</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569" t="-530000" r="-478" b="-450000"/>
                          </a:stretch>
                        </a:blipFill>
                      </a:tcPr>
                    </a:tc>
                    <a:extLst>
                      <a:ext uri="{0D108BD9-81ED-4DB2-BD59-A6C34878D82A}">
                        <a16:rowId xmlns:a16="http://schemas.microsoft.com/office/drawing/2014/main" val="3991554419"/>
                      </a:ext>
                    </a:extLst>
                  </a:tr>
                  <a:tr h="243840">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0&lt;E&lt;255</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569" t="-630000" r="-478" b="-350000"/>
                          </a:stretch>
                        </a:blipFill>
                      </a:tcPr>
                    </a:tc>
                    <a:extLst>
                      <a:ext uri="{0D108BD9-81ED-4DB2-BD59-A6C34878D82A}">
                        <a16:rowId xmlns:a16="http://schemas.microsoft.com/office/drawing/2014/main" val="3901510337"/>
                      </a:ext>
                    </a:extLst>
                  </a:tr>
                  <a:tr h="243840">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1</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0&lt;E&lt;255</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569" t="-730000" r="-478" b="-250000"/>
                          </a:stretch>
                        </a:blipFill>
                      </a:tcPr>
                    </a:tc>
                    <a:extLst>
                      <a:ext uri="{0D108BD9-81ED-4DB2-BD59-A6C34878D82A}">
                        <a16:rowId xmlns:a16="http://schemas.microsoft.com/office/drawing/2014/main" val="4068029409"/>
                      </a:ext>
                    </a:extLst>
                  </a:tr>
                  <a:tr h="243840">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569" t="-830000" r="-478" b="-150000"/>
                          </a:stretch>
                        </a:blipFill>
                      </a:tcPr>
                    </a:tc>
                    <a:extLst>
                      <a:ext uri="{0D108BD9-81ED-4DB2-BD59-A6C34878D82A}">
                        <a16:rowId xmlns:a16="http://schemas.microsoft.com/office/drawing/2014/main" val="3328122616"/>
                      </a:ext>
                    </a:extLst>
                  </a:tr>
                  <a:tr h="243840">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1</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M≠0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569" t="-930000" r="-478" b="-50000"/>
                          </a:stretch>
                        </a:blipFill>
                      </a:tcPr>
                    </a:tc>
                    <a:extLst>
                      <a:ext uri="{0D108BD9-81ED-4DB2-BD59-A6C34878D82A}">
                        <a16:rowId xmlns:a16="http://schemas.microsoft.com/office/drawing/2014/main" val="1052555542"/>
                      </a:ext>
                    </a:extLst>
                  </a:tr>
                </a:tbl>
              </a:graphicData>
            </a:graphic>
          </p:graphicFrame>
        </mc:Fallback>
      </mc:AlternateContent>
    </p:spTree>
    <p:extLst>
      <p:ext uri="{BB962C8B-B14F-4D97-AF65-F5344CB8AC3E}">
        <p14:creationId xmlns:p14="http://schemas.microsoft.com/office/powerpoint/2010/main" val="26978376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浮点数表示与运算</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0" y="1003096"/>
            <a:ext cx="11751733" cy="6029471"/>
          </a:xfrm>
        </p:spPr>
        <p:txBody>
          <a:bodyPr/>
          <a:lstStyle/>
          <a:p>
            <a:r>
              <a:rPr lang="zh-CN" altLang="en-US" dirty="0"/>
              <a:t>浮点表示法</a:t>
            </a:r>
            <a:endParaRPr lang="en-US" altLang="zh-CN" dirty="0"/>
          </a:p>
          <a:p>
            <a:pPr lvl="1">
              <a:buFont typeface="Arial" panose="020B0604020202020204" pitchFamily="34" charset="0"/>
              <a:buChar char="•"/>
            </a:pPr>
            <a:r>
              <a:rPr lang="en-US" altLang="zh-CN" dirty="0"/>
              <a:t>IEEE</a:t>
            </a:r>
            <a:r>
              <a:rPr lang="zh-CN" altLang="en-US" dirty="0"/>
              <a:t> </a:t>
            </a:r>
            <a:r>
              <a:rPr lang="en-US" altLang="zh-CN" dirty="0"/>
              <a:t>754</a:t>
            </a:r>
            <a:r>
              <a:rPr lang="zh-CN" altLang="en-US" dirty="0"/>
              <a:t>标准</a:t>
            </a:r>
            <a:endParaRPr lang="en-US" altLang="zh-CN" dirty="0"/>
          </a:p>
          <a:p>
            <a:pPr marL="1273175" lvl="2" indent="-285750">
              <a:buFont typeface="Wingdings" panose="05000000000000000000" pitchFamily="2" charset="2"/>
              <a:buChar char="u"/>
            </a:pPr>
            <a:r>
              <a:rPr lang="zh-CN" altLang="en-US" dirty="0"/>
              <a:t>双精度浮点数</a:t>
            </a:r>
            <a:endParaRPr lang="en-US" altLang="zh-CN" dirty="0"/>
          </a:p>
          <a:p>
            <a:pPr lvl="2"/>
            <a:endParaRPr lang="en-US" altLang="zh-CN" dirty="0"/>
          </a:p>
          <a:p>
            <a:pPr lvl="1"/>
            <a:endParaRPr lang="en-US" altLang="zh-CN" dirty="0"/>
          </a:p>
          <a:p>
            <a:pPr marL="530225" lvl="1" indent="0">
              <a:buNone/>
            </a:pPr>
            <a:endParaRPr lang="en-US" altLang="zh-CN" dirty="0"/>
          </a:p>
          <a:p>
            <a:pPr marL="1200150" lvl="1" indent="-285750">
              <a:buFont typeface="Arial" panose="020B0604020202020204" pitchFamily="34" charset="0"/>
              <a:buChar char="•"/>
            </a:pPr>
            <a:endParaRPr lang="zh-CN" altLang="zh-CN" dirty="0"/>
          </a:p>
          <a:p>
            <a:pPr marL="742950" indent="-285750">
              <a:buFont typeface="Arial" panose="020B0604020202020204" pitchFamily="34" charset="0"/>
              <a:buChar char="•"/>
            </a:pPr>
            <a:endParaRPr lang="en-US" altLang="zh-CN" dirty="0"/>
          </a:p>
          <a:p>
            <a:pPr marL="742950" indent="-285750">
              <a:buFont typeface="Arial" panose="020B0604020202020204" pitchFamily="34" charset="0"/>
              <a:buChar char="•"/>
            </a:pPr>
            <a:endParaRPr lang="en-US" altLang="zh-CN" dirty="0"/>
          </a:p>
          <a:p>
            <a:pPr lvl="1" indent="0">
              <a:buNone/>
            </a:pPr>
            <a:endParaRPr lang="zh-CN" altLang="zh-CN" dirty="0"/>
          </a:p>
          <a:p>
            <a:pPr lvl="2"/>
            <a:endParaRPr lang="en-US" altLang="zh-CN" dirty="0"/>
          </a:p>
          <a:p>
            <a:pPr lvl="1"/>
            <a:endParaRPr lang="en-US" altLang="zh-CN" dirty="0"/>
          </a:p>
          <a:p>
            <a:pPr lvl="1"/>
            <a:endParaRPr lang="zh-CN" altLang="zh-CN" dirty="0"/>
          </a:p>
          <a:p>
            <a:pPr marL="0" indent="0">
              <a:buNone/>
            </a:pPr>
            <a:r>
              <a:rPr lang="en-US" altLang="zh-CN" dirty="0"/>
              <a:t>	</a:t>
            </a:r>
            <a:endParaRPr lang="zh-CN" altLang="zh-CN" dirty="0"/>
          </a:p>
          <a:p>
            <a:pPr marL="530225" lvl="1" indent="0">
              <a:buNone/>
            </a:pPr>
            <a:r>
              <a:rPr lang="en-US" altLang="zh-CN" dirty="0"/>
              <a:t>	</a:t>
            </a:r>
          </a:p>
          <a:p>
            <a:pPr lvl="1"/>
            <a:endParaRPr lang="en-US" altLang="zh-CN" dirty="0"/>
          </a:p>
          <a:p>
            <a:pPr lvl="1"/>
            <a:endParaRPr lang="en-US" altLang="zh-CN" dirty="0"/>
          </a:p>
          <a:p>
            <a:pPr lvl="1"/>
            <a:endParaRPr lang="en-US" altLang="zh-CN" dirty="0"/>
          </a:p>
          <a:p>
            <a:pPr marL="530225" lvl="1" indent="0">
              <a:buNone/>
            </a:pPr>
            <a:endParaRPr lang="en-US" altLang="zh-CN" dirty="0"/>
          </a:p>
          <a:p>
            <a:pPr marL="530225" lvl="1" indent="0">
              <a:buNone/>
            </a:pPr>
            <a:endParaRPr lang="zh-CN" altLang="zh-CN" dirty="0"/>
          </a:p>
          <a:p>
            <a:pPr lvl="1"/>
            <a:endParaRPr lang="en-US" altLang="zh-CN"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24</a:t>
            </a:fld>
            <a:endParaRPr lang="zh-CN" altLang="en-US"/>
          </a:p>
        </p:txBody>
      </p:sp>
      <p:sp>
        <p:nvSpPr>
          <p:cNvPr id="7" name="Rectangle 2">
            <a:extLst>
              <a:ext uri="{FF2B5EF4-FFF2-40B4-BE49-F238E27FC236}">
                <a16:creationId xmlns:a16="http://schemas.microsoft.com/office/drawing/2014/main" id="{AA769FF7-2940-44E9-914D-0C43A345CA79}"/>
              </a:ext>
            </a:extLst>
          </p:cNvPr>
          <p:cNvSpPr>
            <a:spLocks noChangeArrowheads="1"/>
          </p:cNvSpPr>
          <p:nvPr/>
        </p:nvSpPr>
        <p:spPr bwMode="auto">
          <a:xfrm>
            <a:off x="4049713" y="30781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a:extLst>
              <a:ext uri="{FF2B5EF4-FFF2-40B4-BE49-F238E27FC236}">
                <a16:creationId xmlns:a16="http://schemas.microsoft.com/office/drawing/2014/main" id="{06E3B1F1-745C-417B-AD64-7D8B7365BDA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535F55B6-6C1E-4A62-9BEC-3B097D8562D3}"/>
              </a:ext>
            </a:extLst>
          </p:cNvPr>
          <p:cNvSpPr>
            <a:spLocks noChangeArrowheads="1"/>
          </p:cNvSpPr>
          <p:nvPr/>
        </p:nvSpPr>
        <p:spPr bwMode="auto">
          <a:xfrm>
            <a:off x="1"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graphicFrame>
            <p:nvGraphicFramePr>
              <p:cNvPr id="8" name="表格 7">
                <a:extLst>
                  <a:ext uri="{FF2B5EF4-FFF2-40B4-BE49-F238E27FC236}">
                    <a16:creationId xmlns:a16="http://schemas.microsoft.com/office/drawing/2014/main" id="{1232D955-7808-4A85-B91B-0BEDBF8932E9}"/>
                  </a:ext>
                </a:extLst>
              </p:cNvPr>
              <p:cNvGraphicFramePr>
                <a:graphicFrameLocks noGrp="1"/>
              </p:cNvGraphicFramePr>
              <p:nvPr>
                <p:extLst>
                  <p:ext uri="{D42A27DB-BD31-4B8C-83A1-F6EECF244321}">
                    <p14:modId xmlns:p14="http://schemas.microsoft.com/office/powerpoint/2010/main" val="3608057483"/>
                  </p:ext>
                </p:extLst>
              </p:nvPr>
            </p:nvGraphicFramePr>
            <p:xfrm>
              <a:off x="397777" y="2255753"/>
              <a:ext cx="10956178" cy="2751776"/>
            </p:xfrm>
            <a:graphic>
              <a:graphicData uri="http://schemas.openxmlformats.org/drawingml/2006/table">
                <a:tbl>
                  <a:tblPr firstRow="1" firstCol="1" bandRow="1">
                    <a:tableStyleId>{5C22544A-7EE6-4342-B048-85BDC9FD1C3A}</a:tableStyleId>
                  </a:tblPr>
                  <a:tblGrid>
                    <a:gridCol w="1840834">
                      <a:extLst>
                        <a:ext uri="{9D8B030D-6E8A-4147-A177-3AD203B41FA5}">
                          <a16:colId xmlns:a16="http://schemas.microsoft.com/office/drawing/2014/main" val="2827796478"/>
                        </a:ext>
                      </a:extLst>
                    </a:gridCol>
                    <a:gridCol w="1881913">
                      <a:extLst>
                        <a:ext uri="{9D8B030D-6E8A-4147-A177-3AD203B41FA5}">
                          <a16:colId xmlns:a16="http://schemas.microsoft.com/office/drawing/2014/main" val="2429900315"/>
                        </a:ext>
                      </a:extLst>
                    </a:gridCol>
                    <a:gridCol w="1881913">
                      <a:extLst>
                        <a:ext uri="{9D8B030D-6E8A-4147-A177-3AD203B41FA5}">
                          <a16:colId xmlns:a16="http://schemas.microsoft.com/office/drawing/2014/main" val="2495730459"/>
                        </a:ext>
                      </a:extLst>
                    </a:gridCol>
                    <a:gridCol w="2675759">
                      <a:extLst>
                        <a:ext uri="{9D8B030D-6E8A-4147-A177-3AD203B41FA5}">
                          <a16:colId xmlns:a16="http://schemas.microsoft.com/office/drawing/2014/main" val="3313356061"/>
                        </a:ext>
                      </a:extLst>
                    </a:gridCol>
                    <a:gridCol w="2675759">
                      <a:extLst>
                        <a:ext uri="{9D8B030D-6E8A-4147-A177-3AD203B41FA5}">
                          <a16:colId xmlns:a16="http://schemas.microsoft.com/office/drawing/2014/main" val="3049963948"/>
                        </a:ext>
                      </a:extLst>
                    </a:gridCol>
                  </a:tblGrid>
                  <a:tr h="215203">
                    <a:tc rowSpan="2">
                      <a:txBody>
                        <a:bodyPr/>
                        <a:lstStyle/>
                        <a:p>
                          <a:pPr indent="127000" algn="ctr">
                            <a:spcAft>
                              <a:spcPts val="0"/>
                            </a:spcAft>
                          </a:pPr>
                          <a:r>
                            <a:rPr lang="zh-CN" sz="1600" b="1" kern="0" dirty="0">
                              <a:solidFill>
                                <a:schemeClr val="tx1"/>
                              </a:solidFill>
                              <a:effectLst/>
                            </a:rPr>
                            <a:t>值的类型</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gridSpan="4">
                      <a:txBody>
                        <a:bodyPr/>
                        <a:lstStyle/>
                        <a:p>
                          <a:pPr indent="127000" algn="ctr">
                            <a:spcAft>
                              <a:spcPts val="0"/>
                            </a:spcAft>
                          </a:pPr>
                          <a:r>
                            <a:rPr lang="zh-CN" sz="1600" b="1" kern="0" dirty="0">
                              <a:solidFill>
                                <a:schemeClr val="tx1"/>
                              </a:solidFill>
                              <a:effectLst/>
                            </a:rPr>
                            <a:t>单精度（</a:t>
                          </a:r>
                          <a:r>
                            <a:rPr lang="en-US" sz="1600" b="1" kern="0" dirty="0">
                              <a:solidFill>
                                <a:schemeClr val="tx1"/>
                              </a:solidFill>
                              <a:effectLst/>
                            </a:rPr>
                            <a:t>32</a:t>
                          </a:r>
                          <a:r>
                            <a:rPr lang="zh-CN" sz="1600" b="1" kern="0" dirty="0">
                              <a:solidFill>
                                <a:schemeClr val="tx1"/>
                              </a:solidFill>
                              <a:effectLst/>
                            </a:rPr>
                            <a:t>位）</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95251876"/>
                      </a:ext>
                    </a:extLst>
                  </a:tr>
                  <a:tr h="215203">
                    <a:tc vMerge="1">
                      <a:txBody>
                        <a:bodyPr/>
                        <a:lstStyle/>
                        <a:p>
                          <a:endParaRPr lang="zh-CN" altLang="en-US"/>
                        </a:p>
                      </a:txBody>
                      <a:tcPr/>
                    </a:tc>
                    <a:tc>
                      <a:txBody>
                        <a:bodyPr/>
                        <a:lstStyle/>
                        <a:p>
                          <a:pPr indent="127000" algn="ctr">
                            <a:spcAft>
                              <a:spcPts val="0"/>
                            </a:spcAft>
                          </a:pPr>
                          <a:r>
                            <a:rPr lang="zh-CN" sz="1600" b="1" kern="0" dirty="0">
                              <a:solidFill>
                                <a:schemeClr val="tx1"/>
                              </a:solidFill>
                              <a:effectLst/>
                            </a:rPr>
                            <a:t>符号</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a:solidFill>
                                <a:schemeClr val="tx1"/>
                              </a:solidFill>
                              <a:effectLst/>
                            </a:rPr>
                            <a:t>阶码</a:t>
                          </a:r>
                          <a:endParaRPr lang="zh-CN" sz="1600" b="1"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dirty="0">
                              <a:solidFill>
                                <a:schemeClr val="tx1"/>
                              </a:solidFill>
                              <a:effectLst/>
                            </a:rPr>
                            <a:t>尾数</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dirty="0">
                              <a:solidFill>
                                <a:schemeClr val="tx1"/>
                              </a:solidFill>
                              <a:effectLst/>
                            </a:rPr>
                            <a:t>值</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15136201"/>
                      </a:ext>
                    </a:extLst>
                  </a:tr>
                  <a:tr h="215203">
                    <a:tc rowSpan="8">
                      <a:txBody>
                        <a:bodyPr/>
                        <a:lstStyle/>
                        <a:p>
                          <a:pPr indent="127000" algn="ctr">
                            <a:spcAft>
                              <a:spcPts val="0"/>
                            </a:spcAft>
                          </a:pPr>
                          <a:r>
                            <a:rPr lang="zh-CN" sz="1600" b="0" kern="0" dirty="0">
                              <a:solidFill>
                                <a:schemeClr val="tx1"/>
                              </a:solidFill>
                              <a:effectLst/>
                            </a:rPr>
                            <a:t>正</a:t>
                          </a:r>
                          <a:r>
                            <a:rPr lang="en-US" sz="1600" b="0" kern="0" dirty="0">
                              <a:solidFill>
                                <a:schemeClr val="tx1"/>
                              </a:solidFill>
                              <a:effectLst/>
                            </a:rPr>
                            <a:t>0</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负</a:t>
                          </a:r>
                          <a:r>
                            <a:rPr lang="en-US" sz="1600" b="0" kern="0" dirty="0">
                              <a:solidFill>
                                <a:schemeClr val="tx1"/>
                              </a:solidFill>
                              <a:effectLst/>
                            </a:rPr>
                            <a:t>0</a:t>
                          </a:r>
                          <a:endParaRPr lang="zh-CN" sz="1600" b="0" kern="100" dirty="0">
                            <a:solidFill>
                              <a:schemeClr val="tx1"/>
                            </a:solidFill>
                            <a:effectLst/>
                          </a:endParaRPr>
                        </a:p>
                        <a:p>
                          <a:pPr indent="127000" algn="ctr">
                            <a:spcAft>
                              <a:spcPts val="0"/>
                            </a:spcAft>
                          </a:pPr>
                          <a:r>
                            <a:rPr lang="zh-CN" sz="1600" b="0" kern="0" dirty="0">
                              <a:solidFill>
                                <a:schemeClr val="tx1"/>
                              </a:solidFill>
                              <a:effectLst/>
                            </a:rPr>
                            <a:t>正无穷大</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负无穷大</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规格化非零正数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规格化非零负数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非规格化正数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非规格化负数</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62339685"/>
                      </a:ext>
                    </a:extLst>
                  </a:tr>
                  <a:tr h="215203">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1</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16704308"/>
                      </a:ext>
                    </a:extLst>
                  </a:tr>
                  <a:tr h="215203">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2047</a:t>
                          </a:r>
                          <a:r>
                            <a:rPr lang="zh-CN" sz="1600" b="0" kern="0" dirty="0">
                              <a:solidFill>
                                <a:schemeClr val="tx1"/>
                              </a:solidFill>
                              <a:effectLst/>
                            </a:rPr>
                            <a:t>（全</a:t>
                          </a:r>
                          <a:r>
                            <a:rPr lang="en-US" sz="1600" b="0" kern="0" dirty="0">
                              <a:solidFill>
                                <a:schemeClr val="tx1"/>
                              </a:solidFill>
                              <a:effectLst/>
                            </a:rPr>
                            <a:t>1</a:t>
                          </a:r>
                          <a:r>
                            <a:rPr lang="zh-CN" sz="1600" b="0" kern="0" dirty="0">
                              <a:solidFill>
                                <a:schemeClr val="tx1"/>
                              </a:solidFill>
                              <a:effectLst/>
                            </a:rPr>
                            <a:t>）</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r>
                                  <a:rPr lang="en-US" sz="1600" b="0" kern="0" smtClean="0">
                                    <a:solidFill>
                                      <a:schemeClr val="tx1"/>
                                    </a:solidFill>
                                    <a:effectLst/>
                                    <a:latin typeface="Cambria Math" panose="02040503050406030204" pitchFamily="18" charset="0"/>
                                  </a:rPr>
                                  <m:t>+∞</m:t>
                                </m:r>
                              </m:oMath>
                            </m:oMathPara>
                          </a14:m>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53284495"/>
                      </a:ext>
                    </a:extLst>
                  </a:tr>
                  <a:tr h="215203">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1</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2047</a:t>
                          </a:r>
                          <a:r>
                            <a:rPr lang="zh-CN" sz="1600" b="0" kern="0" dirty="0">
                              <a:solidFill>
                                <a:schemeClr val="tx1"/>
                              </a:solidFill>
                              <a:effectLst/>
                            </a:rPr>
                            <a:t>（全</a:t>
                          </a:r>
                          <a:r>
                            <a:rPr lang="en-US" sz="1600" b="0" kern="0" dirty="0">
                              <a:solidFill>
                                <a:schemeClr val="tx1"/>
                              </a:solidFill>
                              <a:effectLst/>
                            </a:rPr>
                            <a:t>1</a:t>
                          </a:r>
                          <a:r>
                            <a:rPr lang="zh-CN" sz="1600" b="0" kern="0" dirty="0">
                              <a:solidFill>
                                <a:schemeClr val="tx1"/>
                              </a:solidFill>
                              <a:effectLst/>
                            </a:rPr>
                            <a:t>）</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r>
                                  <a:rPr lang="en-US" sz="1600" b="0" kern="0" smtClean="0">
                                    <a:solidFill>
                                      <a:schemeClr val="tx1"/>
                                    </a:solidFill>
                                    <a:effectLst/>
                                    <a:latin typeface="Cambria Math" panose="02040503050406030204" pitchFamily="18" charset="0"/>
                                  </a:rPr>
                                  <m:t>−∞</m:t>
                                </m:r>
                              </m:oMath>
                            </m:oMathPara>
                          </a14:m>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45104749"/>
                      </a:ext>
                    </a:extLst>
                  </a:tr>
                  <a:tr h="215203">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0&lt;E&lt;2048</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sSup>
                                  <m:sSupPr>
                                    <m:ctrlPr>
                                      <a:rPr lang="zh-CN" sz="1600" b="0" i="1" kern="100" smtClean="0">
                                        <a:solidFill>
                                          <a:schemeClr val="tx1"/>
                                        </a:solidFill>
                                        <a:effectLst/>
                                        <a:latin typeface="Cambria Math" panose="02040503050406030204" pitchFamily="18" charset="0"/>
                                      </a:rPr>
                                    </m:ctrlPr>
                                  </m:sSupPr>
                                  <m:e>
                                    <m:r>
                                      <a:rPr lang="en-US" sz="1600" b="0" i="1" kern="0">
                                        <a:solidFill>
                                          <a:schemeClr val="tx1"/>
                                        </a:solidFill>
                                        <a:effectLst/>
                                        <a:latin typeface="Cambria Math" panose="02040503050406030204" pitchFamily="18" charset="0"/>
                                      </a:rPr>
                                      <m:t>2</m:t>
                                    </m:r>
                                  </m:e>
                                  <m:sup>
                                    <m:r>
                                      <a:rPr lang="en-US" sz="1600" b="0" i="1" kern="0">
                                        <a:solidFill>
                                          <a:schemeClr val="tx1"/>
                                        </a:solidFill>
                                        <a:effectLst/>
                                        <a:latin typeface="Cambria Math" panose="02040503050406030204" pitchFamily="18" charset="0"/>
                                      </a:rPr>
                                      <m:t>𝐸</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1023</m:t>
                                    </m:r>
                                  </m:sup>
                                </m:sSup>
                                <m:r>
                                  <a:rPr lang="en-US" sz="1600" b="0" kern="0">
                                    <a:solidFill>
                                      <a:schemeClr val="tx1"/>
                                    </a:solidFill>
                                    <a:effectLst/>
                                    <a:latin typeface="Cambria Math" panose="02040503050406030204" pitchFamily="18" charset="0"/>
                                  </a:rPr>
                                  <m:t>×</m:t>
                                </m:r>
                                <m:r>
                                  <a:rPr lang="zh-CN" alt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𝑀</m:t>
                                </m:r>
                                <m:r>
                                  <a:rPr lang="zh-CN" altLang="en-US" sz="1600" b="0" kern="0">
                                    <a:solidFill>
                                      <a:schemeClr val="tx1"/>
                                    </a:solidFill>
                                    <a:effectLst/>
                                    <a:latin typeface="Cambria Math" panose="02040503050406030204" pitchFamily="18" charset="0"/>
                                  </a:rPr>
                                  <m:t>）</m:t>
                                </m:r>
                              </m:oMath>
                            </m:oMathPara>
                          </a14:m>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36340783"/>
                      </a:ext>
                    </a:extLst>
                  </a:tr>
                  <a:tr h="215203">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1</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0&lt;E&lt;2048</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sSup>
                                  <m:sSupPr>
                                    <m:ctrlPr>
                                      <a:rPr lang="zh-CN" sz="1600" b="0" i="1" kern="100" smtClean="0">
                                        <a:solidFill>
                                          <a:schemeClr val="tx1"/>
                                        </a:solidFill>
                                        <a:effectLst/>
                                        <a:latin typeface="Cambria Math" panose="02040503050406030204" pitchFamily="18" charset="0"/>
                                      </a:rPr>
                                    </m:ctrlPr>
                                  </m:sSupPr>
                                  <m:e>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2</m:t>
                                    </m:r>
                                  </m:e>
                                  <m:sup>
                                    <m:r>
                                      <a:rPr lang="en-US" sz="1600" b="0" i="1" kern="0">
                                        <a:solidFill>
                                          <a:schemeClr val="tx1"/>
                                        </a:solidFill>
                                        <a:effectLst/>
                                        <a:latin typeface="Cambria Math" panose="02040503050406030204" pitchFamily="18" charset="0"/>
                                      </a:rPr>
                                      <m:t>𝐸</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1023</m:t>
                                    </m:r>
                                  </m:sup>
                                </m:sSup>
                                <m:r>
                                  <a:rPr lang="en-US" sz="1600" b="0" kern="0">
                                    <a:solidFill>
                                      <a:schemeClr val="tx1"/>
                                    </a:solidFill>
                                    <a:effectLst/>
                                    <a:latin typeface="Cambria Math" panose="02040503050406030204" pitchFamily="18" charset="0"/>
                                  </a:rPr>
                                  <m:t>×</m:t>
                                </m:r>
                                <m:r>
                                  <a:rPr lang="zh-CN" alt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𝑀</m:t>
                                </m:r>
                                <m:r>
                                  <a:rPr lang="zh-CN" altLang="en-US" sz="1600" b="0" kern="0">
                                    <a:solidFill>
                                      <a:schemeClr val="tx1"/>
                                    </a:solidFill>
                                    <a:effectLst/>
                                    <a:latin typeface="Cambria Math" panose="02040503050406030204" pitchFamily="18" charset="0"/>
                                  </a:rPr>
                                  <m:t>）</m:t>
                                </m:r>
                              </m:oMath>
                            </m:oMathPara>
                          </a14:m>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65347069"/>
                      </a:ext>
                    </a:extLst>
                  </a:tr>
                  <a:tr h="215203">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sSup>
                                  <m:sSupPr>
                                    <m:ctrlPr>
                                      <a:rPr lang="zh-CN" sz="1600" b="0" i="1" kern="100" smtClean="0">
                                        <a:solidFill>
                                          <a:schemeClr val="tx1"/>
                                        </a:solidFill>
                                        <a:effectLst/>
                                        <a:latin typeface="Cambria Math" panose="02040503050406030204" pitchFamily="18" charset="0"/>
                                      </a:rPr>
                                    </m:ctrlPr>
                                  </m:sSupPr>
                                  <m:e>
                                    <m:r>
                                      <a:rPr lang="en-US" sz="1600" b="0" i="1" kern="0">
                                        <a:solidFill>
                                          <a:schemeClr val="tx1"/>
                                        </a:solidFill>
                                        <a:effectLst/>
                                        <a:latin typeface="Cambria Math" panose="02040503050406030204" pitchFamily="18" charset="0"/>
                                      </a:rPr>
                                      <m:t>2</m:t>
                                    </m:r>
                                  </m:e>
                                  <m:sup>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1022</m:t>
                                    </m:r>
                                  </m:sup>
                                </m:sSup>
                                <m:r>
                                  <a:rPr lang="en-US" sz="1600" b="0" kern="0">
                                    <a:solidFill>
                                      <a:schemeClr val="tx1"/>
                                    </a:solidFill>
                                    <a:effectLst/>
                                    <a:latin typeface="Cambria Math" panose="02040503050406030204" pitchFamily="18" charset="0"/>
                                  </a:rPr>
                                  <m:t>×</m:t>
                                </m:r>
                                <m:r>
                                  <a:rPr lang="zh-CN" alt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0</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𝑀</m:t>
                                </m:r>
                                <m:r>
                                  <a:rPr lang="zh-CN" altLang="en-US" sz="1600" b="0" kern="0">
                                    <a:solidFill>
                                      <a:schemeClr val="tx1"/>
                                    </a:solidFill>
                                    <a:effectLst/>
                                    <a:latin typeface="Cambria Math" panose="02040503050406030204" pitchFamily="18" charset="0"/>
                                  </a:rPr>
                                  <m:t>）</m:t>
                                </m:r>
                              </m:oMath>
                            </m:oMathPara>
                          </a14:m>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27062490"/>
                      </a:ext>
                    </a:extLst>
                  </a:tr>
                  <a:tr h="557216">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1</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14:m>
                            <m:oMathPara xmlns:m="http://schemas.openxmlformats.org/officeDocument/2006/math">
                              <m:oMathParaPr>
                                <m:jc m:val="centerGroup"/>
                              </m:oMathParaPr>
                              <m:oMath xmlns:m="http://schemas.openxmlformats.org/officeDocument/2006/math">
                                <m:sSup>
                                  <m:sSupPr>
                                    <m:ctrlPr>
                                      <a:rPr lang="zh-CN" sz="1600" b="0" i="1" kern="100" smtClean="0">
                                        <a:solidFill>
                                          <a:schemeClr val="tx1"/>
                                        </a:solidFill>
                                        <a:effectLst/>
                                        <a:latin typeface="Cambria Math" panose="02040503050406030204" pitchFamily="18" charset="0"/>
                                      </a:rPr>
                                    </m:ctrlPr>
                                  </m:sSupPr>
                                  <m:e>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2</m:t>
                                    </m:r>
                                  </m:e>
                                  <m:sup>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1022</m:t>
                                    </m:r>
                                  </m:sup>
                                </m:sSup>
                                <m:r>
                                  <a:rPr lang="en-US" sz="1600" b="0" kern="0">
                                    <a:solidFill>
                                      <a:schemeClr val="tx1"/>
                                    </a:solidFill>
                                    <a:effectLst/>
                                    <a:latin typeface="Cambria Math" panose="02040503050406030204" pitchFamily="18" charset="0"/>
                                  </a:rPr>
                                  <m:t>×</m:t>
                                </m:r>
                                <m:r>
                                  <a:rPr lang="zh-CN" alt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0</m:t>
                                </m:r>
                                <m:r>
                                  <a:rPr lang="en-US" sz="1600" b="0" kern="0">
                                    <a:solidFill>
                                      <a:schemeClr val="tx1"/>
                                    </a:solidFill>
                                    <a:effectLst/>
                                    <a:latin typeface="Cambria Math" panose="02040503050406030204" pitchFamily="18" charset="0"/>
                                  </a:rPr>
                                  <m:t>.</m:t>
                                </m:r>
                                <m:r>
                                  <a:rPr lang="en-US" sz="1600" b="0" i="1" kern="0">
                                    <a:solidFill>
                                      <a:schemeClr val="tx1"/>
                                    </a:solidFill>
                                    <a:effectLst/>
                                    <a:latin typeface="Cambria Math" panose="02040503050406030204" pitchFamily="18" charset="0"/>
                                  </a:rPr>
                                  <m:t>𝑀</m:t>
                                </m:r>
                                <m:r>
                                  <a:rPr lang="zh-CN" altLang="en-US" sz="1600" b="0" kern="0">
                                    <a:solidFill>
                                      <a:schemeClr val="tx1"/>
                                    </a:solidFill>
                                    <a:effectLst/>
                                    <a:latin typeface="Cambria Math" panose="02040503050406030204" pitchFamily="18" charset="0"/>
                                  </a:rPr>
                                  <m:t>）</m:t>
                                </m:r>
                              </m:oMath>
                            </m:oMathPara>
                          </a14:m>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42764407"/>
                      </a:ext>
                    </a:extLst>
                  </a:tr>
                </a:tbl>
              </a:graphicData>
            </a:graphic>
          </p:graphicFrame>
        </mc:Choice>
        <mc:Fallback xmlns="">
          <p:graphicFrame>
            <p:nvGraphicFramePr>
              <p:cNvPr id="8" name="表格 7">
                <a:extLst>
                  <a:ext uri="{FF2B5EF4-FFF2-40B4-BE49-F238E27FC236}">
                    <a16:creationId xmlns:a16="http://schemas.microsoft.com/office/drawing/2014/main" id="{1232D955-7808-4A85-B91B-0BEDBF8932E9}"/>
                  </a:ext>
                </a:extLst>
              </p:cNvPr>
              <p:cNvGraphicFramePr>
                <a:graphicFrameLocks noGrp="1"/>
              </p:cNvGraphicFramePr>
              <p:nvPr>
                <p:extLst>
                  <p:ext uri="{D42A27DB-BD31-4B8C-83A1-F6EECF244321}">
                    <p14:modId xmlns:p14="http://schemas.microsoft.com/office/powerpoint/2010/main" val="3608057483"/>
                  </p:ext>
                </p:extLst>
              </p:nvPr>
            </p:nvGraphicFramePr>
            <p:xfrm>
              <a:off x="397777" y="2255753"/>
              <a:ext cx="10956178" cy="2751776"/>
            </p:xfrm>
            <a:graphic>
              <a:graphicData uri="http://schemas.openxmlformats.org/drawingml/2006/table">
                <a:tbl>
                  <a:tblPr firstRow="1" firstCol="1" bandRow="1">
                    <a:tableStyleId>{5C22544A-7EE6-4342-B048-85BDC9FD1C3A}</a:tableStyleId>
                  </a:tblPr>
                  <a:tblGrid>
                    <a:gridCol w="1840834">
                      <a:extLst>
                        <a:ext uri="{9D8B030D-6E8A-4147-A177-3AD203B41FA5}">
                          <a16:colId xmlns:a16="http://schemas.microsoft.com/office/drawing/2014/main" val="2827796478"/>
                        </a:ext>
                      </a:extLst>
                    </a:gridCol>
                    <a:gridCol w="1881913">
                      <a:extLst>
                        <a:ext uri="{9D8B030D-6E8A-4147-A177-3AD203B41FA5}">
                          <a16:colId xmlns:a16="http://schemas.microsoft.com/office/drawing/2014/main" val="2429900315"/>
                        </a:ext>
                      </a:extLst>
                    </a:gridCol>
                    <a:gridCol w="1881913">
                      <a:extLst>
                        <a:ext uri="{9D8B030D-6E8A-4147-A177-3AD203B41FA5}">
                          <a16:colId xmlns:a16="http://schemas.microsoft.com/office/drawing/2014/main" val="2495730459"/>
                        </a:ext>
                      </a:extLst>
                    </a:gridCol>
                    <a:gridCol w="2675759">
                      <a:extLst>
                        <a:ext uri="{9D8B030D-6E8A-4147-A177-3AD203B41FA5}">
                          <a16:colId xmlns:a16="http://schemas.microsoft.com/office/drawing/2014/main" val="3313356061"/>
                        </a:ext>
                      </a:extLst>
                    </a:gridCol>
                    <a:gridCol w="2675759">
                      <a:extLst>
                        <a:ext uri="{9D8B030D-6E8A-4147-A177-3AD203B41FA5}">
                          <a16:colId xmlns:a16="http://schemas.microsoft.com/office/drawing/2014/main" val="3049963948"/>
                        </a:ext>
                      </a:extLst>
                    </a:gridCol>
                  </a:tblGrid>
                  <a:tr h="243840">
                    <a:tc rowSpan="2">
                      <a:txBody>
                        <a:bodyPr/>
                        <a:lstStyle/>
                        <a:p>
                          <a:pPr indent="127000" algn="ctr">
                            <a:spcAft>
                              <a:spcPts val="0"/>
                            </a:spcAft>
                          </a:pPr>
                          <a:r>
                            <a:rPr lang="zh-CN" sz="1600" b="1" kern="0" dirty="0">
                              <a:solidFill>
                                <a:schemeClr val="tx1"/>
                              </a:solidFill>
                              <a:effectLst/>
                            </a:rPr>
                            <a:t>值的类型</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gridSpan="4">
                      <a:txBody>
                        <a:bodyPr/>
                        <a:lstStyle/>
                        <a:p>
                          <a:pPr indent="127000" algn="ctr">
                            <a:spcAft>
                              <a:spcPts val="0"/>
                            </a:spcAft>
                          </a:pPr>
                          <a:r>
                            <a:rPr lang="zh-CN" sz="1600" b="1" kern="0" dirty="0">
                              <a:solidFill>
                                <a:schemeClr val="tx1"/>
                              </a:solidFill>
                              <a:effectLst/>
                            </a:rPr>
                            <a:t>单精度（</a:t>
                          </a:r>
                          <a:r>
                            <a:rPr lang="en-US" sz="1600" b="1" kern="0" dirty="0">
                              <a:solidFill>
                                <a:schemeClr val="tx1"/>
                              </a:solidFill>
                              <a:effectLst/>
                            </a:rPr>
                            <a:t>32</a:t>
                          </a:r>
                          <a:r>
                            <a:rPr lang="zh-CN" sz="1600" b="1" kern="0" dirty="0">
                              <a:solidFill>
                                <a:schemeClr val="tx1"/>
                              </a:solidFill>
                              <a:effectLst/>
                            </a:rPr>
                            <a:t>位）</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95251876"/>
                      </a:ext>
                    </a:extLst>
                  </a:tr>
                  <a:tr h="243840">
                    <a:tc vMerge="1">
                      <a:txBody>
                        <a:bodyPr/>
                        <a:lstStyle/>
                        <a:p>
                          <a:endParaRPr lang="zh-CN" altLang="en-US"/>
                        </a:p>
                      </a:txBody>
                      <a:tcPr/>
                    </a:tc>
                    <a:tc>
                      <a:txBody>
                        <a:bodyPr/>
                        <a:lstStyle/>
                        <a:p>
                          <a:pPr indent="127000" algn="ctr">
                            <a:spcAft>
                              <a:spcPts val="0"/>
                            </a:spcAft>
                          </a:pPr>
                          <a:r>
                            <a:rPr lang="zh-CN" sz="1600" b="1" kern="0" dirty="0">
                              <a:solidFill>
                                <a:schemeClr val="tx1"/>
                              </a:solidFill>
                              <a:effectLst/>
                            </a:rPr>
                            <a:t>符号</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a:solidFill>
                                <a:schemeClr val="tx1"/>
                              </a:solidFill>
                              <a:effectLst/>
                            </a:rPr>
                            <a:t>阶码</a:t>
                          </a:r>
                          <a:endParaRPr lang="zh-CN" sz="1600" b="1"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dirty="0">
                              <a:solidFill>
                                <a:schemeClr val="tx1"/>
                              </a:solidFill>
                              <a:effectLst/>
                            </a:rPr>
                            <a:t>尾数</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zh-CN" sz="1600" b="1" kern="0" dirty="0">
                              <a:solidFill>
                                <a:schemeClr val="tx1"/>
                              </a:solidFill>
                              <a:effectLst/>
                            </a:rPr>
                            <a:t>值</a:t>
                          </a:r>
                          <a:endParaRPr lang="zh-CN" sz="1600" b="1"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15136201"/>
                      </a:ext>
                    </a:extLst>
                  </a:tr>
                  <a:tr h="243840">
                    <a:tc rowSpan="8">
                      <a:txBody>
                        <a:bodyPr/>
                        <a:lstStyle/>
                        <a:p>
                          <a:pPr indent="127000" algn="ctr">
                            <a:spcAft>
                              <a:spcPts val="0"/>
                            </a:spcAft>
                          </a:pPr>
                          <a:r>
                            <a:rPr lang="zh-CN" sz="1600" b="0" kern="0" dirty="0">
                              <a:solidFill>
                                <a:schemeClr val="tx1"/>
                              </a:solidFill>
                              <a:effectLst/>
                            </a:rPr>
                            <a:t>正</a:t>
                          </a:r>
                          <a:r>
                            <a:rPr lang="en-US" sz="1600" b="0" kern="0" dirty="0">
                              <a:solidFill>
                                <a:schemeClr val="tx1"/>
                              </a:solidFill>
                              <a:effectLst/>
                            </a:rPr>
                            <a:t>0</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负</a:t>
                          </a:r>
                          <a:r>
                            <a:rPr lang="en-US" sz="1600" b="0" kern="0" dirty="0">
                              <a:solidFill>
                                <a:schemeClr val="tx1"/>
                              </a:solidFill>
                              <a:effectLst/>
                            </a:rPr>
                            <a:t>0</a:t>
                          </a:r>
                          <a:endParaRPr lang="zh-CN" sz="1600" b="0" kern="100" dirty="0">
                            <a:solidFill>
                              <a:schemeClr val="tx1"/>
                            </a:solidFill>
                            <a:effectLst/>
                          </a:endParaRPr>
                        </a:p>
                        <a:p>
                          <a:pPr indent="127000" algn="ctr">
                            <a:spcAft>
                              <a:spcPts val="0"/>
                            </a:spcAft>
                          </a:pPr>
                          <a:r>
                            <a:rPr lang="zh-CN" sz="1600" b="0" kern="0" dirty="0">
                              <a:solidFill>
                                <a:schemeClr val="tx1"/>
                              </a:solidFill>
                              <a:effectLst/>
                            </a:rPr>
                            <a:t>正无穷大</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负无穷大</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规格化非零正数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规格化非零负数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非规格化正数</a:t>
                          </a:r>
                          <a:endParaRPr lang="zh-CN" sz="1600" b="0" kern="100" dirty="0">
                            <a:solidFill>
                              <a:schemeClr val="tx1"/>
                            </a:solidFill>
                            <a:effectLst/>
                          </a:endParaRPr>
                        </a:p>
                        <a:p>
                          <a:pPr indent="127000" algn="ctr">
                            <a:spcAft>
                              <a:spcPts val="0"/>
                            </a:spcAft>
                          </a:pPr>
                          <a:r>
                            <a:rPr lang="zh-CN" sz="1600" b="0" kern="0" dirty="0">
                              <a:solidFill>
                                <a:schemeClr val="tx1"/>
                              </a:solidFill>
                              <a:effectLst/>
                            </a:rPr>
                            <a:t>非规格化负数</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62339685"/>
                      </a:ext>
                    </a:extLst>
                  </a:tr>
                  <a:tr h="243840">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1</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16704308"/>
                      </a:ext>
                    </a:extLst>
                  </a:tr>
                  <a:tr h="243840">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2047</a:t>
                          </a:r>
                          <a:r>
                            <a:rPr lang="zh-CN" sz="1600" b="0" kern="0" dirty="0">
                              <a:solidFill>
                                <a:schemeClr val="tx1"/>
                              </a:solidFill>
                              <a:effectLst/>
                            </a:rPr>
                            <a:t>（全</a:t>
                          </a:r>
                          <a:r>
                            <a:rPr lang="en-US" sz="1600" b="0" kern="0" dirty="0">
                              <a:solidFill>
                                <a:schemeClr val="tx1"/>
                              </a:solidFill>
                              <a:effectLst/>
                            </a:rPr>
                            <a:t>1</a:t>
                          </a:r>
                          <a:r>
                            <a:rPr lang="zh-CN" sz="1600" b="0" kern="0" dirty="0">
                              <a:solidFill>
                                <a:schemeClr val="tx1"/>
                              </a:solidFill>
                              <a:effectLst/>
                            </a:rPr>
                            <a:t>）</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795" t="-427500" r="-456" b="-635000"/>
                          </a:stretch>
                        </a:blipFill>
                      </a:tcPr>
                    </a:tc>
                    <a:extLst>
                      <a:ext uri="{0D108BD9-81ED-4DB2-BD59-A6C34878D82A}">
                        <a16:rowId xmlns:a16="http://schemas.microsoft.com/office/drawing/2014/main" val="2053284495"/>
                      </a:ext>
                    </a:extLst>
                  </a:tr>
                  <a:tr h="243840">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1</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2047</a:t>
                          </a:r>
                          <a:r>
                            <a:rPr lang="zh-CN" sz="1600" b="0" kern="0" dirty="0">
                              <a:solidFill>
                                <a:schemeClr val="tx1"/>
                              </a:solidFill>
                              <a:effectLst/>
                            </a:rPr>
                            <a:t>（全</a:t>
                          </a:r>
                          <a:r>
                            <a:rPr lang="en-US" sz="1600" b="0" kern="0" dirty="0">
                              <a:solidFill>
                                <a:schemeClr val="tx1"/>
                              </a:solidFill>
                              <a:effectLst/>
                            </a:rPr>
                            <a:t>1</a:t>
                          </a:r>
                          <a:r>
                            <a:rPr lang="zh-CN" sz="1600" b="0" kern="0" dirty="0">
                              <a:solidFill>
                                <a:schemeClr val="tx1"/>
                              </a:solidFill>
                              <a:effectLst/>
                            </a:rPr>
                            <a:t>）</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795" t="-527500" r="-456" b="-535000"/>
                          </a:stretch>
                        </a:blipFill>
                      </a:tcPr>
                    </a:tc>
                    <a:extLst>
                      <a:ext uri="{0D108BD9-81ED-4DB2-BD59-A6C34878D82A}">
                        <a16:rowId xmlns:a16="http://schemas.microsoft.com/office/drawing/2014/main" val="1345104749"/>
                      </a:ext>
                    </a:extLst>
                  </a:tr>
                  <a:tr h="243840">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0&lt;E&lt;2048</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795" t="-627500" r="-456" b="-435000"/>
                          </a:stretch>
                        </a:blipFill>
                      </a:tcPr>
                    </a:tc>
                    <a:extLst>
                      <a:ext uri="{0D108BD9-81ED-4DB2-BD59-A6C34878D82A}">
                        <a16:rowId xmlns:a16="http://schemas.microsoft.com/office/drawing/2014/main" val="1836340783"/>
                      </a:ext>
                    </a:extLst>
                  </a:tr>
                  <a:tr h="243840">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1</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0&lt;E&lt;2048</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795" t="-727500" r="-456" b="-335000"/>
                          </a:stretch>
                        </a:blipFill>
                      </a:tcPr>
                    </a:tc>
                    <a:extLst>
                      <a:ext uri="{0D108BD9-81ED-4DB2-BD59-A6C34878D82A}">
                        <a16:rowId xmlns:a16="http://schemas.microsoft.com/office/drawing/2014/main" val="1865347069"/>
                      </a:ext>
                    </a:extLst>
                  </a:tr>
                  <a:tr h="243840">
                    <a:tc vMerge="1">
                      <a:txBody>
                        <a:bodyPr/>
                        <a:lstStyle/>
                        <a:p>
                          <a:endParaRPr lang="zh-CN" altLang="en-US"/>
                        </a:p>
                      </a:txBody>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a:solidFill>
                                <a:schemeClr val="tx1"/>
                              </a:solidFill>
                              <a:effectLst/>
                            </a:rPr>
                            <a:t>0</a:t>
                          </a:r>
                          <a:endParaRPr lang="zh-CN" sz="1600" b="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795" t="-827500" r="-456" b="-235000"/>
                          </a:stretch>
                        </a:blipFill>
                      </a:tcPr>
                    </a:tc>
                    <a:extLst>
                      <a:ext uri="{0D108BD9-81ED-4DB2-BD59-A6C34878D82A}">
                        <a16:rowId xmlns:a16="http://schemas.microsoft.com/office/drawing/2014/main" val="827062490"/>
                      </a:ext>
                    </a:extLst>
                  </a:tr>
                  <a:tr h="557216">
                    <a:tc vMerge="1">
                      <a:txBody>
                        <a:bodyPr/>
                        <a:lstStyle/>
                        <a:p>
                          <a:endParaRPr lang="zh-CN" altLang="en-US"/>
                        </a:p>
                      </a:txBody>
                      <a:tcPr/>
                    </a:tc>
                    <a:tc>
                      <a:txBody>
                        <a:bodyPr/>
                        <a:lstStyle/>
                        <a:p>
                          <a:pPr indent="127000" algn="ctr">
                            <a:spcAft>
                              <a:spcPts val="0"/>
                            </a:spcAft>
                          </a:pPr>
                          <a:r>
                            <a:rPr lang="en-US" sz="1600" b="0" kern="0" dirty="0">
                              <a:solidFill>
                                <a:schemeClr val="tx1"/>
                              </a:solidFill>
                              <a:effectLst/>
                            </a:rPr>
                            <a:t>1</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indent="127000" algn="ctr">
                            <a:spcAft>
                              <a:spcPts val="0"/>
                            </a:spcAft>
                          </a:pPr>
                          <a:r>
                            <a:rPr lang="en-US" sz="1600" b="0" kern="0" dirty="0">
                              <a:solidFill>
                                <a:schemeClr val="tx1"/>
                              </a:solidFill>
                              <a:effectLst/>
                            </a:rPr>
                            <a:t>M≠0</a:t>
                          </a:r>
                          <a:endParaRPr lang="zh-CN" sz="1600" b="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zh-CN"/>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309795" t="-403261" r="-456" b="-2174"/>
                          </a:stretch>
                        </a:blipFill>
                      </a:tcPr>
                    </a:tc>
                    <a:extLst>
                      <a:ext uri="{0D108BD9-81ED-4DB2-BD59-A6C34878D82A}">
                        <a16:rowId xmlns:a16="http://schemas.microsoft.com/office/drawing/2014/main" val="1542764407"/>
                      </a:ext>
                    </a:extLst>
                  </a:tr>
                </a:tbl>
              </a:graphicData>
            </a:graphic>
          </p:graphicFrame>
        </mc:Fallback>
      </mc:AlternateContent>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380D8C5B-61EF-4AB6-B5E0-4940F729323E}"/>
                  </a:ext>
                </a:extLst>
              </p:cNvPr>
              <p:cNvSpPr/>
              <p:nvPr/>
            </p:nvSpPr>
            <p:spPr>
              <a:xfrm>
                <a:off x="911937" y="5427976"/>
                <a:ext cx="10839796" cy="2032223"/>
              </a:xfrm>
              <a:prstGeom prst="rect">
                <a:avLst/>
              </a:prstGeom>
            </p:spPr>
            <p:txBody>
              <a:bodyPr wrap="square">
                <a:spAutoFit/>
              </a:bodyPr>
              <a:lstStyle/>
              <a:p>
                <a:pPr marL="285750" indent="-285750" algn="just">
                  <a:spcAft>
                    <a:spcPts val="0"/>
                  </a:spcAft>
                  <a:buSzPct val="50000"/>
                  <a:buFont typeface="Wingdings" panose="05000000000000000000" pitchFamily="2" charset="2"/>
                  <a:buChar char="u"/>
                </a:pPr>
                <a:r>
                  <a:rPr lang="zh-CN" altLang="zh-CN" kern="100" dirty="0">
                    <a:latin typeface="+mn-ea"/>
                    <a:cs typeface="Times New Roman" panose="02020603050405020304" pitchFamily="18" charset="0"/>
                  </a:rPr>
                  <a:t>例</a:t>
                </a:r>
                <a:r>
                  <a:rPr lang="en-US" altLang="zh-CN" kern="100" dirty="0">
                    <a:latin typeface="+mn-ea"/>
                    <a:cs typeface="Times New Roman" panose="02020603050405020304" pitchFamily="18" charset="0"/>
                  </a:rPr>
                  <a:t>3.27</a:t>
                </a:r>
                <a:r>
                  <a:rPr lang="zh-CN" altLang="en-US" b="1" kern="100" dirty="0">
                    <a:latin typeface="+mn-ea"/>
                    <a:cs typeface="Times New Roman" panose="02020603050405020304" pitchFamily="18" charset="0"/>
                  </a:rPr>
                  <a:t>  </a:t>
                </a:r>
                <a:r>
                  <a:rPr lang="zh-CN" altLang="zh-CN" kern="100" dirty="0">
                    <a:latin typeface="+mn-ea"/>
                    <a:cs typeface="Times New Roman" panose="02020603050405020304" pitchFamily="18" charset="0"/>
                  </a:rPr>
                  <a:t>将十进制数</a:t>
                </a:r>
                <a:r>
                  <a:rPr lang="en-US" altLang="zh-CN" kern="100" dirty="0">
                    <a:latin typeface="Times New Roman" panose="02020603050405020304" pitchFamily="18" charset="0"/>
                    <a:cs typeface="Times New Roman" panose="02020603050405020304" pitchFamily="18" charset="0"/>
                  </a:rPr>
                  <a:t>-0.75</a:t>
                </a:r>
                <a:r>
                  <a:rPr lang="zh-CN" altLang="zh-CN" kern="100" dirty="0">
                    <a:latin typeface="+mn-ea"/>
                    <a:cs typeface="Times New Roman" panose="02020603050405020304" pitchFamily="18" charset="0"/>
                  </a:rPr>
                  <a:t>转换为</a:t>
                </a:r>
                <a:r>
                  <a:rPr lang="en-US" altLang="zh-CN" kern="100" dirty="0">
                    <a:latin typeface="Times New Roman" panose="02020603050405020304" pitchFamily="18" charset="0"/>
                    <a:cs typeface="Times New Roman" panose="02020603050405020304" pitchFamily="18" charset="0"/>
                  </a:rPr>
                  <a:t>IEEE754</a:t>
                </a:r>
                <a:r>
                  <a:rPr lang="zh-CN" altLang="zh-CN" kern="100" dirty="0">
                    <a:latin typeface="+mn-ea"/>
                    <a:cs typeface="Times New Roman" panose="02020603050405020304" pitchFamily="18" charset="0"/>
                  </a:rPr>
                  <a:t>单精度浮点数格式。</a:t>
                </a:r>
              </a:p>
              <a:p>
                <a:pPr indent="267970" algn="just">
                  <a:spcAft>
                    <a:spcPts val="0"/>
                  </a:spcAft>
                </a:pPr>
                <a:r>
                  <a:rPr lang="en-US" altLang="zh-CN" kern="100" dirty="0">
                    <a:latin typeface="+mn-ea"/>
                    <a:cs typeface="Times New Roman" panose="02020603050405020304" pitchFamily="18" charset="0"/>
                  </a:rPr>
                  <a:t>    </a:t>
                </a:r>
                <a:r>
                  <a:rPr lang="zh-CN" altLang="zh-CN" kern="100" dirty="0">
                    <a:latin typeface="+mn-ea"/>
                    <a:cs typeface="Times New Roman" panose="02020603050405020304" pitchFamily="18" charset="0"/>
                  </a:rPr>
                  <a:t>解：</a:t>
                </a:r>
                <a14:m>
                  <m:oMath xmlns:m="http://schemas.openxmlformats.org/officeDocument/2006/math">
                    <m:sSub>
                      <m:sSubPr>
                        <m:ctrlPr>
                          <a:rPr lang="zh-CN" altLang="zh-CN" i="1" kern="100">
                            <a:latin typeface="Cambria Math" panose="02040503050406030204" pitchFamily="18" charset="0"/>
                            <a:cs typeface="Times New Roman" panose="02020603050405020304" pitchFamily="18" charset="0"/>
                          </a:rPr>
                        </m:ctrlPr>
                      </m:sSubPr>
                      <m:e>
                        <m:r>
                          <a:rPr lang="en-US" altLang="zh-CN" kern="100">
                            <a:latin typeface="Cambria Math" panose="02040503050406030204" pitchFamily="18" charset="0"/>
                            <a:cs typeface="Times New Roman" panose="02020603050405020304" pitchFamily="18" charset="0"/>
                          </a:rPr>
                          <m:t>(</m:t>
                        </m:r>
                        <m:r>
                          <a:rPr lang="en-US" altLang="zh-CN" i="1" kern="100">
                            <a:latin typeface="Cambria Math" panose="02040503050406030204" pitchFamily="18" charset="0"/>
                            <a:cs typeface="Times New Roman" panose="02020603050405020304" pitchFamily="18" charset="0"/>
                          </a:rPr>
                          <m:t>−</m:t>
                        </m:r>
                        <m:r>
                          <a:rPr lang="en-US" altLang="zh-CN" kern="100">
                            <a:latin typeface="Cambria Math" panose="02040503050406030204" pitchFamily="18" charset="0"/>
                            <a:cs typeface="Times New Roman" panose="02020603050405020304" pitchFamily="18" charset="0"/>
                          </a:rPr>
                          <m:t>0.75</m:t>
                        </m:r>
                        <m:r>
                          <a:rPr lang="en-US" altLang="zh-CN" i="1" kern="100">
                            <a:latin typeface="Cambria Math" panose="02040503050406030204" pitchFamily="18" charset="0"/>
                            <a:cs typeface="Times New Roman" panose="02020603050405020304" pitchFamily="18" charset="0"/>
                          </a:rPr>
                          <m:t>)</m:t>
                        </m:r>
                      </m:e>
                      <m:sub>
                        <m:r>
                          <a:rPr lang="en-US" altLang="zh-CN" kern="100">
                            <a:latin typeface="Cambria Math" panose="02040503050406030204" pitchFamily="18" charset="0"/>
                            <a:cs typeface="Times New Roman" panose="02020603050405020304" pitchFamily="18" charset="0"/>
                          </a:rPr>
                          <m:t>10</m:t>
                        </m:r>
                      </m:sub>
                    </m:sSub>
                    <m:r>
                      <a:rPr lang="en-US" altLang="zh-CN" kern="100">
                        <a:latin typeface="Cambria Math" panose="02040503050406030204" pitchFamily="18" charset="0"/>
                        <a:cs typeface="Times New Roman" panose="02020603050405020304" pitchFamily="18" charset="0"/>
                      </a:rPr>
                      <m:t>=</m:t>
                    </m:r>
                    <m:sSub>
                      <m:sSubPr>
                        <m:ctrlPr>
                          <a:rPr lang="zh-CN" altLang="zh-CN" i="1" kern="100">
                            <a:latin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cs typeface="Times New Roman" panose="02020603050405020304" pitchFamily="18" charset="0"/>
                          </a:rPr>
                          <m:t>(−</m:t>
                        </m:r>
                        <m:r>
                          <a:rPr lang="en-US" altLang="zh-CN" kern="100">
                            <a:latin typeface="Cambria Math" panose="02040503050406030204" pitchFamily="18" charset="0"/>
                            <a:cs typeface="Times New Roman" panose="02020603050405020304" pitchFamily="18" charset="0"/>
                          </a:rPr>
                          <m:t>0.11</m:t>
                        </m:r>
                        <m:r>
                          <a:rPr lang="en-US" altLang="zh-CN" i="1" kern="100">
                            <a:latin typeface="Cambria Math" panose="02040503050406030204" pitchFamily="18" charset="0"/>
                            <a:cs typeface="Times New Roman" panose="02020603050405020304" pitchFamily="18" charset="0"/>
                          </a:rPr>
                          <m:t>)</m:t>
                        </m:r>
                      </m:e>
                      <m:sub>
                        <m:r>
                          <a:rPr lang="en-US" altLang="zh-CN" kern="100">
                            <a:latin typeface="Cambria Math" panose="02040503050406030204" pitchFamily="18" charset="0"/>
                            <a:cs typeface="Times New Roman" panose="02020603050405020304" pitchFamily="18" charset="0"/>
                          </a:rPr>
                          <m:t>2</m:t>
                        </m:r>
                      </m:sub>
                    </m:sSub>
                    <m:r>
                      <a:rPr lang="en-US" altLang="zh-CN" kern="100">
                        <a:latin typeface="Cambria Math" panose="02040503050406030204" pitchFamily="18" charset="0"/>
                        <a:cs typeface="Times New Roman" panose="02020603050405020304" pitchFamily="18" charset="0"/>
                      </a:rPr>
                      <m:t>=</m:t>
                    </m:r>
                    <m:sSub>
                      <m:sSubPr>
                        <m:ctrlPr>
                          <a:rPr lang="zh-CN" altLang="zh-CN" i="1" kern="100">
                            <a:latin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cs typeface="Times New Roman" panose="02020603050405020304" pitchFamily="18" charset="0"/>
                          </a:rPr>
                          <m:t>(−</m:t>
                        </m:r>
                        <m:r>
                          <a:rPr lang="en-US" altLang="zh-CN" kern="100">
                            <a:latin typeface="Cambria Math" panose="02040503050406030204" pitchFamily="18" charset="0"/>
                            <a:cs typeface="Times New Roman" panose="02020603050405020304" pitchFamily="18" charset="0"/>
                          </a:rPr>
                          <m:t>1.1</m:t>
                        </m:r>
                        <m:r>
                          <a:rPr lang="en-US" altLang="zh-CN" i="1" kern="100">
                            <a:latin typeface="Cambria Math" panose="02040503050406030204" pitchFamily="18" charset="0"/>
                            <a:cs typeface="Times New Roman" panose="02020603050405020304" pitchFamily="18" charset="0"/>
                          </a:rPr>
                          <m:t>)</m:t>
                        </m:r>
                      </m:e>
                      <m:sub>
                        <m:r>
                          <a:rPr lang="en-US" altLang="zh-CN" kern="100">
                            <a:latin typeface="Cambria Math" panose="02040503050406030204" pitchFamily="18" charset="0"/>
                            <a:cs typeface="Times New Roman" panose="02020603050405020304" pitchFamily="18" charset="0"/>
                          </a:rPr>
                          <m:t>2</m:t>
                        </m:r>
                      </m:sub>
                    </m:sSub>
                    <m:r>
                      <a:rPr lang="en-US" altLang="zh-CN" kern="100">
                        <a:latin typeface="Cambria Math" panose="02040503050406030204" pitchFamily="18" charset="0"/>
                        <a:cs typeface="Times New Roman" panose="02020603050405020304" pitchFamily="18" charset="0"/>
                      </a:rPr>
                      <m:t>×</m:t>
                    </m:r>
                    <m:sSup>
                      <m:sSupPr>
                        <m:ctrlPr>
                          <a:rPr lang="zh-CN" altLang="zh-CN" i="1" kern="100">
                            <a:latin typeface="Cambria Math" panose="02040503050406030204" pitchFamily="18" charset="0"/>
                            <a:cs typeface="Times New Roman" panose="02020603050405020304" pitchFamily="18" charset="0"/>
                          </a:rPr>
                        </m:ctrlPr>
                      </m:sSupPr>
                      <m:e>
                        <m:r>
                          <a:rPr lang="en-US" altLang="zh-CN" kern="100">
                            <a:latin typeface="Cambria Math" panose="02040503050406030204" pitchFamily="18" charset="0"/>
                            <a:cs typeface="Times New Roman" panose="02020603050405020304" pitchFamily="18" charset="0"/>
                          </a:rPr>
                          <m:t>2</m:t>
                        </m:r>
                      </m:e>
                      <m:sup>
                        <m:r>
                          <a:rPr lang="en-US" altLang="zh-CN" i="1" kern="100">
                            <a:latin typeface="Cambria Math" panose="02040503050406030204" pitchFamily="18" charset="0"/>
                            <a:cs typeface="Times New Roman" panose="02020603050405020304" pitchFamily="18" charset="0"/>
                          </a:rPr>
                          <m:t>−</m:t>
                        </m:r>
                        <m:r>
                          <a:rPr lang="en-US" altLang="zh-CN" kern="100">
                            <a:latin typeface="Cambria Math" panose="02040503050406030204" pitchFamily="18" charset="0"/>
                            <a:cs typeface="Times New Roman" panose="02020603050405020304" pitchFamily="18" charset="0"/>
                          </a:rPr>
                          <m:t>1</m:t>
                        </m:r>
                      </m:sup>
                    </m:sSup>
                    <m:r>
                      <a:rPr lang="en-US" altLang="zh-CN" kern="100">
                        <a:latin typeface="Cambria Math" panose="02040503050406030204" pitchFamily="18" charset="0"/>
                        <a:cs typeface="Times New Roman" panose="02020603050405020304" pitchFamily="18" charset="0"/>
                      </a:rPr>
                      <m:t>=</m:t>
                    </m:r>
                    <m:sSup>
                      <m:sSupPr>
                        <m:ctrlPr>
                          <a:rPr lang="zh-CN" altLang="zh-CN" i="1" kern="100">
                            <a:latin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cs typeface="Times New Roman" panose="02020603050405020304" pitchFamily="18" charset="0"/>
                          </a:rPr>
                          <m:t>(−</m:t>
                        </m:r>
                        <m:r>
                          <a:rPr lang="en-US" altLang="zh-CN" kern="100">
                            <a:latin typeface="Cambria Math" panose="02040503050406030204" pitchFamily="18" charset="0"/>
                            <a:cs typeface="Times New Roman" panose="02020603050405020304" pitchFamily="18" charset="0"/>
                          </a:rPr>
                          <m:t>1</m:t>
                        </m:r>
                        <m:r>
                          <a:rPr lang="en-US" altLang="zh-CN" i="1" kern="100">
                            <a:latin typeface="Cambria Math" panose="02040503050406030204" pitchFamily="18" charset="0"/>
                            <a:cs typeface="Times New Roman" panose="02020603050405020304" pitchFamily="18" charset="0"/>
                          </a:rPr>
                          <m:t>)</m:t>
                        </m:r>
                      </m:e>
                      <m:sup>
                        <m:r>
                          <a:rPr lang="en-US" altLang="zh-CN" i="1" kern="100">
                            <a:latin typeface="Cambria Math" panose="02040503050406030204" pitchFamily="18" charset="0"/>
                            <a:cs typeface="Times New Roman" panose="02020603050405020304" pitchFamily="18" charset="0"/>
                          </a:rPr>
                          <m:t>𝑆</m:t>
                        </m:r>
                      </m:sup>
                    </m:sSup>
                    <m:r>
                      <a:rPr lang="en-US" altLang="zh-CN" kern="100">
                        <a:latin typeface="Cambria Math" panose="02040503050406030204" pitchFamily="18" charset="0"/>
                        <a:cs typeface="Times New Roman" panose="02020603050405020304" pitchFamily="18" charset="0"/>
                      </a:rPr>
                      <m:t>×1.</m:t>
                    </m:r>
                    <m:r>
                      <a:rPr lang="en-US" altLang="zh-CN" i="1" kern="100">
                        <a:latin typeface="Cambria Math" panose="02040503050406030204" pitchFamily="18" charset="0"/>
                        <a:cs typeface="Times New Roman" panose="02020603050405020304" pitchFamily="18" charset="0"/>
                      </a:rPr>
                      <m:t>𝑀</m:t>
                    </m:r>
                    <m:r>
                      <a:rPr lang="en-US" altLang="zh-CN" kern="100">
                        <a:latin typeface="Cambria Math" panose="02040503050406030204" pitchFamily="18" charset="0"/>
                        <a:cs typeface="Times New Roman" panose="02020603050405020304" pitchFamily="18" charset="0"/>
                      </a:rPr>
                      <m:t>×</m:t>
                    </m:r>
                    <m:sSup>
                      <m:sSupPr>
                        <m:ctrlPr>
                          <a:rPr lang="zh-CN" altLang="zh-CN" i="1" kern="100">
                            <a:latin typeface="Cambria Math" panose="02040503050406030204" pitchFamily="18" charset="0"/>
                            <a:cs typeface="Times New Roman" panose="02020603050405020304" pitchFamily="18" charset="0"/>
                          </a:rPr>
                        </m:ctrlPr>
                      </m:sSupPr>
                      <m:e>
                        <m:r>
                          <a:rPr lang="en-US" altLang="zh-CN" kern="100">
                            <a:latin typeface="Cambria Math" panose="02040503050406030204" pitchFamily="18" charset="0"/>
                            <a:cs typeface="Times New Roman" panose="02020603050405020304" pitchFamily="18" charset="0"/>
                          </a:rPr>
                          <m:t>2</m:t>
                        </m:r>
                      </m:e>
                      <m:sup>
                        <m:r>
                          <a:rPr lang="en-US" altLang="zh-CN" i="1" kern="100">
                            <a:latin typeface="Cambria Math" panose="02040503050406030204" pitchFamily="18" charset="0"/>
                            <a:cs typeface="Times New Roman" panose="02020603050405020304" pitchFamily="18" charset="0"/>
                          </a:rPr>
                          <m:t>𝐸</m:t>
                        </m:r>
                        <m:r>
                          <a:rPr lang="en-US" altLang="zh-CN" i="1" kern="100">
                            <a:latin typeface="Cambria Math" panose="02040503050406030204" pitchFamily="18" charset="0"/>
                            <a:cs typeface="Times New Roman" panose="02020603050405020304" pitchFamily="18" charset="0"/>
                          </a:rPr>
                          <m:t>−</m:t>
                        </m:r>
                        <m:r>
                          <a:rPr lang="en-US" altLang="zh-CN" kern="100">
                            <a:latin typeface="Cambria Math" panose="02040503050406030204" pitchFamily="18" charset="0"/>
                            <a:cs typeface="Times New Roman" panose="02020603050405020304" pitchFamily="18" charset="0"/>
                          </a:rPr>
                          <m:t>127</m:t>
                        </m:r>
                      </m:sup>
                    </m:sSup>
                  </m:oMath>
                </a14:m>
                <a:r>
                  <a:rPr lang="zh-CN" altLang="zh-CN" kern="100" dirty="0">
                    <a:latin typeface="+mn-ea"/>
                    <a:cs typeface="Times New Roman" panose="02020603050405020304" pitchFamily="18" charset="0"/>
                  </a:rPr>
                  <a:t>，</a:t>
                </a:r>
              </a:p>
              <a:p>
                <a:pPr indent="266700" algn="just">
                  <a:spcAft>
                    <a:spcPts val="0"/>
                  </a:spcAft>
                </a:pPr>
                <a:r>
                  <a:rPr lang="en-US" altLang="zh-CN" kern="100" dirty="0">
                    <a:latin typeface="+mn-ea"/>
                    <a:cs typeface="Times New Roman" panose="02020603050405020304" pitchFamily="18" charset="0"/>
                  </a:rPr>
                  <a:t>	        </a:t>
                </a:r>
                <a:r>
                  <a:rPr lang="zh-CN" altLang="zh-CN" kern="100" dirty="0">
                    <a:latin typeface="+mn-ea"/>
                    <a:cs typeface="Times New Roman" panose="02020603050405020304" pitchFamily="18" charset="0"/>
                  </a:rPr>
                  <a:t>因此</a:t>
                </a:r>
                <a14:m>
                  <m:oMath xmlns:m="http://schemas.openxmlformats.org/officeDocument/2006/math">
                    <m:r>
                      <a:rPr lang="en-US" altLang="zh-CN" i="1" kern="100">
                        <a:latin typeface="Cambria Math" panose="02040503050406030204" pitchFamily="18" charset="0"/>
                        <a:cs typeface="Times New Roman" panose="02020603050405020304" pitchFamily="18" charset="0"/>
                      </a:rPr>
                      <m:t>𝑆</m:t>
                    </m:r>
                    <m:r>
                      <a:rPr lang="en-US" altLang="zh-CN" kern="100">
                        <a:latin typeface="Cambria Math" panose="02040503050406030204" pitchFamily="18" charset="0"/>
                        <a:cs typeface="Times New Roman" panose="02020603050405020304" pitchFamily="18" charset="0"/>
                      </a:rPr>
                      <m:t>=1</m:t>
                    </m:r>
                    <m:r>
                      <a:rPr lang="zh-CN" altLang="zh-CN" kern="100">
                        <a:latin typeface="Cambria Math" panose="02040503050406030204" pitchFamily="18" charset="0"/>
                        <a:cs typeface="Times New Roman" panose="02020603050405020304" pitchFamily="18" charset="0"/>
                      </a:rPr>
                      <m:t>，</m:t>
                    </m:r>
                    <m:r>
                      <a:rPr lang="en-US" altLang="zh-CN" i="1" kern="100">
                        <a:latin typeface="Cambria Math" panose="02040503050406030204" pitchFamily="18" charset="0"/>
                        <a:cs typeface="Times New Roman" panose="02020603050405020304" pitchFamily="18" charset="0"/>
                      </a:rPr>
                      <m:t>𝑀</m:t>
                    </m:r>
                    <m:r>
                      <a:rPr lang="en-US" altLang="zh-CN" kern="100">
                        <a:latin typeface="Cambria Math" panose="02040503050406030204" pitchFamily="18" charset="0"/>
                        <a:cs typeface="Times New Roman" panose="02020603050405020304" pitchFamily="18" charset="0"/>
                      </a:rPr>
                      <m:t>=0.100</m:t>
                    </m:r>
                    <m:r>
                      <a:rPr lang="zh-CN" altLang="zh-CN" kern="100">
                        <a:latin typeface="Cambria Math" panose="02040503050406030204" pitchFamily="18" charset="0"/>
                        <a:cs typeface="Times New Roman" panose="02020603050405020304" pitchFamily="18" charset="0"/>
                      </a:rPr>
                      <m:t>…</m:t>
                    </m:r>
                    <m:r>
                      <a:rPr lang="en-US" altLang="zh-CN" kern="100">
                        <a:latin typeface="Cambria Math" panose="02040503050406030204" pitchFamily="18" charset="0"/>
                        <a:cs typeface="Times New Roman" panose="02020603050405020304" pitchFamily="18" charset="0"/>
                      </a:rPr>
                      <m:t>0</m:t>
                    </m:r>
                    <m:r>
                      <a:rPr lang="zh-CN" altLang="zh-CN" kern="100">
                        <a:latin typeface="Cambria Math" panose="02040503050406030204" pitchFamily="18" charset="0"/>
                        <a:cs typeface="Times New Roman" panose="02020603050405020304" pitchFamily="18" charset="0"/>
                      </a:rPr>
                      <m:t>，</m:t>
                    </m:r>
                    <m:r>
                      <a:rPr lang="en-US" altLang="zh-CN" i="1" kern="100">
                        <a:latin typeface="Cambria Math" panose="02040503050406030204" pitchFamily="18" charset="0"/>
                        <a:cs typeface="Times New Roman" panose="02020603050405020304" pitchFamily="18" charset="0"/>
                      </a:rPr>
                      <m:t>𝐸</m:t>
                    </m:r>
                    <m:r>
                      <a:rPr lang="en-US" altLang="zh-CN" kern="100">
                        <a:latin typeface="Cambria Math" panose="02040503050406030204" pitchFamily="18" charset="0"/>
                        <a:cs typeface="Times New Roman" panose="02020603050405020304" pitchFamily="18" charset="0"/>
                      </a:rPr>
                      <m:t>=</m:t>
                    </m:r>
                    <m:sSub>
                      <m:sSubPr>
                        <m:ctrlPr>
                          <a:rPr lang="zh-CN" altLang="zh-CN" i="1" kern="100">
                            <a:latin typeface="Cambria Math" panose="02040503050406030204" pitchFamily="18" charset="0"/>
                            <a:cs typeface="Times New Roman" panose="02020603050405020304" pitchFamily="18" charset="0"/>
                          </a:rPr>
                        </m:ctrlPr>
                      </m:sSubPr>
                      <m:e>
                        <m:d>
                          <m:dPr>
                            <m:begChr m:val="（"/>
                            <m:endChr m:val="）"/>
                            <m:ctrlPr>
                              <a:rPr lang="zh-CN" altLang="zh-CN" i="1" kern="100">
                                <a:latin typeface="Cambria Math" panose="02040503050406030204" pitchFamily="18" charset="0"/>
                                <a:cs typeface="Times New Roman" panose="02020603050405020304" pitchFamily="18" charset="0"/>
                              </a:rPr>
                            </m:ctrlPr>
                          </m:dPr>
                          <m:e>
                            <m:r>
                              <a:rPr lang="en-US" altLang="zh-CN" kern="100">
                                <a:latin typeface="Cambria Math" panose="02040503050406030204" pitchFamily="18" charset="0"/>
                                <a:cs typeface="Times New Roman" panose="02020603050405020304" pitchFamily="18" charset="0"/>
                              </a:rPr>
                              <m:t>126</m:t>
                            </m:r>
                          </m:e>
                        </m:d>
                      </m:e>
                      <m:sub>
                        <m:r>
                          <a:rPr lang="en-US" altLang="zh-CN" i="1" kern="100">
                            <a:latin typeface="Cambria Math" panose="02040503050406030204" pitchFamily="18" charset="0"/>
                            <a:cs typeface="Times New Roman" panose="02020603050405020304" pitchFamily="18" charset="0"/>
                          </a:rPr>
                          <m:t>10</m:t>
                        </m:r>
                      </m:sub>
                    </m:sSub>
                    <m:r>
                      <a:rPr lang="en-US" altLang="zh-CN" i="1" kern="100">
                        <a:latin typeface="Cambria Math" panose="02040503050406030204" pitchFamily="18" charset="0"/>
                        <a:cs typeface="Times New Roman" panose="02020603050405020304" pitchFamily="18" charset="0"/>
                      </a:rPr>
                      <m:t>=</m:t>
                    </m:r>
                    <m:sSub>
                      <m:sSubPr>
                        <m:ctrlPr>
                          <a:rPr lang="zh-CN" altLang="zh-CN" i="1" kern="100">
                            <a:latin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cs typeface="Times New Roman" panose="02020603050405020304" pitchFamily="18" charset="0"/>
                          </a:rPr>
                          <m:t>(</m:t>
                        </m:r>
                        <m:r>
                          <a:rPr lang="en-US" altLang="zh-CN" kern="100">
                            <a:latin typeface="Cambria Math" panose="02040503050406030204" pitchFamily="18" charset="0"/>
                            <a:cs typeface="Times New Roman" panose="02020603050405020304" pitchFamily="18" charset="0"/>
                          </a:rPr>
                          <m:t>01111110</m:t>
                        </m:r>
                        <m:r>
                          <a:rPr lang="en-US" altLang="zh-CN" i="1" kern="100">
                            <a:latin typeface="Cambria Math" panose="02040503050406030204" pitchFamily="18" charset="0"/>
                            <a:cs typeface="Times New Roman" panose="02020603050405020304" pitchFamily="18" charset="0"/>
                          </a:rPr>
                          <m:t>)</m:t>
                        </m:r>
                      </m:e>
                      <m:sub>
                        <m:r>
                          <a:rPr lang="en-US" altLang="zh-CN" i="1" kern="100">
                            <a:latin typeface="Cambria Math" panose="02040503050406030204" pitchFamily="18" charset="0"/>
                            <a:cs typeface="Times New Roman" panose="02020603050405020304" pitchFamily="18" charset="0"/>
                          </a:rPr>
                          <m:t>2</m:t>
                        </m:r>
                      </m:sub>
                    </m:sSub>
                  </m:oMath>
                </a14:m>
                <a:r>
                  <a:rPr lang="zh-CN" altLang="zh-CN" kern="100" dirty="0">
                    <a:latin typeface="+mn-ea"/>
                    <a:cs typeface="Times New Roman" panose="02020603050405020304" pitchFamily="18" charset="0"/>
                  </a:rPr>
                  <a:t>，</a:t>
                </a:r>
              </a:p>
              <a:p>
                <a:pPr indent="266700" algn="just">
                  <a:spcAft>
                    <a:spcPts val="0"/>
                  </a:spcAft>
                </a:pPr>
                <a:r>
                  <a:rPr lang="en-US" altLang="zh-CN" kern="100" dirty="0">
                    <a:latin typeface="+mn-ea"/>
                    <a:cs typeface="Times New Roman" panose="02020603050405020304" pitchFamily="18" charset="0"/>
                  </a:rPr>
                  <a:t>	        </a:t>
                </a:r>
                <a:r>
                  <a:rPr lang="zh-CN" altLang="zh-CN" kern="100" dirty="0">
                    <a:latin typeface="+mn-ea"/>
                    <a:cs typeface="Times New Roman" panose="02020603050405020304" pitchFamily="18" charset="0"/>
                  </a:rPr>
                  <a:t>由此可得其单精度浮点数形式为</a:t>
                </a:r>
                <a:r>
                  <a:rPr lang="en-US" altLang="zh-CN" kern="100" dirty="0">
                    <a:latin typeface="Times New Roman" panose="02020603050405020304" pitchFamily="18" charset="0"/>
                    <a:cs typeface="Times New Roman" panose="02020603050405020304" pitchFamily="18" charset="0"/>
                  </a:rPr>
                  <a:t>1 0111 1110 1000 0000</a:t>
                </a:r>
                <a:r>
                  <a:rPr lang="zh-CN" altLang="zh-CN" kern="100" dirty="0">
                    <a:latin typeface="Times New Roman" panose="02020603050405020304" pitchFamily="18" charset="0"/>
                    <a:cs typeface="Times New Roman" panose="02020603050405020304" pitchFamily="18" charset="0"/>
                  </a:rPr>
                  <a:t>……</a:t>
                </a:r>
                <a:r>
                  <a:rPr lang="en-US" altLang="zh-CN" kern="100" dirty="0">
                    <a:latin typeface="Times New Roman" panose="02020603050405020304" pitchFamily="18" charset="0"/>
                    <a:cs typeface="Times New Roman" panose="02020603050405020304" pitchFamily="18" charset="0"/>
                  </a:rPr>
                  <a:t>0000 00</a:t>
                </a:r>
                <a:r>
                  <a:rPr lang="en-US" altLang="zh-CN" kern="100" dirty="0">
                    <a:latin typeface="+mn-ea"/>
                    <a:cs typeface="Times New Roman" panose="02020603050405020304" pitchFamily="18" charset="0"/>
                  </a:rPr>
                  <a:t>0</a:t>
                </a:r>
                <a:r>
                  <a:rPr lang="zh-CN" altLang="zh-CN" kern="100" dirty="0">
                    <a:latin typeface="+mn-ea"/>
                    <a:cs typeface="Times New Roman" panose="02020603050405020304" pitchFamily="18" charset="0"/>
                  </a:rPr>
                  <a:t>。</a:t>
                </a:r>
                <a:endParaRPr lang="en-US" altLang="zh-CN" kern="100" dirty="0">
                  <a:latin typeface="+mn-ea"/>
                  <a:cs typeface="Times New Roman" panose="02020603050405020304" pitchFamily="18" charset="0"/>
                </a:endParaRPr>
              </a:p>
              <a:p>
                <a:pPr indent="266700" algn="just">
                  <a:spcAft>
                    <a:spcPts val="0"/>
                  </a:spcAft>
                </a:pPr>
                <a:r>
                  <a:rPr lang="en-US" altLang="zh-CN" kern="100" dirty="0">
                    <a:latin typeface="+mn-ea"/>
                    <a:cs typeface="Times New Roman" panose="02020603050405020304" pitchFamily="18" charset="0"/>
                  </a:rPr>
                  <a:t>  </a:t>
                </a:r>
              </a:p>
              <a:p>
                <a:pPr indent="266700" algn="just">
                  <a:spcAft>
                    <a:spcPts val="0"/>
                  </a:spcAft>
                </a:pPr>
                <a:endParaRPr lang="en-US" altLang="zh-CN" kern="100" dirty="0">
                  <a:latin typeface="Times New Roman" panose="02020603050405020304" pitchFamily="18" charset="0"/>
                  <a:ea typeface="宋体" panose="02010600030101010101" pitchFamily="2" charset="-122"/>
                  <a:cs typeface="Times New Roman" panose="02020603050405020304" pitchFamily="18" charset="0"/>
                </a:endParaRPr>
              </a:p>
              <a:p>
                <a:pPr indent="266700" algn="just">
                  <a:spcAft>
                    <a:spcPts val="0"/>
                  </a:spcAft>
                </a:pPr>
                <a:endParaRPr lang="zh-CN" altLang="zh-CN" kern="100" dirty="0">
                  <a:latin typeface="Times New Roman" panose="02020603050405020304" pitchFamily="18" charset="0"/>
                  <a:ea typeface="宋体" panose="02010600030101010101" pitchFamily="2" charset="-122"/>
                  <a:cs typeface="Times New Roman" panose="02020603050405020304" pitchFamily="18" charset="0"/>
                </a:endParaRPr>
              </a:p>
            </p:txBody>
          </p:sp>
        </mc:Choice>
        <mc:Fallback xmlns="">
          <p:sp>
            <p:nvSpPr>
              <p:cNvPr id="10" name="矩形 9">
                <a:extLst>
                  <a:ext uri="{FF2B5EF4-FFF2-40B4-BE49-F238E27FC236}">
                    <a16:creationId xmlns:a16="http://schemas.microsoft.com/office/drawing/2014/main" id="{380D8C5B-61EF-4AB6-B5E0-4940F729323E}"/>
                  </a:ext>
                </a:extLst>
              </p:cNvPr>
              <p:cNvSpPr>
                <a:spLocks noRot="1" noChangeAspect="1" noMove="1" noResize="1" noEditPoints="1" noAdjustHandles="1" noChangeArrowheads="1" noChangeShapeType="1" noTextEdit="1"/>
              </p:cNvSpPr>
              <p:nvPr/>
            </p:nvSpPr>
            <p:spPr>
              <a:xfrm>
                <a:off x="911937" y="5427976"/>
                <a:ext cx="10839796" cy="2032223"/>
              </a:xfrm>
              <a:prstGeom prst="rect">
                <a:avLst/>
              </a:prstGeom>
              <a:blipFill>
                <a:blip r:embed="rId4"/>
                <a:stretch>
                  <a:fillRect t="-209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267158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animEffect transition="in" filter="fade">
                                      <p:cBhvr>
                                        <p:cTn id="23" dur="500"/>
                                        <p:tgtEl>
                                          <p:spTgt spid="10">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
                                            <p:txEl>
                                              <p:pRg st="1" end="1"/>
                                            </p:txEl>
                                          </p:spTgt>
                                        </p:tgtEl>
                                        <p:attrNameLst>
                                          <p:attrName>style.visibility</p:attrName>
                                        </p:attrNameLst>
                                      </p:cBhvr>
                                      <p:to>
                                        <p:strVal val="visible"/>
                                      </p:to>
                                    </p:set>
                                    <p:animEffect transition="in" filter="fade">
                                      <p:cBhvr>
                                        <p:cTn id="28" dur="500"/>
                                        <p:tgtEl>
                                          <p:spTgt spid="10">
                                            <p:txEl>
                                              <p:pRg st="1" end="1"/>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0">
                                            <p:txEl>
                                              <p:pRg st="2" end="2"/>
                                            </p:txEl>
                                          </p:spTgt>
                                        </p:tgtEl>
                                        <p:attrNameLst>
                                          <p:attrName>style.visibility</p:attrName>
                                        </p:attrNameLst>
                                      </p:cBhvr>
                                      <p:to>
                                        <p:strVal val="visible"/>
                                      </p:to>
                                    </p:set>
                                    <p:animEffect transition="in" filter="fade">
                                      <p:cBhvr>
                                        <p:cTn id="31" dur="500"/>
                                        <p:tgtEl>
                                          <p:spTgt spid="10">
                                            <p:txEl>
                                              <p:pRg st="2" end="2"/>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0">
                                            <p:txEl>
                                              <p:pRg st="3" end="3"/>
                                            </p:txEl>
                                          </p:spTgt>
                                        </p:tgtEl>
                                        <p:attrNameLst>
                                          <p:attrName>style.visibility</p:attrName>
                                        </p:attrNameLst>
                                      </p:cBhvr>
                                      <p:to>
                                        <p:strVal val="visible"/>
                                      </p:to>
                                    </p:set>
                                    <p:animEffect transition="in" filter="fade">
                                      <p:cBhvr>
                                        <p:cTn id="34" dur="500"/>
                                        <p:tgtEl>
                                          <p:spTgt spid="1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EDD419-4D83-8798-7876-2CD04D76C90B}"/>
              </a:ext>
            </a:extLst>
          </p:cNvPr>
          <p:cNvSpPr>
            <a:spLocks noGrp="1"/>
          </p:cNvSpPr>
          <p:nvPr>
            <p:ph type="title"/>
          </p:nvPr>
        </p:nvSpPr>
        <p:spPr/>
        <p:txBody>
          <a:bodyPr/>
          <a:lstStyle/>
          <a:p>
            <a:r>
              <a:rPr kumimoji="1" lang="zh-CN" altLang="en-US" dirty="0"/>
              <a:t>浮点数转换</a:t>
            </a:r>
          </a:p>
        </p:txBody>
      </p:sp>
      <p:sp>
        <p:nvSpPr>
          <p:cNvPr id="3" name="灯片编号占位符 2">
            <a:extLst>
              <a:ext uri="{FF2B5EF4-FFF2-40B4-BE49-F238E27FC236}">
                <a16:creationId xmlns:a16="http://schemas.microsoft.com/office/drawing/2014/main" id="{95120270-B474-0AFD-D084-2747CC66E089}"/>
              </a:ext>
            </a:extLst>
          </p:cNvPr>
          <p:cNvSpPr>
            <a:spLocks noGrp="1"/>
          </p:cNvSpPr>
          <p:nvPr>
            <p:ph type="sldNum" sz="quarter" idx="10"/>
          </p:nvPr>
        </p:nvSpPr>
        <p:spPr/>
        <p:txBody>
          <a:bodyPr/>
          <a:lstStyle/>
          <a:p>
            <a:fld id="{4235D990-D27F-4F2C-9FEA-C8DF9BEEB4E2}" type="slidenum">
              <a:rPr lang="zh-CN" altLang="en-US" smtClean="0"/>
              <a:t>25</a:t>
            </a:fld>
            <a:endParaRPr lang="zh-CN" altLang="en-US"/>
          </a:p>
        </p:txBody>
      </p:sp>
      <p:sp>
        <p:nvSpPr>
          <p:cNvPr id="6" name="Rectangle 3">
            <a:extLst>
              <a:ext uri="{FF2B5EF4-FFF2-40B4-BE49-F238E27FC236}">
                <a16:creationId xmlns:a16="http://schemas.microsoft.com/office/drawing/2014/main" id="{05C6F9A6-66DB-E1A9-CF42-771B95CF52D5}"/>
              </a:ext>
            </a:extLst>
          </p:cNvPr>
          <p:cNvSpPr txBox="1">
            <a:spLocks noChangeArrowheads="1"/>
          </p:cNvSpPr>
          <p:nvPr/>
        </p:nvSpPr>
        <p:spPr>
          <a:xfrm>
            <a:off x="1484438" y="1667247"/>
            <a:ext cx="7942263" cy="1052512"/>
          </a:xfrm>
          <a:prstGeom prst="rect">
            <a:avLst/>
          </a:prstGeom>
        </p:spPr>
        <p:txBody>
          <a:bodyPr lIns="63500" tIns="25400" rIns="63500" bIns="25400">
            <a:spAutoFit/>
          </a:bodyPr>
          <a:lst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a:buFontTx/>
              <a:buNone/>
            </a:pPr>
            <a:r>
              <a:rPr lang="zh-CN" altLang="en-US" sz="2900" dirty="0"/>
              <a:t>1011 11101 110 0000 0000 0000 0000 0000</a:t>
            </a:r>
          </a:p>
          <a:p>
            <a:pPr>
              <a:buFontTx/>
              <a:buNone/>
            </a:pPr>
            <a:endParaRPr lang="zh-CN" altLang="en-US" dirty="0"/>
          </a:p>
        </p:txBody>
      </p:sp>
      <p:grpSp>
        <p:nvGrpSpPr>
          <p:cNvPr id="7" name="Group 13">
            <a:extLst>
              <a:ext uri="{FF2B5EF4-FFF2-40B4-BE49-F238E27FC236}">
                <a16:creationId xmlns:a16="http://schemas.microsoft.com/office/drawing/2014/main" id="{CF83F0AF-7132-F6E3-1850-A08A6C73EF56}"/>
              </a:ext>
            </a:extLst>
          </p:cNvPr>
          <p:cNvGrpSpPr>
            <a:grpSpLocks/>
          </p:cNvGrpSpPr>
          <p:nvPr/>
        </p:nvGrpSpPr>
        <p:grpSpPr bwMode="auto">
          <a:xfrm>
            <a:off x="1530476" y="1713284"/>
            <a:ext cx="7605712" cy="457200"/>
            <a:chOff x="336" y="1063"/>
            <a:chExt cx="4608" cy="288"/>
          </a:xfrm>
        </p:grpSpPr>
        <p:sp>
          <p:nvSpPr>
            <p:cNvPr id="8" name="Rectangle 4">
              <a:extLst>
                <a:ext uri="{FF2B5EF4-FFF2-40B4-BE49-F238E27FC236}">
                  <a16:creationId xmlns:a16="http://schemas.microsoft.com/office/drawing/2014/main" id="{23435542-289A-46D9-43A3-AA1B477C6B1E}"/>
                </a:ext>
              </a:extLst>
            </p:cNvPr>
            <p:cNvSpPr>
              <a:spLocks noChangeArrowheads="1"/>
            </p:cNvSpPr>
            <p:nvPr/>
          </p:nvSpPr>
          <p:spPr bwMode="auto">
            <a:xfrm>
              <a:off x="336" y="1063"/>
              <a:ext cx="4608" cy="288"/>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endParaRPr lang="zh-CN" altLang="en-US" sz="1600">
                <a:latin typeface="Times New Roman" panose="02020603050405020304" pitchFamily="18" charset="0"/>
              </a:endParaRPr>
            </a:p>
          </p:txBody>
        </p:sp>
        <p:sp>
          <p:nvSpPr>
            <p:cNvPr id="9" name="Line 5">
              <a:extLst>
                <a:ext uri="{FF2B5EF4-FFF2-40B4-BE49-F238E27FC236}">
                  <a16:creationId xmlns:a16="http://schemas.microsoft.com/office/drawing/2014/main" id="{D607F918-3312-5D94-BA77-A9EE55653F58}"/>
                </a:ext>
              </a:extLst>
            </p:cNvPr>
            <p:cNvSpPr>
              <a:spLocks noChangeShapeType="1"/>
            </p:cNvSpPr>
            <p:nvPr/>
          </p:nvSpPr>
          <p:spPr bwMode="auto">
            <a:xfrm>
              <a:off x="463" y="1063"/>
              <a:ext cx="1" cy="288"/>
            </a:xfrm>
            <a:prstGeom prst="line">
              <a:avLst/>
            </a:prstGeom>
            <a:noFill/>
            <a:ln w="28575">
              <a:solidFill>
                <a:schemeClr val="accent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0" name="Line 6">
              <a:extLst>
                <a:ext uri="{FF2B5EF4-FFF2-40B4-BE49-F238E27FC236}">
                  <a16:creationId xmlns:a16="http://schemas.microsoft.com/office/drawing/2014/main" id="{D327AFD6-4CC7-1015-9823-08B7E27CC215}"/>
                </a:ext>
              </a:extLst>
            </p:cNvPr>
            <p:cNvSpPr>
              <a:spLocks noChangeShapeType="1"/>
            </p:cNvSpPr>
            <p:nvPr/>
          </p:nvSpPr>
          <p:spPr bwMode="auto">
            <a:xfrm>
              <a:off x="1532" y="1063"/>
              <a:ext cx="1" cy="288"/>
            </a:xfrm>
            <a:prstGeom prst="line">
              <a:avLst/>
            </a:prstGeom>
            <a:noFill/>
            <a:ln w="28575">
              <a:solidFill>
                <a:schemeClr val="accent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grpSp>
      <p:sp>
        <p:nvSpPr>
          <p:cNvPr id="11" name="Text Box 7">
            <a:extLst>
              <a:ext uri="{FF2B5EF4-FFF2-40B4-BE49-F238E27FC236}">
                <a16:creationId xmlns:a16="http://schemas.microsoft.com/office/drawing/2014/main" id="{A0923535-BD0B-2A6C-1B7A-DEDF7376C01B}"/>
              </a:ext>
            </a:extLst>
          </p:cNvPr>
          <p:cNvSpPr txBox="1">
            <a:spLocks noChangeArrowheads="1"/>
          </p:cNvSpPr>
          <p:nvPr/>
        </p:nvSpPr>
        <p:spPr bwMode="auto">
          <a:xfrm>
            <a:off x="1366963" y="2843584"/>
            <a:ext cx="7010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kumimoji="1" lang="zh-CN" altLang="en-US" b="0" dirty="0">
                <a:latin typeface="Times New Roman" panose="02020603050405020304" pitchFamily="18" charset="0"/>
              </a:rPr>
              <a:t>°</a:t>
            </a:r>
            <a:r>
              <a:rPr kumimoji="1" lang="zh-CN" altLang="en-US" dirty="0">
                <a:solidFill>
                  <a:srgbClr val="CC0000"/>
                </a:solidFill>
              </a:rPr>
              <a:t>符号位</a:t>
            </a:r>
            <a:r>
              <a:rPr kumimoji="1" lang="en-US" altLang="zh-CN" dirty="0"/>
              <a:t>: 1 =&gt; </a:t>
            </a:r>
            <a:r>
              <a:rPr kumimoji="1" lang="zh-CN" altLang="en-US" dirty="0"/>
              <a:t>负数</a:t>
            </a:r>
            <a:endParaRPr kumimoji="1" lang="en-US" altLang="zh-CN" b="0" dirty="0"/>
          </a:p>
        </p:txBody>
      </p:sp>
      <p:sp>
        <p:nvSpPr>
          <p:cNvPr id="12" name="Text Box 8">
            <a:extLst>
              <a:ext uri="{FF2B5EF4-FFF2-40B4-BE49-F238E27FC236}">
                <a16:creationId xmlns:a16="http://schemas.microsoft.com/office/drawing/2014/main" id="{4A364125-0E20-A692-493D-DF574BA6CCD1}"/>
              </a:ext>
            </a:extLst>
          </p:cNvPr>
          <p:cNvSpPr txBox="1">
            <a:spLocks noChangeArrowheads="1"/>
          </p:cNvSpPr>
          <p:nvPr/>
        </p:nvSpPr>
        <p:spPr bwMode="auto">
          <a:xfrm>
            <a:off x="1355851" y="3369047"/>
            <a:ext cx="7315200" cy="1274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10000"/>
              </a:spcBef>
              <a:buFontTx/>
              <a:buNone/>
            </a:pPr>
            <a:r>
              <a:rPr kumimoji="1" lang="zh-CN" altLang="en-US" b="0" dirty="0"/>
              <a:t>°</a:t>
            </a:r>
            <a:r>
              <a:rPr kumimoji="1" lang="zh-CN" altLang="en-US" dirty="0">
                <a:solidFill>
                  <a:srgbClr val="CC0000"/>
                </a:solidFill>
              </a:rPr>
              <a:t>阶码</a:t>
            </a:r>
            <a:r>
              <a:rPr kumimoji="1" lang="en-US" altLang="zh-CN" dirty="0"/>
              <a:t>:</a:t>
            </a:r>
          </a:p>
          <a:p>
            <a:pPr eaLnBrk="1" hangingPunct="1">
              <a:lnSpc>
                <a:spcPct val="100000"/>
              </a:lnSpc>
              <a:spcBef>
                <a:spcPct val="10000"/>
              </a:spcBef>
              <a:buFontTx/>
              <a:buNone/>
            </a:pPr>
            <a:r>
              <a:rPr kumimoji="1" lang="en-US" altLang="zh-CN" b="0" dirty="0"/>
              <a:t>               • </a:t>
            </a:r>
            <a:r>
              <a:rPr kumimoji="1" lang="en-US" altLang="zh-CN" dirty="0"/>
              <a:t>0111 1101</a:t>
            </a:r>
            <a:r>
              <a:rPr kumimoji="1" lang="en-US" altLang="zh-CN" baseline="-25000" dirty="0"/>
              <a:t>two</a:t>
            </a:r>
            <a:r>
              <a:rPr kumimoji="1" lang="en-US" altLang="zh-CN" dirty="0"/>
              <a:t> = 125</a:t>
            </a:r>
            <a:r>
              <a:rPr kumimoji="1" lang="en-US" altLang="zh-CN" baseline="-25000" dirty="0"/>
              <a:t>ten</a:t>
            </a:r>
          </a:p>
          <a:p>
            <a:pPr eaLnBrk="1" hangingPunct="1">
              <a:lnSpc>
                <a:spcPct val="100000"/>
              </a:lnSpc>
              <a:spcBef>
                <a:spcPct val="10000"/>
              </a:spcBef>
              <a:buFontTx/>
              <a:buNone/>
            </a:pPr>
            <a:r>
              <a:rPr kumimoji="1" lang="en-US" altLang="zh-CN" b="0" dirty="0"/>
              <a:t>               • </a:t>
            </a:r>
            <a:r>
              <a:rPr kumimoji="1" lang="zh-CN" altLang="en-US" dirty="0"/>
              <a:t>移码转换</a:t>
            </a:r>
            <a:r>
              <a:rPr kumimoji="1" lang="en-US" altLang="zh-CN" dirty="0"/>
              <a:t>: 125 - 127 = -2</a:t>
            </a:r>
            <a:endParaRPr kumimoji="1" lang="en-US" altLang="zh-CN" b="0" dirty="0"/>
          </a:p>
        </p:txBody>
      </p:sp>
      <p:sp>
        <p:nvSpPr>
          <p:cNvPr id="13" name="Text Box 9">
            <a:extLst>
              <a:ext uri="{FF2B5EF4-FFF2-40B4-BE49-F238E27FC236}">
                <a16:creationId xmlns:a16="http://schemas.microsoft.com/office/drawing/2014/main" id="{0F30B5FF-069F-A6A3-1001-B317E26A8C6D}"/>
              </a:ext>
            </a:extLst>
          </p:cNvPr>
          <p:cNvSpPr txBox="1">
            <a:spLocks noChangeArrowheads="1"/>
          </p:cNvSpPr>
          <p:nvPr/>
        </p:nvSpPr>
        <p:spPr bwMode="auto">
          <a:xfrm>
            <a:off x="1344738" y="4688259"/>
            <a:ext cx="8229600" cy="1274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10000"/>
              </a:spcBef>
              <a:buFontTx/>
              <a:buNone/>
            </a:pPr>
            <a:r>
              <a:rPr kumimoji="1" lang="zh-CN" altLang="en-US" b="0" dirty="0"/>
              <a:t>°</a:t>
            </a:r>
            <a:r>
              <a:rPr kumimoji="1" lang="zh-CN" altLang="en-US" dirty="0">
                <a:solidFill>
                  <a:srgbClr val="CC0000"/>
                </a:solidFill>
              </a:rPr>
              <a:t>尾数</a:t>
            </a:r>
            <a:r>
              <a:rPr kumimoji="1" lang="en-US" altLang="zh-CN" dirty="0"/>
              <a:t>:</a:t>
            </a:r>
          </a:p>
          <a:p>
            <a:pPr eaLnBrk="1" hangingPunct="1">
              <a:lnSpc>
                <a:spcPct val="100000"/>
              </a:lnSpc>
              <a:spcBef>
                <a:spcPct val="10000"/>
              </a:spcBef>
              <a:buFontTx/>
              <a:buNone/>
            </a:pPr>
            <a:r>
              <a:rPr kumimoji="1" lang="en-US" altLang="zh-CN" dirty="0"/>
              <a:t>           </a:t>
            </a:r>
            <a:r>
              <a:rPr kumimoji="1" lang="en-US" altLang="zh-CN" dirty="0">
                <a:solidFill>
                  <a:srgbClr val="FF0066"/>
                </a:solidFill>
              </a:rPr>
              <a:t>1 +</a:t>
            </a:r>
            <a:r>
              <a:rPr kumimoji="1" lang="en-US" altLang="zh-CN" dirty="0"/>
              <a:t> 1</a:t>
            </a:r>
            <a:r>
              <a:rPr kumimoji="1" lang="en-US" altLang="zh-CN" b="0" dirty="0"/>
              <a:t>x</a:t>
            </a:r>
            <a:r>
              <a:rPr kumimoji="1" lang="en-US" altLang="zh-CN" dirty="0"/>
              <a:t>2</a:t>
            </a:r>
            <a:r>
              <a:rPr kumimoji="1" lang="en-US" altLang="zh-CN" baseline="30000" dirty="0"/>
              <a:t>-1</a:t>
            </a:r>
            <a:r>
              <a:rPr kumimoji="1" lang="en-US" altLang="zh-CN" dirty="0"/>
              <a:t>+ 1</a:t>
            </a:r>
            <a:r>
              <a:rPr kumimoji="1" lang="en-US" altLang="zh-CN" b="0" dirty="0"/>
              <a:t>x</a:t>
            </a:r>
            <a:r>
              <a:rPr kumimoji="1" lang="en-US" altLang="zh-CN" dirty="0"/>
              <a:t>2</a:t>
            </a:r>
            <a:r>
              <a:rPr kumimoji="1" lang="en-US" altLang="zh-CN" baseline="30000" dirty="0"/>
              <a:t>-2</a:t>
            </a:r>
            <a:r>
              <a:rPr kumimoji="1" lang="en-US" altLang="zh-CN" dirty="0"/>
              <a:t> + 0</a:t>
            </a:r>
            <a:r>
              <a:rPr kumimoji="1" lang="en-US" altLang="zh-CN" b="0" dirty="0"/>
              <a:t>x</a:t>
            </a:r>
            <a:r>
              <a:rPr kumimoji="1" lang="en-US" altLang="zh-CN" dirty="0"/>
              <a:t>2</a:t>
            </a:r>
            <a:r>
              <a:rPr kumimoji="1" lang="en-US" altLang="zh-CN" baseline="30000" dirty="0"/>
              <a:t>-3</a:t>
            </a:r>
            <a:r>
              <a:rPr kumimoji="1" lang="en-US" altLang="zh-CN" dirty="0"/>
              <a:t> + 0</a:t>
            </a:r>
            <a:r>
              <a:rPr kumimoji="1" lang="en-US" altLang="zh-CN" b="0" dirty="0"/>
              <a:t>x</a:t>
            </a:r>
            <a:r>
              <a:rPr kumimoji="1" lang="en-US" altLang="zh-CN" dirty="0"/>
              <a:t>2</a:t>
            </a:r>
            <a:r>
              <a:rPr kumimoji="1" lang="en-US" altLang="zh-CN" baseline="30000" dirty="0"/>
              <a:t>-4</a:t>
            </a:r>
            <a:r>
              <a:rPr kumimoji="1" lang="en-US" altLang="zh-CN" dirty="0"/>
              <a:t> + 0</a:t>
            </a:r>
            <a:r>
              <a:rPr kumimoji="1" lang="en-US" altLang="zh-CN" b="0" dirty="0"/>
              <a:t>x</a:t>
            </a:r>
            <a:r>
              <a:rPr kumimoji="1" lang="en-US" altLang="zh-CN" dirty="0"/>
              <a:t>2</a:t>
            </a:r>
            <a:r>
              <a:rPr kumimoji="1" lang="en-US" altLang="zh-CN" baseline="30000" dirty="0"/>
              <a:t>-5</a:t>
            </a:r>
            <a:r>
              <a:rPr kumimoji="1" lang="en-US" altLang="zh-CN" dirty="0"/>
              <a:t> +...</a:t>
            </a:r>
          </a:p>
          <a:p>
            <a:pPr eaLnBrk="1" hangingPunct="1">
              <a:lnSpc>
                <a:spcPct val="100000"/>
              </a:lnSpc>
              <a:spcBef>
                <a:spcPct val="10000"/>
              </a:spcBef>
              <a:buFontTx/>
              <a:buNone/>
            </a:pPr>
            <a:r>
              <a:rPr kumimoji="1" lang="en-US" altLang="zh-CN" dirty="0"/>
              <a:t>         =1+2</a:t>
            </a:r>
            <a:r>
              <a:rPr kumimoji="1" lang="en-US" altLang="zh-CN" baseline="30000" dirty="0"/>
              <a:t>-1</a:t>
            </a:r>
            <a:r>
              <a:rPr kumimoji="1" lang="en-US" altLang="zh-CN" dirty="0"/>
              <a:t> +2</a:t>
            </a:r>
            <a:r>
              <a:rPr kumimoji="1" lang="en-US" altLang="zh-CN" baseline="30000" dirty="0"/>
              <a:t>-2</a:t>
            </a:r>
            <a:r>
              <a:rPr kumimoji="1" lang="en-US" altLang="zh-CN" dirty="0"/>
              <a:t> = 1+0.5 +0.25 = 1.75</a:t>
            </a:r>
          </a:p>
        </p:txBody>
      </p:sp>
      <p:sp>
        <p:nvSpPr>
          <p:cNvPr id="14" name="Text Box 10">
            <a:extLst>
              <a:ext uri="{FF2B5EF4-FFF2-40B4-BE49-F238E27FC236}">
                <a16:creationId xmlns:a16="http://schemas.microsoft.com/office/drawing/2014/main" id="{269875EA-3FC5-97B2-460A-56A9D7539CB9}"/>
              </a:ext>
            </a:extLst>
          </p:cNvPr>
          <p:cNvSpPr txBox="1">
            <a:spLocks noChangeArrowheads="1"/>
          </p:cNvSpPr>
          <p:nvPr/>
        </p:nvSpPr>
        <p:spPr bwMode="auto">
          <a:xfrm>
            <a:off x="1389188" y="6037634"/>
            <a:ext cx="845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kumimoji="1" lang="zh-CN" altLang="en-US" b="0" dirty="0"/>
              <a:t>°</a:t>
            </a:r>
            <a:r>
              <a:rPr kumimoji="1" lang="en-US" altLang="zh-CN" dirty="0">
                <a:solidFill>
                  <a:srgbClr val="CC0000"/>
                </a:solidFill>
              </a:rPr>
              <a:t>Represents</a:t>
            </a:r>
            <a:r>
              <a:rPr kumimoji="1" lang="en-US" altLang="zh-CN" dirty="0"/>
              <a:t>: -1.75</a:t>
            </a:r>
            <a:r>
              <a:rPr kumimoji="1" lang="en-US" altLang="zh-CN" baseline="-25000" dirty="0"/>
              <a:t>ten</a:t>
            </a:r>
            <a:r>
              <a:rPr kumimoji="1" lang="en-US" altLang="zh-CN" b="0" dirty="0"/>
              <a:t>x</a:t>
            </a:r>
            <a:r>
              <a:rPr kumimoji="1" lang="en-US" altLang="zh-CN" dirty="0"/>
              <a:t>2</a:t>
            </a:r>
            <a:r>
              <a:rPr kumimoji="1" lang="en-US" altLang="zh-CN" baseline="30000" dirty="0"/>
              <a:t>-2</a:t>
            </a:r>
            <a:r>
              <a:rPr kumimoji="1" lang="en-US" altLang="zh-CN" dirty="0"/>
              <a:t> = - 0.4375</a:t>
            </a:r>
          </a:p>
        </p:txBody>
      </p:sp>
      <p:sp>
        <p:nvSpPr>
          <p:cNvPr id="15" name="Rectangle 11">
            <a:extLst>
              <a:ext uri="{FF2B5EF4-FFF2-40B4-BE49-F238E27FC236}">
                <a16:creationId xmlns:a16="http://schemas.microsoft.com/office/drawing/2014/main" id="{0ADB0339-3598-9B7B-BF0C-EF87D2E6546B}"/>
              </a:ext>
            </a:extLst>
          </p:cNvPr>
          <p:cNvSpPr>
            <a:spLocks noChangeArrowheads="1"/>
          </p:cNvSpPr>
          <p:nvPr/>
        </p:nvSpPr>
        <p:spPr bwMode="auto">
          <a:xfrm>
            <a:off x="2303588" y="2322884"/>
            <a:ext cx="63563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r>
              <a:rPr kumimoji="1" lang="zh-CN" altLang="en-US" sz="2800" dirty="0">
                <a:solidFill>
                  <a:srgbClr val="996633"/>
                </a:solidFill>
              </a:rPr>
              <a:t>(-1)</a:t>
            </a:r>
            <a:r>
              <a:rPr kumimoji="1" lang="en-US" altLang="zh-CN" sz="2800" baseline="30000" dirty="0">
                <a:solidFill>
                  <a:srgbClr val="996633"/>
                </a:solidFill>
              </a:rPr>
              <a:t>S</a:t>
            </a:r>
            <a:r>
              <a:rPr kumimoji="1" lang="en-US" altLang="zh-CN" sz="2800" dirty="0">
                <a:solidFill>
                  <a:srgbClr val="996633"/>
                </a:solidFill>
              </a:rPr>
              <a:t> </a:t>
            </a:r>
            <a:r>
              <a:rPr kumimoji="1" lang="en-US" altLang="zh-CN" sz="2800" b="0" dirty="0">
                <a:solidFill>
                  <a:srgbClr val="996633"/>
                </a:solidFill>
              </a:rPr>
              <a:t>x</a:t>
            </a:r>
            <a:r>
              <a:rPr kumimoji="1" lang="en-US" altLang="zh-CN" sz="2800" dirty="0">
                <a:solidFill>
                  <a:srgbClr val="996633"/>
                </a:solidFill>
              </a:rPr>
              <a:t> (</a:t>
            </a:r>
            <a:r>
              <a:rPr kumimoji="1" lang="en-US" altLang="zh-CN" sz="2800" dirty="0">
                <a:solidFill>
                  <a:srgbClr val="FF0066"/>
                </a:solidFill>
              </a:rPr>
              <a:t>1 +</a:t>
            </a:r>
            <a:r>
              <a:rPr kumimoji="1" lang="en-US" altLang="zh-CN" sz="2800" dirty="0">
                <a:solidFill>
                  <a:srgbClr val="996633"/>
                </a:solidFill>
              </a:rPr>
              <a:t> Significand) </a:t>
            </a:r>
            <a:r>
              <a:rPr kumimoji="1" lang="en-US" altLang="zh-CN" sz="2800" b="0" dirty="0">
                <a:solidFill>
                  <a:srgbClr val="996633"/>
                </a:solidFill>
              </a:rPr>
              <a:t>x</a:t>
            </a:r>
            <a:r>
              <a:rPr kumimoji="1" lang="en-US" altLang="zh-CN" sz="2800" dirty="0">
                <a:solidFill>
                  <a:srgbClr val="996633"/>
                </a:solidFill>
              </a:rPr>
              <a:t> 2</a:t>
            </a:r>
            <a:r>
              <a:rPr kumimoji="1" lang="en-US" altLang="zh-CN" sz="2800" baseline="30000" dirty="0">
                <a:solidFill>
                  <a:srgbClr val="996633"/>
                </a:solidFill>
              </a:rPr>
              <a:t>(Exponent-127)</a:t>
            </a:r>
          </a:p>
        </p:txBody>
      </p:sp>
      <p:sp>
        <p:nvSpPr>
          <p:cNvPr id="16" name="Text Box 12">
            <a:extLst>
              <a:ext uri="{FF2B5EF4-FFF2-40B4-BE49-F238E27FC236}">
                <a16:creationId xmlns:a16="http://schemas.microsoft.com/office/drawing/2014/main" id="{281848CA-71BE-063B-00E1-49FC5D22AA0E}"/>
              </a:ext>
            </a:extLst>
          </p:cNvPr>
          <p:cNvSpPr txBox="1">
            <a:spLocks noChangeArrowheads="1"/>
          </p:cNvSpPr>
          <p:nvPr/>
        </p:nvSpPr>
        <p:spPr bwMode="auto">
          <a:xfrm>
            <a:off x="476250" y="989013"/>
            <a:ext cx="102160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kumimoji="1" lang="zh-CN" altLang="en-US" dirty="0"/>
              <a:t>某数的</a:t>
            </a:r>
            <a:r>
              <a:rPr kumimoji="1" lang="en-US" altLang="zh-CN" dirty="0"/>
              <a:t>IEEE</a:t>
            </a:r>
            <a:r>
              <a:rPr kumimoji="1" lang="zh-CN" altLang="en-US" dirty="0"/>
              <a:t> </a:t>
            </a:r>
            <a:r>
              <a:rPr kumimoji="1" lang="en-US" altLang="zh-CN" dirty="0"/>
              <a:t>754</a:t>
            </a:r>
            <a:r>
              <a:rPr kumimoji="1" lang="zh-CN" altLang="en-US" dirty="0"/>
              <a:t>规格化后的</a:t>
            </a:r>
            <a:r>
              <a:rPr kumimoji="1" lang="zh-CN" altLang="en-GB" dirty="0"/>
              <a:t>十六进制</a:t>
            </a:r>
            <a:r>
              <a:rPr kumimoji="1" lang="zh-CN" altLang="en-US" dirty="0"/>
              <a:t>表示为</a:t>
            </a:r>
            <a:r>
              <a:rPr kumimoji="1" lang="en-GB" altLang="zh-CN" dirty="0"/>
              <a:t>BEE00000H</a:t>
            </a:r>
            <a:endParaRPr kumimoji="1" lang="en-US" altLang="zh-CN" dirty="0"/>
          </a:p>
        </p:txBody>
      </p:sp>
    </p:spTree>
    <p:extLst>
      <p:ext uri="{BB962C8B-B14F-4D97-AF65-F5344CB8AC3E}">
        <p14:creationId xmlns:p14="http://schemas.microsoft.com/office/powerpoint/2010/main" val="1820263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P spid="11" grpId="0" autoUpdateAnimBg="0"/>
      <p:bldP spid="12" grpId="0" autoUpdateAnimBg="0"/>
      <p:bldP spid="13" grpId="0" autoUpdateAnimBg="0"/>
      <p:bldP spid="14" grpId="0" autoUpdateAnimBg="0"/>
      <p:bldP spid="15" grpId="0"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50B80F-D02F-120B-6811-6CD27C878DE9}"/>
              </a:ext>
            </a:extLst>
          </p:cNvPr>
          <p:cNvSpPr>
            <a:spLocks noGrp="1"/>
          </p:cNvSpPr>
          <p:nvPr>
            <p:ph type="title"/>
          </p:nvPr>
        </p:nvSpPr>
        <p:spPr/>
        <p:txBody>
          <a:bodyPr/>
          <a:lstStyle/>
          <a:p>
            <a:r>
              <a:rPr kumimoji="1" lang="zh-CN" altLang="en-US" dirty="0"/>
              <a:t>延伸：非数值型数据</a:t>
            </a:r>
          </a:p>
        </p:txBody>
      </p:sp>
      <p:sp>
        <p:nvSpPr>
          <p:cNvPr id="3" name="灯片编号占位符 2">
            <a:extLst>
              <a:ext uri="{FF2B5EF4-FFF2-40B4-BE49-F238E27FC236}">
                <a16:creationId xmlns:a16="http://schemas.microsoft.com/office/drawing/2014/main" id="{557FF4DD-20D0-C0FC-1AB0-C381552FFF08}"/>
              </a:ext>
            </a:extLst>
          </p:cNvPr>
          <p:cNvSpPr>
            <a:spLocks noGrp="1"/>
          </p:cNvSpPr>
          <p:nvPr>
            <p:ph type="sldNum" sz="quarter" idx="10"/>
          </p:nvPr>
        </p:nvSpPr>
        <p:spPr/>
        <p:txBody>
          <a:bodyPr/>
          <a:lstStyle/>
          <a:p>
            <a:fld id="{4235D990-D27F-4F2C-9FEA-C8DF9BEEB4E2}" type="slidenum">
              <a:rPr lang="zh-CN" altLang="en-US" smtClean="0"/>
              <a:t>26</a:t>
            </a:fld>
            <a:endParaRPr lang="zh-CN" altLang="en-US"/>
          </a:p>
        </p:txBody>
      </p:sp>
      <p:sp>
        <p:nvSpPr>
          <p:cNvPr id="4" name="内容占位符 3">
            <a:extLst>
              <a:ext uri="{FF2B5EF4-FFF2-40B4-BE49-F238E27FC236}">
                <a16:creationId xmlns:a16="http://schemas.microsoft.com/office/drawing/2014/main" id="{9A6686BA-2472-F252-C7B5-512496DF578C}"/>
              </a:ext>
            </a:extLst>
          </p:cNvPr>
          <p:cNvSpPr>
            <a:spLocks noGrp="1"/>
          </p:cNvSpPr>
          <p:nvPr>
            <p:ph sz="half" idx="1"/>
          </p:nvPr>
        </p:nvSpPr>
        <p:spPr>
          <a:xfrm>
            <a:off x="-1" y="1003096"/>
            <a:ext cx="11945815" cy="5379415"/>
          </a:xfrm>
        </p:spPr>
        <p:txBody>
          <a:bodyPr/>
          <a:lstStyle/>
          <a:p>
            <a:pPr marL="203200" indent="-203200">
              <a:lnSpc>
                <a:spcPct val="100000"/>
              </a:lnSpc>
              <a:spcBef>
                <a:spcPct val="30000"/>
              </a:spcBef>
            </a:pPr>
            <a:r>
              <a:rPr lang="zh-CN" altLang="en-US" dirty="0">
                <a:solidFill>
                  <a:srgbClr val="FF0000"/>
                </a:solidFill>
                <a:ea typeface="黑体" panose="02010609060101010101" pitchFamily="49" charset="-122"/>
              </a:rPr>
              <a:t>逻辑数据</a:t>
            </a:r>
            <a:r>
              <a:rPr lang="zh-CN" altLang="en-US" dirty="0">
                <a:ea typeface="黑体" panose="02010609060101010101" pitchFamily="49" charset="-122"/>
              </a:rPr>
              <a:t>的编码表示</a:t>
            </a:r>
          </a:p>
          <a:p>
            <a:pPr marL="685800" lvl="1" indent="-190500">
              <a:lnSpc>
                <a:spcPct val="100000"/>
              </a:lnSpc>
              <a:spcBef>
                <a:spcPct val="30000"/>
              </a:spcBef>
              <a:buFont typeface="宋体" panose="02010600030101010101" pitchFamily="2" charset="-122"/>
              <a:buChar char="•"/>
            </a:pPr>
            <a:r>
              <a:rPr lang="zh-CN" altLang="en-US" sz="2200" dirty="0">
                <a:solidFill>
                  <a:srgbClr val="0033CC"/>
                </a:solidFill>
                <a:ea typeface="黑体" panose="02010609060101010101" pitchFamily="49" charset="-122"/>
              </a:rPr>
              <a:t>用一位表示 。例如，真：1  /  假：0</a:t>
            </a:r>
          </a:p>
          <a:p>
            <a:pPr marL="685800" lvl="1" indent="-190500">
              <a:lnSpc>
                <a:spcPct val="100000"/>
              </a:lnSpc>
              <a:spcBef>
                <a:spcPct val="30000"/>
              </a:spcBef>
              <a:buFont typeface="宋体" panose="02010600030101010101" pitchFamily="2" charset="-122"/>
              <a:buChar char="•"/>
            </a:pPr>
            <a:r>
              <a:rPr lang="en-US" altLang="zh-CN" sz="2200" dirty="0">
                <a:solidFill>
                  <a:srgbClr val="0033CC"/>
                </a:solidFill>
                <a:ea typeface="黑体" panose="02010609060101010101" pitchFamily="49" charset="-122"/>
              </a:rPr>
              <a:t>N</a:t>
            </a:r>
            <a:r>
              <a:rPr lang="zh-CN" altLang="en-US" sz="2200" dirty="0">
                <a:solidFill>
                  <a:srgbClr val="0033CC"/>
                </a:solidFill>
                <a:ea typeface="黑体" panose="02010609060101010101" pitchFamily="49" charset="-122"/>
              </a:rPr>
              <a:t>位二进制数可表示</a:t>
            </a:r>
            <a:r>
              <a:rPr lang="en-US" altLang="en-US" sz="2200" dirty="0">
                <a:solidFill>
                  <a:srgbClr val="0033CC"/>
                </a:solidFill>
                <a:ea typeface="黑体" panose="02010609060101010101" pitchFamily="49" charset="-122"/>
              </a:rPr>
              <a:t>N</a:t>
            </a:r>
            <a:r>
              <a:rPr lang="zh-CN" altLang="en-US" sz="2200" dirty="0">
                <a:solidFill>
                  <a:srgbClr val="0033CC"/>
                </a:solidFill>
                <a:ea typeface="黑体" panose="02010609060101010101" pitchFamily="49" charset="-122"/>
              </a:rPr>
              <a:t>个逻辑数据，或一个位串</a:t>
            </a:r>
          </a:p>
          <a:p>
            <a:pPr marL="203200" indent="-203200">
              <a:lnSpc>
                <a:spcPct val="100000"/>
              </a:lnSpc>
              <a:spcBef>
                <a:spcPct val="30000"/>
              </a:spcBef>
            </a:pPr>
            <a:r>
              <a:rPr lang="zh-CN" altLang="en-US" dirty="0">
                <a:ea typeface="黑体" panose="02010609060101010101" pitchFamily="49" charset="-122"/>
              </a:rPr>
              <a:t>运算</a:t>
            </a:r>
          </a:p>
          <a:p>
            <a:pPr marL="685800" lvl="1" indent="-190500">
              <a:lnSpc>
                <a:spcPct val="100000"/>
              </a:lnSpc>
              <a:spcBef>
                <a:spcPct val="30000"/>
              </a:spcBef>
            </a:pPr>
            <a:r>
              <a:rPr lang="zh-CN" altLang="en-US" sz="2200" dirty="0">
                <a:solidFill>
                  <a:srgbClr val="0033CC"/>
                </a:solidFill>
                <a:ea typeface="黑体" panose="02010609060101010101" pitchFamily="49" charset="-122"/>
              </a:rPr>
              <a:t>按位进行</a:t>
            </a:r>
          </a:p>
          <a:p>
            <a:pPr marL="685800" lvl="1" indent="-190500">
              <a:lnSpc>
                <a:spcPct val="100000"/>
              </a:lnSpc>
              <a:spcBef>
                <a:spcPct val="30000"/>
              </a:spcBef>
            </a:pPr>
            <a:r>
              <a:rPr lang="zh-CN" altLang="en-US" sz="2200" dirty="0">
                <a:solidFill>
                  <a:srgbClr val="0033CC"/>
                </a:solidFill>
                <a:ea typeface="黑体" panose="02010609060101010101" pitchFamily="49" charset="-122"/>
              </a:rPr>
              <a:t>如:按位与 / 按位或 / 逻辑左移 / 逻辑右移 等    </a:t>
            </a:r>
          </a:p>
          <a:p>
            <a:pPr marL="203200" indent="-203200">
              <a:lnSpc>
                <a:spcPct val="100000"/>
              </a:lnSpc>
              <a:spcBef>
                <a:spcPct val="30000"/>
              </a:spcBef>
            </a:pPr>
            <a:r>
              <a:rPr lang="zh-CN" altLang="en-US" dirty="0">
                <a:ea typeface="黑体" panose="02010609060101010101" pitchFamily="49" charset="-122"/>
              </a:rPr>
              <a:t>识别</a:t>
            </a:r>
          </a:p>
          <a:p>
            <a:pPr marL="685800" lvl="1" indent="-190500">
              <a:lnSpc>
                <a:spcPct val="100000"/>
              </a:lnSpc>
              <a:spcBef>
                <a:spcPct val="30000"/>
              </a:spcBef>
            </a:pPr>
            <a:r>
              <a:rPr lang="zh-CN" altLang="en-US" sz="2200" dirty="0">
                <a:solidFill>
                  <a:srgbClr val="0033CC"/>
                </a:solidFill>
                <a:ea typeface="黑体" panose="02010609060101010101" pitchFamily="49" charset="-122"/>
              </a:rPr>
              <a:t>逻辑数据和数值数据在形式上并无差别，也是一串0/1序列，机器靠指令来识别。</a:t>
            </a:r>
            <a:endParaRPr lang="en-US" altLang="zh-CN" sz="2200" dirty="0">
              <a:solidFill>
                <a:srgbClr val="0033CC"/>
              </a:solidFill>
              <a:ea typeface="黑体" panose="02010609060101010101" pitchFamily="49" charset="-122"/>
            </a:endParaRPr>
          </a:p>
          <a:p>
            <a:pPr marL="203200" indent="-203200">
              <a:lnSpc>
                <a:spcPct val="100000"/>
              </a:lnSpc>
              <a:spcBef>
                <a:spcPct val="30000"/>
              </a:spcBef>
            </a:pPr>
            <a:r>
              <a:rPr lang="zh-CN" altLang="en-US" dirty="0">
                <a:ea typeface="黑体" panose="02010609060101010101" pitchFamily="49" charset="-122"/>
              </a:rPr>
              <a:t>位串</a:t>
            </a:r>
            <a:endParaRPr lang="en-US" altLang="zh-CN" dirty="0">
              <a:ea typeface="黑体" panose="02010609060101010101" pitchFamily="49" charset="-122"/>
            </a:endParaRPr>
          </a:p>
          <a:p>
            <a:pPr marL="685800" lvl="1" indent="-190500">
              <a:lnSpc>
                <a:spcPct val="100000"/>
              </a:lnSpc>
              <a:spcBef>
                <a:spcPct val="30000"/>
              </a:spcBef>
            </a:pPr>
            <a:r>
              <a:rPr lang="zh-CN" altLang="en-US" sz="2200" dirty="0">
                <a:solidFill>
                  <a:srgbClr val="0033CC"/>
                </a:solidFill>
                <a:ea typeface="黑体" panose="02010609060101010101" pitchFamily="49" charset="-122"/>
              </a:rPr>
              <a:t>用来表示若干个状态位或控制位（</a:t>
            </a:r>
            <a:r>
              <a:rPr lang="en-US" altLang="zh-CN" sz="2200" dirty="0">
                <a:solidFill>
                  <a:srgbClr val="0033CC"/>
                </a:solidFill>
                <a:ea typeface="黑体" panose="02010609060101010101" pitchFamily="49" charset="-122"/>
              </a:rPr>
              <a:t>OS</a:t>
            </a:r>
            <a:r>
              <a:rPr lang="zh-CN" altLang="en-US" sz="2200" dirty="0">
                <a:solidFill>
                  <a:srgbClr val="0033CC"/>
                </a:solidFill>
                <a:ea typeface="黑体" panose="02010609060101010101" pitchFamily="49" charset="-122"/>
              </a:rPr>
              <a:t>中使用较多）</a:t>
            </a:r>
            <a:r>
              <a:rPr lang="zh-CN" altLang="en-US" sz="2200" dirty="0">
                <a:latin typeface="Times New Roman" panose="02020603050405020304" pitchFamily="18" charset="0"/>
              </a:rPr>
              <a:t> </a:t>
            </a:r>
            <a:endParaRPr lang="en-US" altLang="zh-CN" sz="2200" dirty="0">
              <a:latin typeface="Times New Roman" panose="02020603050405020304" pitchFamily="18" charset="0"/>
            </a:endParaRPr>
          </a:p>
          <a:p>
            <a:pPr marL="685800" lvl="1" indent="-190500">
              <a:spcBef>
                <a:spcPct val="30000"/>
              </a:spcBef>
              <a:buFontTx/>
              <a:buNone/>
            </a:pPr>
            <a:r>
              <a:rPr lang="zh-CN" altLang="en-US" sz="2200" dirty="0">
                <a:solidFill>
                  <a:srgbClr val="FF0000"/>
                </a:solidFill>
                <a:latin typeface="Times New Roman" panose="02020603050405020304" pitchFamily="18" charset="0"/>
              </a:rPr>
              <a:t>例如，</a:t>
            </a:r>
            <a:r>
              <a:rPr lang="en-US" altLang="zh-CN" sz="2200" dirty="0">
                <a:solidFill>
                  <a:srgbClr val="FF0000"/>
                </a:solidFill>
                <a:latin typeface="Times New Roman" panose="02020603050405020304" pitchFamily="18" charset="0"/>
              </a:rPr>
              <a:t>x86</a:t>
            </a:r>
            <a:r>
              <a:rPr lang="zh-CN" altLang="en-US" sz="2200" dirty="0">
                <a:solidFill>
                  <a:srgbClr val="FF0000"/>
                </a:solidFill>
                <a:latin typeface="Times New Roman" panose="02020603050405020304" pitchFamily="18" charset="0"/>
              </a:rPr>
              <a:t>的标志寄存器含义如下：</a:t>
            </a:r>
          </a:p>
          <a:p>
            <a:pPr marL="0" indent="0">
              <a:buNone/>
            </a:pPr>
            <a:r>
              <a:rPr kumimoji="1" lang="en-US" altLang="zh-CN" dirty="0">
                <a:latin typeface="宋体" panose="02010600030101010101" pitchFamily="2" charset="-122"/>
                <a:ea typeface="宋体" panose="02010600030101010101" pitchFamily="2" charset="-122"/>
              </a:rPr>
              <a:t>	</a:t>
            </a:r>
            <a:endParaRPr kumimoji="1" lang="zh-CN" altLang="en-US" dirty="0"/>
          </a:p>
        </p:txBody>
      </p:sp>
      <p:grpSp>
        <p:nvGrpSpPr>
          <p:cNvPr id="6" name="组合 30">
            <a:extLst>
              <a:ext uri="{FF2B5EF4-FFF2-40B4-BE49-F238E27FC236}">
                <a16:creationId xmlns:a16="http://schemas.microsoft.com/office/drawing/2014/main" id="{063E3967-6B95-94F6-2B42-314DBBF0E925}"/>
              </a:ext>
            </a:extLst>
          </p:cNvPr>
          <p:cNvGrpSpPr>
            <a:grpSpLocks/>
          </p:cNvGrpSpPr>
          <p:nvPr/>
        </p:nvGrpSpPr>
        <p:grpSpPr bwMode="auto">
          <a:xfrm>
            <a:off x="983517" y="6220147"/>
            <a:ext cx="8402638" cy="479425"/>
            <a:chOff x="493486" y="6139542"/>
            <a:chExt cx="7286172" cy="367583"/>
          </a:xfrm>
        </p:grpSpPr>
        <p:sp>
          <p:nvSpPr>
            <p:cNvPr id="7" name="TextBox 4">
              <a:extLst>
                <a:ext uri="{FF2B5EF4-FFF2-40B4-BE49-F238E27FC236}">
                  <a16:creationId xmlns:a16="http://schemas.microsoft.com/office/drawing/2014/main" id="{978CACD8-19B1-4B9A-FEDA-4BEF57D8055A}"/>
                </a:ext>
              </a:extLst>
            </p:cNvPr>
            <p:cNvSpPr txBox="1"/>
            <p:nvPr/>
          </p:nvSpPr>
          <p:spPr>
            <a:xfrm>
              <a:off x="493486" y="6154148"/>
              <a:ext cx="7213213" cy="338371"/>
            </a:xfrm>
            <a:prstGeom prst="rect">
              <a:avLst/>
            </a:prstGeom>
            <a:noFill/>
            <a:ln w="25400">
              <a:solidFill>
                <a:srgbClr val="FF0066"/>
              </a:solidFill>
            </a:ln>
          </p:spPr>
          <p:txBody>
            <a:bodyPr>
              <a:spAutoFit/>
            </a:bodyPr>
            <a:lstStyle/>
            <a:p>
              <a:pPr>
                <a:defRPr/>
              </a:pPr>
              <a:endParaRPr lang="zh-CN" altLang="en-US" sz="1600" b="1" dirty="0">
                <a:latin typeface="+mn-lt"/>
              </a:endParaRPr>
            </a:p>
          </p:txBody>
        </p:sp>
        <p:cxnSp>
          <p:nvCxnSpPr>
            <p:cNvPr id="8" name="直接连接符 6">
              <a:extLst>
                <a:ext uri="{FF2B5EF4-FFF2-40B4-BE49-F238E27FC236}">
                  <a16:creationId xmlns:a16="http://schemas.microsoft.com/office/drawing/2014/main" id="{8DFE9EC8-27EC-00AC-6AA6-7FF917942268}"/>
                </a:ext>
              </a:extLst>
            </p:cNvPr>
            <p:cNvCxnSpPr>
              <a:cxnSpLocks noChangeShapeType="1"/>
            </p:cNvCxnSpPr>
            <p:nvPr/>
          </p:nvCxnSpPr>
          <p:spPr bwMode="auto">
            <a:xfrm rot="16200000" flipH="1">
              <a:off x="3916495" y="6323334"/>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9" name="直接连接符 7">
              <a:extLst>
                <a:ext uri="{FF2B5EF4-FFF2-40B4-BE49-F238E27FC236}">
                  <a16:creationId xmlns:a16="http://schemas.microsoft.com/office/drawing/2014/main" id="{440C76BE-83DB-3BEA-BF6B-32E99FB8F8A3}"/>
                </a:ext>
              </a:extLst>
            </p:cNvPr>
            <p:cNvCxnSpPr>
              <a:cxnSpLocks noChangeShapeType="1"/>
            </p:cNvCxnSpPr>
            <p:nvPr/>
          </p:nvCxnSpPr>
          <p:spPr bwMode="auto">
            <a:xfrm rot="16200000" flipH="1">
              <a:off x="2080458" y="6316077"/>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10" name="直接连接符 8">
              <a:extLst>
                <a:ext uri="{FF2B5EF4-FFF2-40B4-BE49-F238E27FC236}">
                  <a16:creationId xmlns:a16="http://schemas.microsoft.com/office/drawing/2014/main" id="{643505D5-DB54-B756-0624-E006C7E3AC1B}"/>
                </a:ext>
              </a:extLst>
            </p:cNvPr>
            <p:cNvCxnSpPr>
              <a:cxnSpLocks noChangeShapeType="1"/>
            </p:cNvCxnSpPr>
            <p:nvPr/>
          </p:nvCxnSpPr>
          <p:spPr bwMode="auto">
            <a:xfrm rot="16200000" flipH="1">
              <a:off x="5759829" y="6323334"/>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11" name="直接连接符 9">
              <a:extLst>
                <a:ext uri="{FF2B5EF4-FFF2-40B4-BE49-F238E27FC236}">
                  <a16:creationId xmlns:a16="http://schemas.microsoft.com/office/drawing/2014/main" id="{E83CDCA4-B95E-493C-C5A2-49A8C9A7A30F}"/>
                </a:ext>
              </a:extLst>
            </p:cNvPr>
            <p:cNvCxnSpPr>
              <a:cxnSpLocks noChangeShapeType="1"/>
            </p:cNvCxnSpPr>
            <p:nvPr/>
          </p:nvCxnSpPr>
          <p:spPr bwMode="auto">
            <a:xfrm rot="16200000" flipH="1">
              <a:off x="2987601" y="6323335"/>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12" name="直接连接符 10">
              <a:extLst>
                <a:ext uri="{FF2B5EF4-FFF2-40B4-BE49-F238E27FC236}">
                  <a16:creationId xmlns:a16="http://schemas.microsoft.com/office/drawing/2014/main" id="{B27F230D-FE08-6D00-E480-26D3349F6313}"/>
                </a:ext>
              </a:extLst>
            </p:cNvPr>
            <p:cNvCxnSpPr>
              <a:cxnSpLocks noChangeShapeType="1"/>
            </p:cNvCxnSpPr>
            <p:nvPr/>
          </p:nvCxnSpPr>
          <p:spPr bwMode="auto">
            <a:xfrm rot="16200000" flipH="1">
              <a:off x="1173315" y="6315571"/>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13" name="直接连接符 11">
              <a:extLst>
                <a:ext uri="{FF2B5EF4-FFF2-40B4-BE49-F238E27FC236}">
                  <a16:creationId xmlns:a16="http://schemas.microsoft.com/office/drawing/2014/main" id="{1BCB25E3-5A4D-C39C-0739-1B3A7D8416DC}"/>
                </a:ext>
              </a:extLst>
            </p:cNvPr>
            <p:cNvCxnSpPr>
              <a:cxnSpLocks noChangeShapeType="1"/>
            </p:cNvCxnSpPr>
            <p:nvPr/>
          </p:nvCxnSpPr>
          <p:spPr bwMode="auto">
            <a:xfrm rot="16200000" flipH="1">
              <a:off x="4816404" y="6337848"/>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14" name="直接连接符 12">
              <a:extLst>
                <a:ext uri="{FF2B5EF4-FFF2-40B4-BE49-F238E27FC236}">
                  <a16:creationId xmlns:a16="http://schemas.microsoft.com/office/drawing/2014/main" id="{33936D3C-BC69-561A-0862-4A74E7A88748}"/>
                </a:ext>
              </a:extLst>
            </p:cNvPr>
            <p:cNvCxnSpPr>
              <a:cxnSpLocks noChangeShapeType="1"/>
            </p:cNvCxnSpPr>
            <p:nvPr/>
          </p:nvCxnSpPr>
          <p:spPr bwMode="auto">
            <a:xfrm rot="16200000" flipH="1">
              <a:off x="6659718" y="6323334"/>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15" name="直接连接符 13">
              <a:extLst>
                <a:ext uri="{FF2B5EF4-FFF2-40B4-BE49-F238E27FC236}">
                  <a16:creationId xmlns:a16="http://schemas.microsoft.com/office/drawing/2014/main" id="{200DCB2B-4FF0-4E22-1CC3-80DD9D2666C5}"/>
                </a:ext>
              </a:extLst>
            </p:cNvPr>
            <p:cNvCxnSpPr>
              <a:cxnSpLocks noChangeShapeType="1"/>
            </p:cNvCxnSpPr>
            <p:nvPr/>
          </p:nvCxnSpPr>
          <p:spPr bwMode="auto">
            <a:xfrm rot="16200000" flipH="1">
              <a:off x="752402" y="6323334"/>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16" name="直接连接符 14">
              <a:extLst>
                <a:ext uri="{FF2B5EF4-FFF2-40B4-BE49-F238E27FC236}">
                  <a16:creationId xmlns:a16="http://schemas.microsoft.com/office/drawing/2014/main" id="{AC3D068B-FCBC-DEF1-663D-2ADEE6583E62}"/>
                </a:ext>
              </a:extLst>
            </p:cNvPr>
            <p:cNvCxnSpPr>
              <a:cxnSpLocks noChangeShapeType="1"/>
            </p:cNvCxnSpPr>
            <p:nvPr/>
          </p:nvCxnSpPr>
          <p:spPr bwMode="auto">
            <a:xfrm rot="16200000" flipH="1">
              <a:off x="1608743" y="6323335"/>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17" name="直接连接符 15">
              <a:extLst>
                <a:ext uri="{FF2B5EF4-FFF2-40B4-BE49-F238E27FC236}">
                  <a16:creationId xmlns:a16="http://schemas.microsoft.com/office/drawing/2014/main" id="{33975E8C-BDBC-F673-658F-66CE7AF30174}"/>
                </a:ext>
              </a:extLst>
            </p:cNvPr>
            <p:cNvCxnSpPr>
              <a:cxnSpLocks noChangeShapeType="1"/>
            </p:cNvCxnSpPr>
            <p:nvPr/>
          </p:nvCxnSpPr>
          <p:spPr bwMode="auto">
            <a:xfrm rot="16200000" flipH="1">
              <a:off x="2523144" y="6337848"/>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18" name="直接连接符 16">
              <a:extLst>
                <a:ext uri="{FF2B5EF4-FFF2-40B4-BE49-F238E27FC236}">
                  <a16:creationId xmlns:a16="http://schemas.microsoft.com/office/drawing/2014/main" id="{433351F8-B590-8A0B-D4BA-4F6AFD4A55DA}"/>
                </a:ext>
              </a:extLst>
            </p:cNvPr>
            <p:cNvCxnSpPr>
              <a:cxnSpLocks noChangeShapeType="1"/>
            </p:cNvCxnSpPr>
            <p:nvPr/>
          </p:nvCxnSpPr>
          <p:spPr bwMode="auto">
            <a:xfrm rot="16200000" flipH="1">
              <a:off x="5317145" y="6308820"/>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19" name="直接连接符 17">
              <a:extLst>
                <a:ext uri="{FF2B5EF4-FFF2-40B4-BE49-F238E27FC236}">
                  <a16:creationId xmlns:a16="http://schemas.microsoft.com/office/drawing/2014/main" id="{B5FC3F8E-AF55-DD74-721D-1ED75FD9F153}"/>
                </a:ext>
              </a:extLst>
            </p:cNvPr>
            <p:cNvCxnSpPr>
              <a:cxnSpLocks noChangeShapeType="1"/>
            </p:cNvCxnSpPr>
            <p:nvPr/>
          </p:nvCxnSpPr>
          <p:spPr bwMode="auto">
            <a:xfrm rot="16200000" flipH="1">
              <a:off x="6209774" y="6316077"/>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20" name="直接连接符 18">
              <a:extLst>
                <a:ext uri="{FF2B5EF4-FFF2-40B4-BE49-F238E27FC236}">
                  <a16:creationId xmlns:a16="http://schemas.microsoft.com/office/drawing/2014/main" id="{DFE7B53A-DB6E-57B8-E21E-FA375F0377D7}"/>
                </a:ext>
              </a:extLst>
            </p:cNvPr>
            <p:cNvCxnSpPr>
              <a:cxnSpLocks noChangeShapeType="1"/>
            </p:cNvCxnSpPr>
            <p:nvPr/>
          </p:nvCxnSpPr>
          <p:spPr bwMode="auto">
            <a:xfrm rot="16200000" flipH="1">
              <a:off x="7116918" y="6323334"/>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21" name="直接连接符 19">
              <a:extLst>
                <a:ext uri="{FF2B5EF4-FFF2-40B4-BE49-F238E27FC236}">
                  <a16:creationId xmlns:a16="http://schemas.microsoft.com/office/drawing/2014/main" id="{4975AFB5-C409-FA31-13A4-FEA4B4918295}"/>
                </a:ext>
              </a:extLst>
            </p:cNvPr>
            <p:cNvCxnSpPr>
              <a:cxnSpLocks noChangeShapeType="1"/>
            </p:cNvCxnSpPr>
            <p:nvPr/>
          </p:nvCxnSpPr>
          <p:spPr bwMode="auto">
            <a:xfrm rot="16200000" flipH="1">
              <a:off x="4395487" y="6323334"/>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cxnSp>
          <p:nvCxnSpPr>
            <p:cNvPr id="22" name="直接连接符 20">
              <a:extLst>
                <a:ext uri="{FF2B5EF4-FFF2-40B4-BE49-F238E27FC236}">
                  <a16:creationId xmlns:a16="http://schemas.microsoft.com/office/drawing/2014/main" id="{DC4884AC-BAFD-1D2F-3716-A68370F44AA5}"/>
                </a:ext>
              </a:extLst>
            </p:cNvPr>
            <p:cNvCxnSpPr>
              <a:cxnSpLocks noChangeShapeType="1"/>
            </p:cNvCxnSpPr>
            <p:nvPr/>
          </p:nvCxnSpPr>
          <p:spPr bwMode="auto">
            <a:xfrm rot="16200000" flipH="1">
              <a:off x="3444803" y="6316077"/>
              <a:ext cx="338554" cy="0"/>
            </a:xfrm>
            <a:prstGeom prst="line">
              <a:avLst/>
            </a:prstGeom>
            <a:noFill/>
            <a:ln w="22225" algn="ctr">
              <a:solidFill>
                <a:srgbClr val="FF0066"/>
              </a:solidFill>
              <a:round/>
              <a:headEnd/>
              <a:tailEnd/>
            </a:ln>
            <a:extLst>
              <a:ext uri="{909E8E84-426E-40DD-AFC4-6F175D3DCCD1}">
                <a14:hiddenFill xmlns:a14="http://schemas.microsoft.com/office/drawing/2010/main">
                  <a:noFill/>
                </a14:hiddenFill>
              </a:ext>
            </a:extLst>
          </p:spPr>
        </p:cxnSp>
        <p:sp>
          <p:nvSpPr>
            <p:cNvPr id="23" name="TextBox 21">
              <a:extLst>
                <a:ext uri="{FF2B5EF4-FFF2-40B4-BE49-F238E27FC236}">
                  <a16:creationId xmlns:a16="http://schemas.microsoft.com/office/drawing/2014/main" id="{053259C2-623D-2D95-942E-11D37E2FE224}"/>
                </a:ext>
              </a:extLst>
            </p:cNvPr>
            <p:cNvSpPr txBox="1"/>
            <p:nvPr/>
          </p:nvSpPr>
          <p:spPr>
            <a:xfrm>
              <a:off x="7300613" y="6139542"/>
              <a:ext cx="479045" cy="283598"/>
            </a:xfrm>
            <a:prstGeom prst="rect">
              <a:avLst/>
            </a:prstGeom>
            <a:noFill/>
          </p:spPr>
          <p:txBody>
            <a:bodyPr>
              <a:spAutoFit/>
            </a:bodyPr>
            <a:lstStyle/>
            <a:p>
              <a:pPr>
                <a:defRPr/>
              </a:pPr>
              <a:r>
                <a:rPr lang="en-US" altLang="zh-CN" b="1" dirty="0">
                  <a:latin typeface="+mn-lt"/>
                </a:rPr>
                <a:t>CF</a:t>
              </a:r>
              <a:endParaRPr lang="zh-CN" altLang="en-US" b="1" dirty="0">
                <a:latin typeface="+mn-lt"/>
              </a:endParaRPr>
            </a:p>
          </p:txBody>
        </p:sp>
        <p:sp>
          <p:nvSpPr>
            <p:cNvPr id="24" name="TextBox 22">
              <a:extLst>
                <a:ext uri="{FF2B5EF4-FFF2-40B4-BE49-F238E27FC236}">
                  <a16:creationId xmlns:a16="http://schemas.microsoft.com/office/drawing/2014/main" id="{CE387A7D-BF40-15DE-E36A-D4D42EA9120B}"/>
                </a:ext>
              </a:extLst>
            </p:cNvPr>
            <p:cNvSpPr txBox="1"/>
            <p:nvPr/>
          </p:nvSpPr>
          <p:spPr>
            <a:xfrm>
              <a:off x="6393454" y="6146845"/>
              <a:ext cx="479045" cy="283598"/>
            </a:xfrm>
            <a:prstGeom prst="rect">
              <a:avLst/>
            </a:prstGeom>
            <a:noFill/>
          </p:spPr>
          <p:txBody>
            <a:bodyPr>
              <a:spAutoFit/>
            </a:bodyPr>
            <a:lstStyle/>
            <a:p>
              <a:pPr>
                <a:defRPr/>
              </a:pPr>
              <a:r>
                <a:rPr lang="en-US" altLang="zh-CN" b="1" dirty="0">
                  <a:latin typeface="+mn-lt"/>
                </a:rPr>
                <a:t>PF</a:t>
              </a:r>
              <a:endParaRPr lang="zh-CN" altLang="en-US" b="1" dirty="0">
                <a:latin typeface="+mn-lt"/>
              </a:endParaRPr>
            </a:p>
          </p:txBody>
        </p:sp>
        <p:sp>
          <p:nvSpPr>
            <p:cNvPr id="25" name="TextBox 23">
              <a:extLst>
                <a:ext uri="{FF2B5EF4-FFF2-40B4-BE49-F238E27FC236}">
                  <a16:creationId xmlns:a16="http://schemas.microsoft.com/office/drawing/2014/main" id="{872E5C1B-D9AC-3188-ECFE-C7F611A97397}"/>
                </a:ext>
              </a:extLst>
            </p:cNvPr>
            <p:cNvSpPr txBox="1"/>
            <p:nvPr/>
          </p:nvSpPr>
          <p:spPr>
            <a:xfrm>
              <a:off x="5479413" y="6161451"/>
              <a:ext cx="479045" cy="283598"/>
            </a:xfrm>
            <a:prstGeom prst="rect">
              <a:avLst/>
            </a:prstGeom>
            <a:noFill/>
          </p:spPr>
          <p:txBody>
            <a:bodyPr>
              <a:spAutoFit/>
            </a:bodyPr>
            <a:lstStyle/>
            <a:p>
              <a:pPr>
                <a:defRPr/>
              </a:pPr>
              <a:r>
                <a:rPr lang="en-US" altLang="zh-CN" b="1" dirty="0">
                  <a:latin typeface="+mn-lt"/>
                </a:rPr>
                <a:t>AF</a:t>
              </a:r>
              <a:endParaRPr lang="zh-CN" altLang="en-US" b="1" dirty="0">
                <a:latin typeface="+mn-lt"/>
              </a:endParaRPr>
            </a:p>
          </p:txBody>
        </p:sp>
        <p:sp>
          <p:nvSpPr>
            <p:cNvPr id="26" name="TextBox 24">
              <a:extLst>
                <a:ext uri="{FF2B5EF4-FFF2-40B4-BE49-F238E27FC236}">
                  <a16:creationId xmlns:a16="http://schemas.microsoft.com/office/drawing/2014/main" id="{548C85E4-4151-0697-C600-F2FECA189FD3}"/>
                </a:ext>
              </a:extLst>
            </p:cNvPr>
            <p:cNvSpPr txBox="1"/>
            <p:nvPr/>
          </p:nvSpPr>
          <p:spPr>
            <a:xfrm>
              <a:off x="4535088" y="6146845"/>
              <a:ext cx="479045" cy="283598"/>
            </a:xfrm>
            <a:prstGeom prst="rect">
              <a:avLst/>
            </a:prstGeom>
            <a:noFill/>
          </p:spPr>
          <p:txBody>
            <a:bodyPr>
              <a:spAutoFit/>
            </a:bodyPr>
            <a:lstStyle/>
            <a:p>
              <a:pPr>
                <a:defRPr/>
              </a:pPr>
              <a:r>
                <a:rPr lang="en-US" altLang="zh-CN" b="1" dirty="0">
                  <a:latin typeface="+mn-lt"/>
                </a:rPr>
                <a:t>ZF</a:t>
              </a:r>
              <a:endParaRPr lang="zh-CN" altLang="en-US" b="1" dirty="0">
                <a:latin typeface="+mn-lt"/>
              </a:endParaRPr>
            </a:p>
          </p:txBody>
        </p:sp>
        <p:sp>
          <p:nvSpPr>
            <p:cNvPr id="27" name="TextBox 25">
              <a:extLst>
                <a:ext uri="{FF2B5EF4-FFF2-40B4-BE49-F238E27FC236}">
                  <a16:creationId xmlns:a16="http://schemas.microsoft.com/office/drawing/2014/main" id="{5864920E-9758-3AD3-C9E9-B1EB6B4B51A4}"/>
                </a:ext>
              </a:extLst>
            </p:cNvPr>
            <p:cNvSpPr txBox="1"/>
            <p:nvPr/>
          </p:nvSpPr>
          <p:spPr>
            <a:xfrm>
              <a:off x="4106976" y="6154148"/>
              <a:ext cx="479045" cy="283598"/>
            </a:xfrm>
            <a:prstGeom prst="rect">
              <a:avLst/>
            </a:prstGeom>
            <a:noFill/>
          </p:spPr>
          <p:txBody>
            <a:bodyPr>
              <a:spAutoFit/>
            </a:bodyPr>
            <a:lstStyle/>
            <a:p>
              <a:pPr>
                <a:defRPr/>
              </a:pPr>
              <a:r>
                <a:rPr lang="en-US" altLang="zh-CN" b="1" dirty="0">
                  <a:latin typeface="+mn-lt"/>
                </a:rPr>
                <a:t>SF</a:t>
              </a:r>
              <a:endParaRPr lang="zh-CN" altLang="en-US" b="1" dirty="0">
                <a:latin typeface="+mn-lt"/>
              </a:endParaRPr>
            </a:p>
          </p:txBody>
        </p:sp>
        <p:sp>
          <p:nvSpPr>
            <p:cNvPr id="28" name="TextBox 26">
              <a:extLst>
                <a:ext uri="{FF2B5EF4-FFF2-40B4-BE49-F238E27FC236}">
                  <a16:creationId xmlns:a16="http://schemas.microsoft.com/office/drawing/2014/main" id="{9F2EEBF0-0932-73F7-CE8C-54FCB88AACF2}"/>
                </a:ext>
              </a:extLst>
            </p:cNvPr>
            <p:cNvSpPr txBox="1"/>
            <p:nvPr/>
          </p:nvSpPr>
          <p:spPr>
            <a:xfrm>
              <a:off x="3627931" y="6154148"/>
              <a:ext cx="479045" cy="283598"/>
            </a:xfrm>
            <a:prstGeom prst="rect">
              <a:avLst/>
            </a:prstGeom>
            <a:noFill/>
          </p:spPr>
          <p:txBody>
            <a:bodyPr>
              <a:spAutoFit/>
            </a:bodyPr>
            <a:lstStyle/>
            <a:p>
              <a:pPr>
                <a:defRPr/>
              </a:pPr>
              <a:r>
                <a:rPr lang="en-US" altLang="zh-CN" b="1" dirty="0">
                  <a:latin typeface="+mn-lt"/>
                </a:rPr>
                <a:t>TF</a:t>
              </a:r>
              <a:endParaRPr lang="zh-CN" altLang="en-US" b="1" dirty="0">
                <a:latin typeface="+mn-lt"/>
              </a:endParaRPr>
            </a:p>
          </p:txBody>
        </p:sp>
        <p:sp>
          <p:nvSpPr>
            <p:cNvPr id="29" name="TextBox 27">
              <a:extLst>
                <a:ext uri="{FF2B5EF4-FFF2-40B4-BE49-F238E27FC236}">
                  <a16:creationId xmlns:a16="http://schemas.microsoft.com/office/drawing/2014/main" id="{7B58746B-3900-6FF1-2226-3F0467F03333}"/>
                </a:ext>
              </a:extLst>
            </p:cNvPr>
            <p:cNvSpPr txBox="1"/>
            <p:nvPr/>
          </p:nvSpPr>
          <p:spPr>
            <a:xfrm>
              <a:off x="3179170" y="6154148"/>
              <a:ext cx="479045" cy="283598"/>
            </a:xfrm>
            <a:prstGeom prst="rect">
              <a:avLst/>
            </a:prstGeom>
            <a:noFill/>
          </p:spPr>
          <p:txBody>
            <a:bodyPr>
              <a:spAutoFit/>
            </a:bodyPr>
            <a:lstStyle/>
            <a:p>
              <a:pPr>
                <a:defRPr/>
              </a:pPr>
              <a:r>
                <a:rPr lang="en-US" altLang="zh-CN" b="1" dirty="0">
                  <a:latin typeface="+mn-lt"/>
                </a:rPr>
                <a:t>IF</a:t>
              </a:r>
              <a:endParaRPr lang="zh-CN" altLang="en-US" b="1" dirty="0">
                <a:latin typeface="+mn-lt"/>
              </a:endParaRPr>
            </a:p>
          </p:txBody>
        </p:sp>
        <p:sp>
          <p:nvSpPr>
            <p:cNvPr id="30" name="TextBox 28">
              <a:extLst>
                <a:ext uri="{FF2B5EF4-FFF2-40B4-BE49-F238E27FC236}">
                  <a16:creationId xmlns:a16="http://schemas.microsoft.com/office/drawing/2014/main" id="{CB942613-3A73-8111-07F4-FF1A857CE013}"/>
                </a:ext>
              </a:extLst>
            </p:cNvPr>
            <p:cNvSpPr txBox="1"/>
            <p:nvPr/>
          </p:nvSpPr>
          <p:spPr>
            <a:xfrm>
              <a:off x="2707006" y="6161451"/>
              <a:ext cx="479045" cy="283598"/>
            </a:xfrm>
            <a:prstGeom prst="rect">
              <a:avLst/>
            </a:prstGeom>
            <a:noFill/>
          </p:spPr>
          <p:txBody>
            <a:bodyPr>
              <a:spAutoFit/>
            </a:bodyPr>
            <a:lstStyle/>
            <a:p>
              <a:pPr>
                <a:defRPr/>
              </a:pPr>
              <a:r>
                <a:rPr lang="en-US" altLang="zh-CN" b="1" dirty="0">
                  <a:latin typeface="+mn-lt"/>
                </a:rPr>
                <a:t>DF</a:t>
              </a:r>
              <a:endParaRPr lang="zh-CN" altLang="en-US" b="1" dirty="0">
                <a:latin typeface="+mn-lt"/>
              </a:endParaRPr>
            </a:p>
          </p:txBody>
        </p:sp>
        <p:sp>
          <p:nvSpPr>
            <p:cNvPr id="31" name="TextBox 29">
              <a:extLst>
                <a:ext uri="{FF2B5EF4-FFF2-40B4-BE49-F238E27FC236}">
                  <a16:creationId xmlns:a16="http://schemas.microsoft.com/office/drawing/2014/main" id="{AB9726E3-EC5D-199B-9414-75CFB3E4F69F}"/>
                </a:ext>
              </a:extLst>
            </p:cNvPr>
            <p:cNvSpPr txBox="1"/>
            <p:nvPr/>
          </p:nvSpPr>
          <p:spPr>
            <a:xfrm>
              <a:off x="2227961" y="6161451"/>
              <a:ext cx="479045" cy="283598"/>
            </a:xfrm>
            <a:prstGeom prst="rect">
              <a:avLst/>
            </a:prstGeom>
            <a:noFill/>
          </p:spPr>
          <p:txBody>
            <a:bodyPr>
              <a:spAutoFit/>
            </a:bodyPr>
            <a:lstStyle/>
            <a:p>
              <a:pPr>
                <a:defRPr/>
              </a:pPr>
              <a:r>
                <a:rPr lang="en-US" altLang="zh-CN" b="1" dirty="0">
                  <a:latin typeface="+mn-lt"/>
                </a:rPr>
                <a:t>OF</a:t>
              </a:r>
              <a:endParaRPr lang="zh-CN" altLang="en-US" b="1" dirty="0">
                <a:latin typeface="+mn-lt"/>
              </a:endParaRPr>
            </a:p>
          </p:txBody>
        </p:sp>
      </p:grpSp>
    </p:spTree>
    <p:extLst>
      <p:ext uri="{BB962C8B-B14F-4D97-AF65-F5344CB8AC3E}">
        <p14:creationId xmlns:p14="http://schemas.microsoft.com/office/powerpoint/2010/main" val="41014214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BFCAF2-A8F0-C162-9062-F88EFFFEB47D}"/>
              </a:ext>
            </a:extLst>
          </p:cNvPr>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西文字符的编码表示</a:t>
            </a:r>
            <a:endParaRPr kumimoji="1" lang="zh-CN" altLang="en-US" dirty="0"/>
          </a:p>
        </p:txBody>
      </p:sp>
      <p:sp>
        <p:nvSpPr>
          <p:cNvPr id="3" name="灯片编号占位符 2">
            <a:extLst>
              <a:ext uri="{FF2B5EF4-FFF2-40B4-BE49-F238E27FC236}">
                <a16:creationId xmlns:a16="http://schemas.microsoft.com/office/drawing/2014/main" id="{C8F67894-9467-F8B1-D248-3BBD585851AD}"/>
              </a:ext>
            </a:extLst>
          </p:cNvPr>
          <p:cNvSpPr>
            <a:spLocks noGrp="1"/>
          </p:cNvSpPr>
          <p:nvPr>
            <p:ph type="sldNum" sz="quarter" idx="10"/>
          </p:nvPr>
        </p:nvSpPr>
        <p:spPr/>
        <p:txBody>
          <a:bodyPr/>
          <a:lstStyle/>
          <a:p>
            <a:fld id="{4235D990-D27F-4F2C-9FEA-C8DF9BEEB4E2}" type="slidenum">
              <a:rPr lang="zh-CN" altLang="en-US" smtClean="0"/>
              <a:t>27</a:t>
            </a:fld>
            <a:endParaRPr lang="zh-CN" altLang="en-US"/>
          </a:p>
        </p:txBody>
      </p:sp>
      <p:sp>
        <p:nvSpPr>
          <p:cNvPr id="4" name="内容占位符 3">
            <a:extLst>
              <a:ext uri="{FF2B5EF4-FFF2-40B4-BE49-F238E27FC236}">
                <a16:creationId xmlns:a16="http://schemas.microsoft.com/office/drawing/2014/main" id="{B82F5B47-A223-BFAA-0347-5AFA72D94C3C}"/>
              </a:ext>
            </a:extLst>
          </p:cNvPr>
          <p:cNvSpPr>
            <a:spLocks noGrp="1"/>
          </p:cNvSpPr>
          <p:nvPr>
            <p:ph sz="half" idx="1"/>
          </p:nvPr>
        </p:nvSpPr>
        <p:spPr>
          <a:xfrm>
            <a:off x="0" y="1003096"/>
            <a:ext cx="12068908" cy="5379415"/>
          </a:xfrm>
        </p:spPr>
        <p:txBody>
          <a:bodyPr/>
          <a:lstStyle/>
          <a:p>
            <a:pPr marL="203200" indent="-203200">
              <a:lnSpc>
                <a:spcPct val="105000"/>
              </a:lnSpc>
            </a:pPr>
            <a:r>
              <a:rPr lang="zh-CN" altLang="en-US" sz="2500" dirty="0">
                <a:ea typeface="黑体" panose="02010609060101010101" pitchFamily="49" charset="-122"/>
              </a:rPr>
              <a:t>特点</a:t>
            </a:r>
          </a:p>
          <a:p>
            <a:pPr marL="685800" lvl="1" indent="-190500">
              <a:lnSpc>
                <a:spcPct val="105000"/>
              </a:lnSpc>
            </a:pPr>
            <a:r>
              <a:rPr lang="zh-CN" altLang="en-US" sz="2400" dirty="0">
                <a:solidFill>
                  <a:srgbClr val="0033CC"/>
                </a:solidFill>
                <a:ea typeface="黑体" panose="02010609060101010101" pitchFamily="49" charset="-122"/>
              </a:rPr>
              <a:t>是一种拼音文字，用有限几个字母可拼写出所有单词</a:t>
            </a:r>
          </a:p>
          <a:p>
            <a:pPr marL="685800" lvl="1" indent="-190500">
              <a:lnSpc>
                <a:spcPct val="105000"/>
              </a:lnSpc>
            </a:pPr>
            <a:r>
              <a:rPr lang="zh-CN" altLang="en-US" sz="2400" dirty="0">
                <a:solidFill>
                  <a:srgbClr val="0033CC"/>
                </a:solidFill>
                <a:ea typeface="黑体" panose="02010609060101010101" pitchFamily="49" charset="-122"/>
              </a:rPr>
              <a:t>只对有限个字母和数学符号、标点符号等辅助字符编码</a:t>
            </a:r>
          </a:p>
          <a:p>
            <a:pPr marL="685800" lvl="1" indent="-190500">
              <a:lnSpc>
                <a:spcPct val="105000"/>
              </a:lnSpc>
            </a:pPr>
            <a:r>
              <a:rPr lang="zh-CN" altLang="en-US" sz="2400" dirty="0">
                <a:solidFill>
                  <a:srgbClr val="0033CC"/>
                </a:solidFill>
                <a:ea typeface="黑体" panose="02010609060101010101" pitchFamily="49" charset="-122"/>
              </a:rPr>
              <a:t>所有字符总数不超过256个，使用7或8个二进位可表示</a:t>
            </a:r>
          </a:p>
          <a:p>
            <a:pPr marL="203200" indent="-203200">
              <a:lnSpc>
                <a:spcPct val="105000"/>
              </a:lnSpc>
            </a:pPr>
            <a:r>
              <a:rPr lang="zh-CN" altLang="en-US" sz="2500" dirty="0">
                <a:ea typeface="黑体" panose="02010609060101010101" pitchFamily="49" charset="-122"/>
              </a:rPr>
              <a:t>表示（</a:t>
            </a:r>
            <a:r>
              <a:rPr lang="zh-CN" altLang="en-US" sz="2500" dirty="0">
                <a:solidFill>
                  <a:srgbClr val="CC0000"/>
                </a:solidFill>
                <a:ea typeface="黑体" panose="02010609060101010101" pitchFamily="49" charset="-122"/>
              </a:rPr>
              <a:t>常用编码为7位</a:t>
            </a:r>
            <a:r>
              <a:rPr lang="en-US" altLang="en-US" sz="2500" dirty="0">
                <a:solidFill>
                  <a:srgbClr val="CC0000"/>
                </a:solidFill>
                <a:ea typeface="黑体" panose="02010609060101010101" pitchFamily="49" charset="-122"/>
              </a:rPr>
              <a:t>ASCII</a:t>
            </a:r>
            <a:r>
              <a:rPr lang="zh-CN" altLang="en-US" sz="2500" dirty="0">
                <a:solidFill>
                  <a:srgbClr val="CC0000"/>
                </a:solidFill>
                <a:ea typeface="黑体" panose="02010609060101010101" pitchFamily="49" charset="-122"/>
              </a:rPr>
              <a:t>码）</a:t>
            </a:r>
          </a:p>
          <a:p>
            <a:pPr marL="685800" lvl="1" indent="-190500">
              <a:lnSpc>
                <a:spcPct val="105000"/>
              </a:lnSpc>
            </a:pPr>
            <a:r>
              <a:rPr lang="zh-CN" altLang="en-US" sz="2400" dirty="0">
                <a:solidFill>
                  <a:schemeClr val="accent2"/>
                </a:solidFill>
                <a:ea typeface="黑体" panose="02010609060101010101" pitchFamily="49" charset="-122"/>
              </a:rPr>
              <a:t>十进制数字：0/1/2…/9</a:t>
            </a:r>
          </a:p>
          <a:p>
            <a:pPr marL="685800" lvl="1" indent="-190500">
              <a:lnSpc>
                <a:spcPct val="105000"/>
              </a:lnSpc>
            </a:pPr>
            <a:r>
              <a:rPr lang="zh-CN" altLang="en-US" sz="2400" dirty="0">
                <a:solidFill>
                  <a:schemeClr val="accent2"/>
                </a:solidFill>
                <a:ea typeface="黑体" panose="02010609060101010101" pitchFamily="49" charset="-122"/>
              </a:rPr>
              <a:t>英文字母：</a:t>
            </a:r>
            <a:r>
              <a:rPr lang="en-US" altLang="en-US" sz="2400" dirty="0">
                <a:solidFill>
                  <a:schemeClr val="accent2"/>
                </a:solidFill>
                <a:ea typeface="黑体" panose="02010609060101010101" pitchFamily="49" charset="-122"/>
              </a:rPr>
              <a:t>A/B/…/Z/a/b/…/z</a:t>
            </a:r>
          </a:p>
          <a:p>
            <a:pPr marL="685800" lvl="1" indent="-190500">
              <a:lnSpc>
                <a:spcPct val="105000"/>
              </a:lnSpc>
            </a:pPr>
            <a:r>
              <a:rPr lang="zh-CN" altLang="en-US" sz="2400" dirty="0">
                <a:solidFill>
                  <a:schemeClr val="accent2"/>
                </a:solidFill>
                <a:ea typeface="黑体" panose="02010609060101010101" pitchFamily="49" charset="-122"/>
              </a:rPr>
              <a:t>专用符号：+/-/%/*/&amp;/…… </a:t>
            </a:r>
          </a:p>
          <a:p>
            <a:pPr marL="685800" lvl="1" indent="-190500">
              <a:lnSpc>
                <a:spcPct val="105000"/>
              </a:lnSpc>
            </a:pPr>
            <a:r>
              <a:rPr lang="zh-CN" altLang="en-US" sz="2400" dirty="0">
                <a:solidFill>
                  <a:schemeClr val="accent2"/>
                </a:solidFill>
                <a:ea typeface="黑体" panose="02010609060101010101" pitchFamily="49" charset="-122"/>
              </a:rPr>
              <a:t>控制字符（不可打印或显示）</a:t>
            </a:r>
            <a:endParaRPr lang="zh-CN" altLang="en-US" sz="2400" dirty="0">
              <a:solidFill>
                <a:srgbClr val="CC0000"/>
              </a:solidFill>
              <a:ea typeface="黑体" panose="02010609060101010101" pitchFamily="49" charset="-122"/>
            </a:endParaRPr>
          </a:p>
          <a:p>
            <a:pPr marL="203200" indent="-203200">
              <a:lnSpc>
                <a:spcPct val="105000"/>
              </a:lnSpc>
            </a:pPr>
            <a:r>
              <a:rPr lang="zh-CN" altLang="en-US" sz="2500" dirty="0">
                <a:ea typeface="黑体" panose="02010609060101010101" pitchFamily="49" charset="-122"/>
              </a:rPr>
              <a:t>操作</a:t>
            </a:r>
          </a:p>
          <a:p>
            <a:pPr marL="685800" lvl="1" indent="-190500">
              <a:lnSpc>
                <a:spcPct val="105000"/>
              </a:lnSpc>
            </a:pPr>
            <a:r>
              <a:rPr lang="zh-CN" altLang="en-US" sz="2400" dirty="0">
                <a:solidFill>
                  <a:schemeClr val="accent2"/>
                </a:solidFill>
                <a:ea typeface="黑体" panose="02010609060101010101" pitchFamily="49" charset="-122"/>
              </a:rPr>
              <a:t>字符串操作，如:传送/比较　等</a:t>
            </a:r>
            <a:r>
              <a:rPr lang="zh-CN" altLang="en-US" sz="2400" dirty="0">
                <a:solidFill>
                  <a:srgbClr val="0033CC"/>
                </a:solidFill>
                <a:ea typeface="黑体" panose="02010609060101010101" pitchFamily="49" charset="-122"/>
              </a:rPr>
              <a:t>      </a:t>
            </a:r>
          </a:p>
          <a:p>
            <a:endParaRPr kumimoji="1" lang="zh-CN" altLang="en-US" dirty="0"/>
          </a:p>
        </p:txBody>
      </p:sp>
    </p:spTree>
    <p:extLst>
      <p:ext uri="{BB962C8B-B14F-4D97-AF65-F5344CB8AC3E}">
        <p14:creationId xmlns:p14="http://schemas.microsoft.com/office/powerpoint/2010/main" val="23536256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6F05B0-FF3F-2361-0FEF-308F49665F48}"/>
              </a:ext>
            </a:extLst>
          </p:cNvPr>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西文字符的编码表示</a:t>
            </a:r>
            <a:endParaRPr kumimoji="1" lang="zh-CN" altLang="en-US" dirty="0"/>
          </a:p>
        </p:txBody>
      </p:sp>
      <p:sp>
        <p:nvSpPr>
          <p:cNvPr id="3" name="灯片编号占位符 2">
            <a:extLst>
              <a:ext uri="{FF2B5EF4-FFF2-40B4-BE49-F238E27FC236}">
                <a16:creationId xmlns:a16="http://schemas.microsoft.com/office/drawing/2014/main" id="{9D8F769C-21E0-111B-0672-1B6C5A2BC679}"/>
              </a:ext>
            </a:extLst>
          </p:cNvPr>
          <p:cNvSpPr>
            <a:spLocks noGrp="1"/>
          </p:cNvSpPr>
          <p:nvPr>
            <p:ph type="sldNum" sz="quarter" idx="10"/>
          </p:nvPr>
        </p:nvSpPr>
        <p:spPr/>
        <p:txBody>
          <a:bodyPr/>
          <a:lstStyle/>
          <a:p>
            <a:fld id="{4235D990-D27F-4F2C-9FEA-C8DF9BEEB4E2}" type="slidenum">
              <a:rPr lang="zh-CN" altLang="en-US" smtClean="0"/>
              <a:t>28</a:t>
            </a:fld>
            <a:endParaRPr lang="zh-CN" altLang="en-US"/>
          </a:p>
        </p:txBody>
      </p:sp>
      <p:pic>
        <p:nvPicPr>
          <p:cNvPr id="12" name="图片 11">
            <a:extLst>
              <a:ext uri="{FF2B5EF4-FFF2-40B4-BE49-F238E27FC236}">
                <a16:creationId xmlns:a16="http://schemas.microsoft.com/office/drawing/2014/main" id="{AA6721F7-EDC9-59F4-FFAA-7F1BA06453D7}"/>
              </a:ext>
            </a:extLst>
          </p:cNvPr>
          <p:cNvPicPr>
            <a:picLocks noChangeAspect="1"/>
          </p:cNvPicPr>
          <p:nvPr/>
        </p:nvPicPr>
        <p:blipFill>
          <a:blip r:embed="rId3"/>
          <a:stretch>
            <a:fillRect/>
          </a:stretch>
        </p:blipFill>
        <p:spPr>
          <a:xfrm>
            <a:off x="3430088" y="1342571"/>
            <a:ext cx="5648597" cy="4982352"/>
          </a:xfrm>
          <a:prstGeom prst="rect">
            <a:avLst/>
          </a:prstGeom>
        </p:spPr>
      </p:pic>
    </p:spTree>
    <p:extLst>
      <p:ext uri="{BB962C8B-B14F-4D97-AF65-F5344CB8AC3E}">
        <p14:creationId xmlns:p14="http://schemas.microsoft.com/office/powerpoint/2010/main" val="40191968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73FF1D-34DB-6B0D-74A3-1DFAD7C42671}"/>
              </a:ext>
            </a:extLst>
          </p:cNvPr>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汉字及国际字符的编码表示</a:t>
            </a:r>
            <a:endParaRPr kumimoji="1" lang="zh-CN" altLang="en-US" dirty="0"/>
          </a:p>
        </p:txBody>
      </p:sp>
      <p:sp>
        <p:nvSpPr>
          <p:cNvPr id="3" name="灯片编号占位符 2">
            <a:extLst>
              <a:ext uri="{FF2B5EF4-FFF2-40B4-BE49-F238E27FC236}">
                <a16:creationId xmlns:a16="http://schemas.microsoft.com/office/drawing/2014/main" id="{AFF21010-5AB8-8C43-6BF0-633577E72708}"/>
              </a:ext>
            </a:extLst>
          </p:cNvPr>
          <p:cNvSpPr>
            <a:spLocks noGrp="1"/>
          </p:cNvSpPr>
          <p:nvPr>
            <p:ph type="sldNum" sz="quarter" idx="10"/>
          </p:nvPr>
        </p:nvSpPr>
        <p:spPr/>
        <p:txBody>
          <a:bodyPr/>
          <a:lstStyle/>
          <a:p>
            <a:fld id="{4235D990-D27F-4F2C-9FEA-C8DF9BEEB4E2}" type="slidenum">
              <a:rPr lang="zh-CN" altLang="en-US" smtClean="0"/>
              <a:t>29</a:t>
            </a:fld>
            <a:endParaRPr lang="zh-CN" altLang="en-US"/>
          </a:p>
        </p:txBody>
      </p:sp>
      <p:sp>
        <p:nvSpPr>
          <p:cNvPr id="4" name="内容占位符 3">
            <a:extLst>
              <a:ext uri="{FF2B5EF4-FFF2-40B4-BE49-F238E27FC236}">
                <a16:creationId xmlns:a16="http://schemas.microsoft.com/office/drawing/2014/main" id="{12221C7A-E7A9-517F-65E7-29014FBD2D02}"/>
              </a:ext>
            </a:extLst>
          </p:cNvPr>
          <p:cNvSpPr>
            <a:spLocks noGrp="1"/>
          </p:cNvSpPr>
          <p:nvPr>
            <p:ph sz="half" idx="1"/>
          </p:nvPr>
        </p:nvSpPr>
        <p:spPr>
          <a:xfrm>
            <a:off x="0" y="1003096"/>
            <a:ext cx="12068908" cy="5379415"/>
          </a:xfrm>
        </p:spPr>
        <p:txBody>
          <a:bodyPr/>
          <a:lstStyle/>
          <a:p>
            <a:pPr marL="203200" indent="-203200">
              <a:spcBef>
                <a:spcPct val="35000"/>
              </a:spcBef>
            </a:pPr>
            <a:r>
              <a:rPr lang="zh-CN" altLang="en-US" dirty="0">
                <a:ea typeface="黑体" panose="02010609060101010101" pitchFamily="49" charset="-122"/>
              </a:rPr>
              <a:t>特点</a:t>
            </a:r>
          </a:p>
          <a:p>
            <a:pPr marL="685800" lvl="1" indent="-190500">
              <a:spcBef>
                <a:spcPct val="35000"/>
              </a:spcBef>
            </a:pPr>
            <a:r>
              <a:rPr lang="zh-CN" altLang="en-US" sz="2200" dirty="0">
                <a:solidFill>
                  <a:srgbClr val="0033CC"/>
                </a:solidFill>
                <a:ea typeface="黑体" panose="02010609060101010101" pitchFamily="49" charset="-122"/>
              </a:rPr>
              <a:t>汉字是表意文字，一个字就是一个方块图形。</a:t>
            </a:r>
          </a:p>
          <a:p>
            <a:pPr marL="685800" lvl="1" indent="-190500">
              <a:spcBef>
                <a:spcPct val="35000"/>
              </a:spcBef>
            </a:pPr>
            <a:r>
              <a:rPr lang="zh-CN" altLang="en-US" sz="2200" dirty="0">
                <a:solidFill>
                  <a:srgbClr val="0033CC"/>
                </a:solidFill>
                <a:ea typeface="黑体" panose="02010609060101010101" pitchFamily="49" charset="-122"/>
              </a:rPr>
              <a:t>汉字数量巨大，总数超过6万字，给汉字在计算机内部的表示、汉字的传输与交换、汉字的输入和输出等带来了一系列问题。</a:t>
            </a:r>
          </a:p>
          <a:p>
            <a:pPr marL="203200" indent="-203200">
              <a:spcBef>
                <a:spcPct val="35000"/>
              </a:spcBef>
            </a:pPr>
            <a:r>
              <a:rPr lang="zh-CN" altLang="en-US" dirty="0">
                <a:ea typeface="黑体" panose="02010609060101010101" pitchFamily="49" charset="-122"/>
              </a:rPr>
              <a:t>编码形式</a:t>
            </a:r>
          </a:p>
          <a:p>
            <a:pPr marL="685800" lvl="1" indent="-190500" algn="just">
              <a:spcBef>
                <a:spcPct val="35000"/>
              </a:spcBef>
            </a:pPr>
            <a:r>
              <a:rPr lang="zh-CN" altLang="en-US" sz="2200" dirty="0">
                <a:solidFill>
                  <a:srgbClr val="0033CC"/>
                </a:solidFill>
                <a:ea typeface="黑体" panose="02010609060101010101" pitchFamily="49" charset="-122"/>
              </a:rPr>
              <a:t>有以下几种汉字代码：</a:t>
            </a:r>
          </a:p>
          <a:p>
            <a:pPr marL="685800" lvl="1" indent="-190500" algn="just">
              <a:spcBef>
                <a:spcPct val="35000"/>
              </a:spcBef>
              <a:buFont typeface="Wingdings" pitchFamily="2" charset="2"/>
              <a:buChar char=" "/>
            </a:pPr>
            <a:r>
              <a:rPr lang="zh-CN" altLang="en-US" sz="2200" dirty="0">
                <a:solidFill>
                  <a:schemeClr val="accent2"/>
                </a:solidFill>
                <a:ea typeface="黑体" panose="02010609060101010101" pitchFamily="49" charset="-122"/>
              </a:rPr>
              <a:t>输入码：</a:t>
            </a:r>
            <a:r>
              <a:rPr lang="zh-CN" altLang="en-US" sz="2200" dirty="0">
                <a:solidFill>
                  <a:srgbClr val="008000"/>
                </a:solidFill>
                <a:ea typeface="黑体" panose="02010609060101010101" pitchFamily="49" charset="-122"/>
              </a:rPr>
              <a:t>对汉字用相应按键进行编码表示，用于输入</a:t>
            </a:r>
            <a:endParaRPr lang="zh-CN" altLang="en-US" sz="2200" dirty="0">
              <a:solidFill>
                <a:srgbClr val="0033CC"/>
              </a:solidFill>
              <a:ea typeface="黑体" panose="02010609060101010101" pitchFamily="49" charset="-122"/>
            </a:endParaRPr>
          </a:p>
          <a:p>
            <a:pPr marL="685800" lvl="1" indent="-190500" algn="just">
              <a:spcBef>
                <a:spcPct val="35000"/>
              </a:spcBef>
              <a:buFont typeface="Wingdings" pitchFamily="2" charset="2"/>
              <a:buChar char=" "/>
            </a:pPr>
            <a:r>
              <a:rPr lang="zh-CN" altLang="en-US" sz="2200" dirty="0">
                <a:solidFill>
                  <a:schemeClr val="accent2"/>
                </a:solidFill>
                <a:ea typeface="黑体" panose="02010609060101010101" pitchFamily="49" charset="-122"/>
              </a:rPr>
              <a:t>内码：</a:t>
            </a:r>
            <a:r>
              <a:rPr lang="zh-CN" altLang="en-US" sz="2200" dirty="0">
                <a:solidFill>
                  <a:srgbClr val="008000"/>
                </a:solidFill>
                <a:ea typeface="黑体" panose="02010609060101010101" pitchFamily="49" charset="-122"/>
              </a:rPr>
              <a:t>用于在系统中进行存储、查找、传送等处理</a:t>
            </a:r>
            <a:endParaRPr lang="zh-CN" altLang="en-US" sz="2200" dirty="0">
              <a:solidFill>
                <a:srgbClr val="0033CC"/>
              </a:solidFill>
              <a:ea typeface="黑体" panose="02010609060101010101" pitchFamily="49" charset="-122"/>
            </a:endParaRPr>
          </a:p>
          <a:p>
            <a:pPr marL="685800" lvl="1" indent="-190500" algn="just">
              <a:spcBef>
                <a:spcPct val="35000"/>
              </a:spcBef>
              <a:buFont typeface="Wingdings" pitchFamily="2" charset="2"/>
              <a:buChar char=" "/>
            </a:pPr>
            <a:r>
              <a:rPr lang="zh-CN" altLang="en-US" sz="2200" dirty="0">
                <a:solidFill>
                  <a:schemeClr val="accent2"/>
                </a:solidFill>
                <a:ea typeface="黑体" panose="02010609060101010101" pitchFamily="49" charset="-122"/>
              </a:rPr>
              <a:t>字模点阵或轮廓描述</a:t>
            </a:r>
            <a:r>
              <a:rPr lang="en-US" altLang="zh-CN" sz="2200" dirty="0">
                <a:solidFill>
                  <a:schemeClr val="accent2"/>
                </a:solidFill>
                <a:ea typeface="黑体" panose="02010609060101010101" pitchFamily="49" charset="-122"/>
              </a:rPr>
              <a:t>:</a:t>
            </a:r>
            <a:r>
              <a:rPr lang="en-US" altLang="zh-CN" sz="2200" dirty="0">
                <a:ea typeface="黑体" panose="02010609060101010101" pitchFamily="49" charset="-122"/>
              </a:rPr>
              <a:t> </a:t>
            </a:r>
            <a:r>
              <a:rPr lang="zh-CN" altLang="en-US" sz="2200" dirty="0">
                <a:solidFill>
                  <a:srgbClr val="008000"/>
                </a:solidFill>
                <a:ea typeface="黑体" panose="02010609060101010101" pitchFamily="49" charset="-122"/>
              </a:rPr>
              <a:t>描述汉字字模点阵或轮廓，用于显示</a:t>
            </a:r>
            <a:r>
              <a:rPr lang="en-US" altLang="zh-CN" sz="2200" dirty="0">
                <a:solidFill>
                  <a:srgbClr val="008000"/>
                </a:solidFill>
                <a:ea typeface="黑体" panose="02010609060101010101" pitchFamily="49" charset="-122"/>
              </a:rPr>
              <a:t>/</a:t>
            </a:r>
            <a:r>
              <a:rPr lang="zh-CN" altLang="en-US" sz="2200" dirty="0">
                <a:solidFill>
                  <a:srgbClr val="008000"/>
                </a:solidFill>
                <a:ea typeface="黑体" panose="02010609060101010101" pitchFamily="49" charset="-122"/>
              </a:rPr>
              <a:t>打印</a:t>
            </a:r>
          </a:p>
          <a:p>
            <a:pPr marL="685800" lvl="1" indent="-190500">
              <a:lnSpc>
                <a:spcPct val="90000"/>
              </a:lnSpc>
              <a:buFont typeface="Wingdings" pitchFamily="2" charset="2"/>
              <a:buChar char=" "/>
            </a:pPr>
            <a:endParaRPr lang="zh-CN" altLang="en-US" sz="2200" dirty="0">
              <a:solidFill>
                <a:srgbClr val="008000"/>
              </a:solidFill>
              <a:ea typeface="黑体" panose="02010609060101010101" pitchFamily="49" charset="-122"/>
            </a:endParaRPr>
          </a:p>
          <a:p>
            <a:pPr marL="203200" indent="-203200">
              <a:lnSpc>
                <a:spcPct val="90000"/>
              </a:lnSpc>
              <a:buFontTx/>
              <a:buNone/>
            </a:pPr>
            <a:r>
              <a:rPr lang="zh-CN" altLang="en-US" sz="2200" dirty="0">
                <a:latin typeface="宋体" panose="02010600030101010101" pitchFamily="2" charset="-122"/>
              </a:rPr>
              <a:t> </a:t>
            </a:r>
          </a:p>
          <a:p>
            <a:endParaRPr kumimoji="1" lang="zh-CN" altLang="en-US" dirty="0"/>
          </a:p>
        </p:txBody>
      </p:sp>
      <p:sp>
        <p:nvSpPr>
          <p:cNvPr id="6" name="Text Box 4">
            <a:extLst>
              <a:ext uri="{FF2B5EF4-FFF2-40B4-BE49-F238E27FC236}">
                <a16:creationId xmlns:a16="http://schemas.microsoft.com/office/drawing/2014/main" id="{2F01195B-509B-F3B2-4AB0-2F4E6830A998}"/>
              </a:ext>
            </a:extLst>
          </p:cNvPr>
          <p:cNvSpPr txBox="1">
            <a:spLocks noChangeArrowheads="1"/>
          </p:cNvSpPr>
          <p:nvPr/>
        </p:nvSpPr>
        <p:spPr bwMode="auto">
          <a:xfrm>
            <a:off x="1919410" y="5443741"/>
            <a:ext cx="6345238"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dirty="0">
                <a:solidFill>
                  <a:srgbClr val="CC0000"/>
                </a:solidFill>
                <a:latin typeface="Times New Roman" panose="02020603050405020304" pitchFamily="18" charset="0"/>
                <a:ea typeface="黑体" panose="02010609060101010101" pitchFamily="49" charset="-122"/>
              </a:rPr>
              <a:t>问题：西文字符有没有输入码？有没有内码？有没有字模点阵或轮廓描述？</a:t>
            </a:r>
          </a:p>
        </p:txBody>
      </p:sp>
    </p:spTree>
    <p:extLst>
      <p:ext uri="{BB962C8B-B14F-4D97-AF65-F5344CB8AC3E}">
        <p14:creationId xmlns:p14="http://schemas.microsoft.com/office/powerpoint/2010/main" val="3001974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E8766EF-228F-4F87-8A6B-98F6F33F08C2}"/>
              </a:ext>
            </a:extLst>
          </p:cNvPr>
          <p:cNvSpPr>
            <a:spLocks noGrp="1"/>
          </p:cNvSpPr>
          <p:nvPr>
            <p:ph idx="1"/>
          </p:nvPr>
        </p:nvSpPr>
        <p:spPr>
          <a:xfrm>
            <a:off x="1" y="1082938"/>
            <a:ext cx="12192000" cy="5140062"/>
          </a:xfrm>
        </p:spPr>
        <p:txBody>
          <a:bodyPr/>
          <a:lstStyle/>
          <a:p>
            <a:r>
              <a:rPr lang="zh-CN" altLang="en-US" dirty="0">
                <a:solidFill>
                  <a:srgbClr val="FF0000"/>
                </a:solidFill>
              </a:rPr>
              <a:t>第一节：整数的表示</a:t>
            </a:r>
            <a:endParaRPr lang="en-US" altLang="zh-CN" dirty="0">
              <a:solidFill>
                <a:srgbClr val="FF0000"/>
              </a:solidFill>
            </a:endParaRPr>
          </a:p>
          <a:p>
            <a:pPr lvl="1"/>
            <a:r>
              <a:rPr lang="zh-CN" altLang="en-US" dirty="0"/>
              <a:t>无符号数编码</a:t>
            </a:r>
            <a:endParaRPr lang="en-US" altLang="zh-CN" dirty="0"/>
          </a:p>
          <a:p>
            <a:pPr lvl="1"/>
            <a:r>
              <a:rPr lang="zh-CN" altLang="en-US" dirty="0"/>
              <a:t>有符号数编码</a:t>
            </a:r>
            <a:endParaRPr lang="en-US" altLang="zh-CN" dirty="0"/>
          </a:p>
          <a:p>
            <a:r>
              <a:rPr lang="zh-CN" altLang="en-US" dirty="0"/>
              <a:t>第二节：整数运算</a:t>
            </a:r>
            <a:endParaRPr lang="en-US" altLang="zh-CN" dirty="0"/>
          </a:p>
          <a:p>
            <a:pPr lvl="1"/>
            <a:r>
              <a:rPr lang="zh-CN" altLang="en-US" dirty="0"/>
              <a:t>移位运算</a:t>
            </a:r>
            <a:endParaRPr lang="en-US" altLang="zh-CN" dirty="0"/>
          </a:p>
          <a:p>
            <a:pPr lvl="1"/>
            <a:r>
              <a:rPr lang="zh-CN" altLang="en-US" dirty="0"/>
              <a:t>加减法运算</a:t>
            </a:r>
            <a:endParaRPr lang="en-US" altLang="zh-CN" dirty="0"/>
          </a:p>
          <a:p>
            <a:pPr lvl="1"/>
            <a:r>
              <a:rPr lang="zh-CN" altLang="en-US" dirty="0"/>
              <a:t>乘法运算</a:t>
            </a:r>
            <a:endParaRPr lang="en-US" altLang="zh-CN" dirty="0"/>
          </a:p>
          <a:p>
            <a:pPr lvl="1"/>
            <a:r>
              <a:rPr lang="zh-CN" altLang="en-US" dirty="0"/>
              <a:t>除法运算</a:t>
            </a:r>
            <a:endParaRPr lang="en-US" altLang="zh-CN" dirty="0"/>
          </a:p>
          <a:p>
            <a:pPr marL="384175" lvl="1" indent="-384175">
              <a:spcBef>
                <a:spcPts val="1000"/>
              </a:spcBef>
              <a:buFont typeface="Wingdings" panose="05000000000000000000" pitchFamily="2" charset="2"/>
              <a:buChar char="Ø"/>
            </a:pPr>
            <a:r>
              <a:rPr lang="zh-CN" altLang="en-US" sz="2400" b="1" dirty="0"/>
              <a:t>第三节：浮点数表示与运算</a:t>
            </a:r>
            <a:endParaRPr lang="en-US" altLang="zh-CN" dirty="0"/>
          </a:p>
          <a:p>
            <a:pPr lvl="1"/>
            <a:r>
              <a:rPr lang="zh-CN" altLang="en-US" dirty="0"/>
              <a:t>浮点表示法</a:t>
            </a:r>
            <a:endParaRPr lang="en-US" altLang="zh-CN" dirty="0"/>
          </a:p>
          <a:p>
            <a:pPr lvl="1"/>
            <a:r>
              <a:rPr lang="zh-CN" altLang="en-US" dirty="0"/>
              <a:t>浮点数计算</a:t>
            </a:r>
            <a:endParaRPr lang="en-US" altLang="zh-CN" sz="2400" b="1" dirty="0"/>
          </a:p>
        </p:txBody>
      </p:sp>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p:txBody>
          <a:bodyPr/>
          <a:lstStyle/>
          <a:p>
            <a:r>
              <a:rPr lang="zh-CN" altLang="en-US" dirty="0">
                <a:solidFill>
                  <a:schemeClr val="tx1"/>
                </a:solidFill>
              </a:rPr>
              <a:t>主要内容</a:t>
            </a: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3</a:t>
            </a:fld>
            <a:endParaRPr lang="zh-CN" altLang="en-US" dirty="0">
              <a:solidFill>
                <a:prstClr val="black"/>
              </a:solidFill>
            </a:endParaRPr>
          </a:p>
        </p:txBody>
      </p:sp>
    </p:spTree>
    <p:extLst>
      <p:ext uri="{BB962C8B-B14F-4D97-AF65-F5344CB8AC3E}">
        <p14:creationId xmlns:p14="http://schemas.microsoft.com/office/powerpoint/2010/main" val="7209397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F19E46-2488-D06C-0A04-6EDB02B4063D}"/>
              </a:ext>
            </a:extLst>
          </p:cNvPr>
          <p:cNvSpPr>
            <a:spLocks noGrp="1"/>
          </p:cNvSpPr>
          <p:nvPr>
            <p:ph type="title"/>
          </p:nvPr>
        </p:nvSpPr>
        <p:spPr/>
        <p:txBody>
          <a:bodyPr/>
          <a:lstStyle/>
          <a:p>
            <a:r>
              <a:rPr lang="zh-CN" altLang="en-US" dirty="0">
                <a:latin typeface="黑体" panose="02010609060101010101" pitchFamily="49" charset="-122"/>
              </a:rPr>
              <a:t>汉字内码</a:t>
            </a:r>
            <a:endParaRPr kumimoji="1" lang="zh-CN" altLang="en-US" dirty="0"/>
          </a:p>
        </p:txBody>
      </p:sp>
      <p:sp>
        <p:nvSpPr>
          <p:cNvPr id="3" name="灯片编号占位符 2">
            <a:extLst>
              <a:ext uri="{FF2B5EF4-FFF2-40B4-BE49-F238E27FC236}">
                <a16:creationId xmlns:a16="http://schemas.microsoft.com/office/drawing/2014/main" id="{10228C87-2603-EC53-FE43-A97476C53F5F}"/>
              </a:ext>
            </a:extLst>
          </p:cNvPr>
          <p:cNvSpPr>
            <a:spLocks noGrp="1"/>
          </p:cNvSpPr>
          <p:nvPr>
            <p:ph type="sldNum" sz="quarter" idx="10"/>
          </p:nvPr>
        </p:nvSpPr>
        <p:spPr/>
        <p:txBody>
          <a:bodyPr/>
          <a:lstStyle/>
          <a:p>
            <a:fld id="{4235D990-D27F-4F2C-9FEA-C8DF9BEEB4E2}" type="slidenum">
              <a:rPr lang="zh-CN" altLang="en-US" smtClean="0"/>
              <a:t>30</a:t>
            </a:fld>
            <a:endParaRPr lang="zh-CN" altLang="en-US"/>
          </a:p>
        </p:txBody>
      </p:sp>
      <p:sp>
        <p:nvSpPr>
          <p:cNvPr id="4" name="内容占位符 3">
            <a:extLst>
              <a:ext uri="{FF2B5EF4-FFF2-40B4-BE49-F238E27FC236}">
                <a16:creationId xmlns:a16="http://schemas.microsoft.com/office/drawing/2014/main" id="{6E0A375B-AC97-0AF7-4E04-64868FB05854}"/>
              </a:ext>
            </a:extLst>
          </p:cNvPr>
          <p:cNvSpPr>
            <a:spLocks noGrp="1"/>
          </p:cNvSpPr>
          <p:nvPr>
            <p:ph sz="half" idx="1"/>
          </p:nvPr>
        </p:nvSpPr>
        <p:spPr>
          <a:xfrm>
            <a:off x="0" y="1003096"/>
            <a:ext cx="12033738" cy="5379415"/>
          </a:xfrm>
        </p:spPr>
        <p:txBody>
          <a:bodyPr/>
          <a:lstStyle/>
          <a:p>
            <a:pPr marL="203200" indent="-203200">
              <a:spcBef>
                <a:spcPct val="50000"/>
              </a:spcBef>
            </a:pPr>
            <a:r>
              <a:rPr lang="zh-CN" altLang="en-US" sz="2500" dirty="0">
                <a:ea typeface="黑体" panose="02010609060101010101" pitchFamily="49" charset="-122"/>
              </a:rPr>
              <a:t>至少需2个字节才能表示一个汉字内码。为什么？</a:t>
            </a:r>
          </a:p>
          <a:p>
            <a:pPr marL="382588" lvl="1" indent="112713">
              <a:spcBef>
                <a:spcPct val="50000"/>
              </a:spcBef>
            </a:pPr>
            <a:r>
              <a:rPr lang="zh-CN" altLang="en-US" sz="2400" dirty="0">
                <a:ea typeface="黑体" panose="02010609060101010101" pitchFamily="49" charset="-122"/>
              </a:rPr>
              <a:t>由汉字的总数决定！</a:t>
            </a:r>
          </a:p>
          <a:p>
            <a:pPr marL="203200" indent="-203200">
              <a:spcBef>
                <a:spcPct val="50000"/>
              </a:spcBef>
            </a:pPr>
            <a:r>
              <a:rPr lang="zh-CN" altLang="en-US" sz="2500" dirty="0">
                <a:ea typeface="黑体" panose="02010609060101010101" pitchFamily="49" charset="-122"/>
              </a:rPr>
              <a:t>可在</a:t>
            </a:r>
            <a:r>
              <a:rPr lang="en-US" altLang="zh-CN" sz="2500" dirty="0">
                <a:ea typeface="黑体" panose="02010609060101010101" pitchFamily="49" charset="-122"/>
              </a:rPr>
              <a:t>GB2312</a:t>
            </a:r>
            <a:r>
              <a:rPr lang="zh-CN" altLang="en-US" sz="2500" dirty="0">
                <a:ea typeface="黑体" panose="02010609060101010101" pitchFamily="49" charset="-122"/>
              </a:rPr>
              <a:t>国标码的基础上产生汉字内码</a:t>
            </a:r>
          </a:p>
          <a:p>
            <a:pPr marL="382588" lvl="1" indent="112713">
              <a:spcBef>
                <a:spcPct val="50000"/>
              </a:spcBef>
            </a:pPr>
            <a:r>
              <a:rPr lang="zh-CN" altLang="en-US" sz="2400" dirty="0">
                <a:ea typeface="黑体" panose="02010609060101010101" pitchFamily="49" charset="-122"/>
              </a:rPr>
              <a:t>为与</a:t>
            </a:r>
            <a:r>
              <a:rPr lang="en-US" altLang="zh-CN" sz="2400" dirty="0">
                <a:ea typeface="黑体" panose="02010609060101010101" pitchFamily="49" charset="-122"/>
              </a:rPr>
              <a:t>ASCII</a:t>
            </a:r>
            <a:r>
              <a:rPr lang="zh-CN" altLang="en-US" sz="2400" dirty="0">
                <a:ea typeface="黑体" panose="02010609060101010101" pitchFamily="49" charset="-122"/>
              </a:rPr>
              <a:t>码区别，将国标码的两个字节的第一位置“1”后得到</a:t>
            </a:r>
            <a:r>
              <a:rPr lang="zh-CN" altLang="en-US" sz="2400" dirty="0">
                <a:solidFill>
                  <a:srgbClr val="FF0066"/>
                </a:solidFill>
                <a:ea typeface="黑体" panose="02010609060101010101" pitchFamily="49" charset="-122"/>
              </a:rPr>
              <a:t>一种</a:t>
            </a:r>
            <a:r>
              <a:rPr lang="zh-CN" altLang="en-US" sz="2400" dirty="0">
                <a:ea typeface="黑体" panose="02010609060101010101" pitchFamily="49" charset="-122"/>
              </a:rPr>
              <a:t>汉字内码</a:t>
            </a:r>
          </a:p>
          <a:p>
            <a:pPr marL="382588" lvl="1" indent="112713">
              <a:spcBef>
                <a:spcPct val="50000"/>
              </a:spcBef>
              <a:buFontTx/>
              <a:buNone/>
            </a:pPr>
            <a:r>
              <a:rPr lang="zh-CN" altLang="en-US" sz="2400" dirty="0">
                <a:solidFill>
                  <a:srgbClr val="006600"/>
                </a:solidFill>
                <a:ea typeface="黑体" panose="02010609060101010101" pitchFamily="49" charset="-122"/>
              </a:rPr>
              <a:t>例如，</a:t>
            </a:r>
            <a:r>
              <a:rPr lang="zh-CN" altLang="en-US" sz="2400" dirty="0">
                <a:solidFill>
                  <a:srgbClr val="008000"/>
                </a:solidFill>
                <a:ea typeface="黑体" panose="02010609060101010101" pitchFamily="49" charset="-122"/>
              </a:rPr>
              <a:t>汉字“大”在码表中位于第</a:t>
            </a:r>
            <a:r>
              <a:rPr lang="en-US" altLang="zh-CN" sz="2400" dirty="0">
                <a:solidFill>
                  <a:srgbClr val="008000"/>
                </a:solidFill>
                <a:ea typeface="黑体" panose="02010609060101010101" pitchFamily="49" charset="-122"/>
              </a:rPr>
              <a:t>20</a:t>
            </a:r>
            <a:r>
              <a:rPr lang="zh-CN" altLang="en-US" sz="2400" dirty="0">
                <a:solidFill>
                  <a:srgbClr val="008000"/>
                </a:solidFill>
                <a:ea typeface="黑体" panose="02010609060101010101" pitchFamily="49" charset="-122"/>
              </a:rPr>
              <a:t>行、第</a:t>
            </a:r>
            <a:r>
              <a:rPr lang="en-US" altLang="zh-CN" sz="2400" dirty="0">
                <a:solidFill>
                  <a:srgbClr val="008000"/>
                </a:solidFill>
                <a:ea typeface="黑体" panose="02010609060101010101" pitchFamily="49" charset="-122"/>
              </a:rPr>
              <a:t>83</a:t>
            </a:r>
            <a:r>
              <a:rPr lang="zh-CN" altLang="en-US" sz="2400" dirty="0">
                <a:solidFill>
                  <a:srgbClr val="008000"/>
                </a:solidFill>
                <a:ea typeface="黑体" panose="02010609060101010101" pitchFamily="49" charset="-122"/>
              </a:rPr>
              <a:t>列。因此区位码为</a:t>
            </a:r>
            <a:r>
              <a:rPr lang="en-US" altLang="zh-CN" sz="2400" dirty="0">
                <a:solidFill>
                  <a:srgbClr val="008000"/>
                </a:solidFill>
                <a:ea typeface="黑体" panose="02010609060101010101" pitchFamily="49" charset="-122"/>
              </a:rPr>
              <a:t>001</a:t>
            </a:r>
            <a:r>
              <a:rPr lang="en-US" altLang="zh-CN" sz="2400" dirty="0">
                <a:solidFill>
                  <a:schemeClr val="tx2"/>
                </a:solidFill>
                <a:ea typeface="黑体" panose="02010609060101010101" pitchFamily="49" charset="-122"/>
              </a:rPr>
              <a:t>0100</a:t>
            </a:r>
            <a:r>
              <a:rPr lang="en-US" altLang="zh-CN" sz="2400" dirty="0">
                <a:solidFill>
                  <a:srgbClr val="008000"/>
                </a:solidFill>
                <a:ea typeface="黑体" panose="02010609060101010101" pitchFamily="49" charset="-122"/>
              </a:rPr>
              <a:t> 101</a:t>
            </a:r>
            <a:r>
              <a:rPr lang="en-US" altLang="zh-CN" sz="2400" dirty="0">
                <a:solidFill>
                  <a:schemeClr val="tx2"/>
                </a:solidFill>
                <a:ea typeface="黑体" panose="02010609060101010101" pitchFamily="49" charset="-122"/>
              </a:rPr>
              <a:t>0011</a:t>
            </a:r>
            <a:r>
              <a:rPr lang="zh-CN" altLang="en-US" sz="2400" dirty="0">
                <a:solidFill>
                  <a:srgbClr val="008000"/>
                </a:solidFill>
                <a:ea typeface="黑体" panose="02010609060101010101" pitchFamily="49" charset="-122"/>
              </a:rPr>
              <a:t>，国标码为</a:t>
            </a:r>
            <a:r>
              <a:rPr lang="en-US" altLang="zh-CN" sz="2400" dirty="0">
                <a:solidFill>
                  <a:srgbClr val="CC0000"/>
                </a:solidFill>
                <a:ea typeface="黑体" panose="02010609060101010101" pitchFamily="49" charset="-122"/>
              </a:rPr>
              <a:t>0</a:t>
            </a:r>
            <a:r>
              <a:rPr lang="en-US" altLang="zh-CN" sz="2400" dirty="0">
                <a:solidFill>
                  <a:srgbClr val="008000"/>
                </a:solidFill>
                <a:ea typeface="黑体" panose="02010609060101010101" pitchFamily="49" charset="-122"/>
              </a:rPr>
              <a:t>0</a:t>
            </a:r>
            <a:r>
              <a:rPr lang="en-US" altLang="zh-CN" sz="2400" dirty="0">
                <a:solidFill>
                  <a:srgbClr val="3333FF"/>
                </a:solidFill>
                <a:ea typeface="黑体" panose="02010609060101010101" pitchFamily="49" charset="-122"/>
              </a:rPr>
              <a:t>1</a:t>
            </a:r>
            <a:r>
              <a:rPr lang="en-US" altLang="zh-CN" sz="2400" dirty="0">
                <a:solidFill>
                  <a:srgbClr val="008000"/>
                </a:solidFill>
                <a:ea typeface="黑体" panose="02010609060101010101" pitchFamily="49" charset="-122"/>
              </a:rPr>
              <a:t>1</a:t>
            </a:r>
            <a:r>
              <a:rPr lang="en-US" altLang="zh-CN" sz="2400" dirty="0">
                <a:solidFill>
                  <a:schemeClr val="tx2"/>
                </a:solidFill>
                <a:ea typeface="黑体" panose="02010609060101010101" pitchFamily="49" charset="-122"/>
              </a:rPr>
              <a:t>0100</a:t>
            </a:r>
            <a:r>
              <a:rPr lang="en-US" altLang="zh-CN" sz="2400" dirty="0">
                <a:solidFill>
                  <a:srgbClr val="008000"/>
                </a:solidFill>
                <a:ea typeface="黑体" panose="02010609060101010101" pitchFamily="49" charset="-122"/>
              </a:rPr>
              <a:t> </a:t>
            </a:r>
            <a:r>
              <a:rPr lang="en-US" altLang="zh-CN" sz="2400" dirty="0">
                <a:solidFill>
                  <a:srgbClr val="CC0000"/>
                </a:solidFill>
                <a:ea typeface="黑体" panose="02010609060101010101" pitchFamily="49" charset="-122"/>
              </a:rPr>
              <a:t>0</a:t>
            </a:r>
            <a:r>
              <a:rPr lang="en-US" altLang="zh-CN" sz="2400" dirty="0">
                <a:solidFill>
                  <a:srgbClr val="008000"/>
                </a:solidFill>
                <a:ea typeface="黑体" panose="02010609060101010101" pitchFamily="49" charset="-122"/>
              </a:rPr>
              <a:t>1</a:t>
            </a:r>
            <a:r>
              <a:rPr lang="en-US" altLang="zh-CN" sz="2400" dirty="0">
                <a:solidFill>
                  <a:srgbClr val="3333FF"/>
                </a:solidFill>
                <a:ea typeface="黑体" panose="02010609060101010101" pitchFamily="49" charset="-122"/>
              </a:rPr>
              <a:t>1</a:t>
            </a:r>
            <a:r>
              <a:rPr lang="en-US" altLang="zh-CN" sz="2400" dirty="0">
                <a:solidFill>
                  <a:srgbClr val="008000"/>
                </a:solidFill>
                <a:ea typeface="黑体" panose="02010609060101010101" pitchFamily="49" charset="-122"/>
              </a:rPr>
              <a:t>1</a:t>
            </a:r>
            <a:r>
              <a:rPr lang="en-US" altLang="zh-CN" sz="2400" dirty="0">
                <a:solidFill>
                  <a:schemeClr val="tx2"/>
                </a:solidFill>
                <a:ea typeface="黑体" panose="02010609060101010101" pitchFamily="49" charset="-122"/>
              </a:rPr>
              <a:t>0011</a:t>
            </a:r>
            <a:r>
              <a:rPr lang="zh-CN" altLang="en-US" sz="2400" dirty="0">
                <a:solidFill>
                  <a:srgbClr val="008000"/>
                </a:solidFill>
                <a:ea typeface="黑体" panose="02010609060101010101" pitchFamily="49" charset="-122"/>
              </a:rPr>
              <a:t>，即3473</a:t>
            </a:r>
            <a:r>
              <a:rPr lang="en-US" altLang="zh-CN" sz="2400" dirty="0">
                <a:solidFill>
                  <a:srgbClr val="008000"/>
                </a:solidFill>
                <a:ea typeface="黑体" panose="02010609060101010101" pitchFamily="49" charset="-122"/>
              </a:rPr>
              <a:t>H</a:t>
            </a:r>
            <a:r>
              <a:rPr lang="zh-CN" altLang="en-US" sz="2400" dirty="0">
                <a:solidFill>
                  <a:srgbClr val="008000"/>
                </a:solidFill>
                <a:ea typeface="黑体" panose="02010609060101010101" pitchFamily="49" charset="-122"/>
              </a:rPr>
              <a:t>。前面的34</a:t>
            </a:r>
            <a:r>
              <a:rPr lang="en-US" altLang="zh-CN" sz="2400" dirty="0">
                <a:solidFill>
                  <a:srgbClr val="008000"/>
                </a:solidFill>
                <a:ea typeface="黑体" panose="02010609060101010101" pitchFamily="49" charset="-122"/>
              </a:rPr>
              <a:t>H</a:t>
            </a:r>
            <a:r>
              <a:rPr lang="zh-CN" altLang="en-US" sz="2400" dirty="0">
                <a:solidFill>
                  <a:srgbClr val="008000"/>
                </a:solidFill>
                <a:ea typeface="黑体" panose="02010609060101010101" pitchFamily="49" charset="-122"/>
              </a:rPr>
              <a:t>和字符“4”的</a:t>
            </a:r>
            <a:r>
              <a:rPr lang="en-US" altLang="zh-CN" sz="2400" dirty="0">
                <a:solidFill>
                  <a:srgbClr val="008000"/>
                </a:solidFill>
                <a:ea typeface="黑体" panose="02010609060101010101" pitchFamily="49" charset="-122"/>
              </a:rPr>
              <a:t>ACSII</a:t>
            </a:r>
            <a:r>
              <a:rPr lang="zh-CN" altLang="en-US" sz="2400" dirty="0">
                <a:solidFill>
                  <a:srgbClr val="008000"/>
                </a:solidFill>
                <a:ea typeface="黑体" panose="02010609060101010101" pitchFamily="49" charset="-122"/>
              </a:rPr>
              <a:t>码相同，后面的73</a:t>
            </a:r>
            <a:r>
              <a:rPr lang="en-US" altLang="zh-CN" sz="2400" dirty="0">
                <a:solidFill>
                  <a:srgbClr val="008000"/>
                </a:solidFill>
                <a:ea typeface="黑体" panose="02010609060101010101" pitchFamily="49" charset="-122"/>
              </a:rPr>
              <a:t>H</a:t>
            </a:r>
            <a:r>
              <a:rPr lang="zh-CN" altLang="en-US" sz="2400" dirty="0">
                <a:solidFill>
                  <a:srgbClr val="008000"/>
                </a:solidFill>
                <a:ea typeface="黑体" panose="02010609060101010101" pitchFamily="49" charset="-122"/>
              </a:rPr>
              <a:t>和字符“</a:t>
            </a:r>
            <a:r>
              <a:rPr lang="en-US" altLang="zh-CN" sz="2400" dirty="0">
                <a:solidFill>
                  <a:srgbClr val="008000"/>
                </a:solidFill>
                <a:ea typeface="黑体" panose="02010609060101010101" pitchFamily="49" charset="-122"/>
              </a:rPr>
              <a:t>s”</a:t>
            </a:r>
            <a:r>
              <a:rPr lang="zh-CN" altLang="en-US" sz="2400" dirty="0">
                <a:solidFill>
                  <a:srgbClr val="008000"/>
                </a:solidFill>
                <a:ea typeface="黑体" panose="02010609060101010101" pitchFamily="49" charset="-122"/>
              </a:rPr>
              <a:t>的</a:t>
            </a:r>
            <a:r>
              <a:rPr lang="en-US" altLang="zh-CN" sz="2400" dirty="0">
                <a:solidFill>
                  <a:srgbClr val="008000"/>
                </a:solidFill>
                <a:ea typeface="黑体" panose="02010609060101010101" pitchFamily="49" charset="-122"/>
              </a:rPr>
              <a:t>ACSII</a:t>
            </a:r>
            <a:r>
              <a:rPr lang="zh-CN" altLang="en-US" sz="2400" dirty="0">
                <a:solidFill>
                  <a:srgbClr val="008000"/>
                </a:solidFill>
                <a:ea typeface="黑体" panose="02010609060101010101" pitchFamily="49" charset="-122"/>
              </a:rPr>
              <a:t>码相同，将每个字节的最高位各设为“1”后，就得到其内码：</a:t>
            </a:r>
            <a:r>
              <a:rPr lang="en-US" altLang="zh-CN" sz="2400" dirty="0">
                <a:solidFill>
                  <a:srgbClr val="008000"/>
                </a:solidFill>
                <a:ea typeface="黑体" panose="02010609060101010101" pitchFamily="49" charset="-122"/>
              </a:rPr>
              <a:t>B4F3H (</a:t>
            </a:r>
            <a:r>
              <a:rPr lang="en-US" altLang="zh-CN" sz="2400" dirty="0">
                <a:solidFill>
                  <a:srgbClr val="CC0000"/>
                </a:solidFill>
                <a:ea typeface="黑体" panose="02010609060101010101" pitchFamily="49" charset="-122"/>
              </a:rPr>
              <a:t>1</a:t>
            </a:r>
            <a:r>
              <a:rPr lang="en-US" altLang="zh-CN" sz="2400" dirty="0">
                <a:solidFill>
                  <a:srgbClr val="008000"/>
                </a:solidFill>
                <a:ea typeface="黑体" panose="02010609060101010101" pitchFamily="49" charset="-122"/>
              </a:rPr>
              <a:t>011 0100 </a:t>
            </a:r>
            <a:r>
              <a:rPr lang="en-US" altLang="zh-CN" sz="2400" dirty="0">
                <a:solidFill>
                  <a:srgbClr val="CC0000"/>
                </a:solidFill>
                <a:ea typeface="黑体" panose="02010609060101010101" pitchFamily="49" charset="-122"/>
              </a:rPr>
              <a:t>1</a:t>
            </a:r>
            <a:r>
              <a:rPr lang="en-US" altLang="zh-CN" sz="2400" dirty="0">
                <a:solidFill>
                  <a:srgbClr val="008000"/>
                </a:solidFill>
                <a:ea typeface="黑体" panose="02010609060101010101" pitchFamily="49" charset="-122"/>
              </a:rPr>
              <a:t>111 0011B)</a:t>
            </a:r>
            <a:r>
              <a:rPr lang="zh-CN" altLang="en-US" sz="2400" dirty="0">
                <a:solidFill>
                  <a:srgbClr val="008000"/>
                </a:solidFill>
                <a:ea typeface="黑体" panose="02010609060101010101" pitchFamily="49" charset="-122"/>
              </a:rPr>
              <a:t>，因而不会和</a:t>
            </a:r>
            <a:r>
              <a:rPr lang="en-US" altLang="zh-CN" sz="2400" dirty="0">
                <a:solidFill>
                  <a:srgbClr val="008000"/>
                </a:solidFill>
                <a:ea typeface="黑体" panose="02010609060101010101" pitchFamily="49" charset="-122"/>
              </a:rPr>
              <a:t>ASCII</a:t>
            </a:r>
            <a:r>
              <a:rPr lang="zh-CN" altLang="en-US" sz="2400" dirty="0">
                <a:solidFill>
                  <a:srgbClr val="008000"/>
                </a:solidFill>
                <a:ea typeface="黑体" panose="02010609060101010101" pitchFamily="49" charset="-122"/>
              </a:rPr>
              <a:t>码混淆。</a:t>
            </a:r>
          </a:p>
          <a:p>
            <a:endParaRPr kumimoji="1" lang="zh-CN" altLang="en-US" dirty="0"/>
          </a:p>
        </p:txBody>
      </p:sp>
    </p:spTree>
    <p:extLst>
      <p:ext uri="{BB962C8B-B14F-4D97-AF65-F5344CB8AC3E}">
        <p14:creationId xmlns:p14="http://schemas.microsoft.com/office/powerpoint/2010/main" val="41939608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76733E-5139-6455-80C2-72114DE5EFEB}"/>
              </a:ext>
            </a:extLst>
          </p:cNvPr>
          <p:cNvSpPr>
            <a:spLocks noGrp="1"/>
          </p:cNvSpPr>
          <p:nvPr>
            <p:ph type="title"/>
          </p:nvPr>
        </p:nvSpPr>
        <p:spPr/>
        <p:txBody>
          <a:bodyPr/>
          <a:lstStyle/>
          <a:p>
            <a:r>
              <a:rPr lang="zh-CN" altLang="en-US" sz="3200" dirty="0">
                <a:latin typeface="黑体" panose="02010609060101010101" pitchFamily="49" charset="-122"/>
              </a:rPr>
              <a:t>汉字的字模点阵码和轮廓描述</a:t>
            </a:r>
            <a:endParaRPr kumimoji="1" lang="zh-CN" altLang="en-US" dirty="0"/>
          </a:p>
        </p:txBody>
      </p:sp>
      <p:sp>
        <p:nvSpPr>
          <p:cNvPr id="3" name="灯片编号占位符 2">
            <a:extLst>
              <a:ext uri="{FF2B5EF4-FFF2-40B4-BE49-F238E27FC236}">
                <a16:creationId xmlns:a16="http://schemas.microsoft.com/office/drawing/2014/main" id="{BCFA9FF5-434E-B77C-714E-BCC724861785}"/>
              </a:ext>
            </a:extLst>
          </p:cNvPr>
          <p:cNvSpPr>
            <a:spLocks noGrp="1"/>
          </p:cNvSpPr>
          <p:nvPr>
            <p:ph type="sldNum" sz="quarter" idx="10"/>
          </p:nvPr>
        </p:nvSpPr>
        <p:spPr/>
        <p:txBody>
          <a:bodyPr/>
          <a:lstStyle/>
          <a:p>
            <a:fld id="{4235D990-D27F-4F2C-9FEA-C8DF9BEEB4E2}" type="slidenum">
              <a:rPr lang="zh-CN" altLang="en-US" smtClean="0"/>
              <a:t>31</a:t>
            </a:fld>
            <a:endParaRPr lang="zh-CN" altLang="en-US"/>
          </a:p>
        </p:txBody>
      </p:sp>
      <p:sp>
        <p:nvSpPr>
          <p:cNvPr id="4" name="内容占位符 3">
            <a:extLst>
              <a:ext uri="{FF2B5EF4-FFF2-40B4-BE49-F238E27FC236}">
                <a16:creationId xmlns:a16="http://schemas.microsoft.com/office/drawing/2014/main" id="{7A60FD28-E73D-16F3-E247-868979B2BE84}"/>
              </a:ext>
            </a:extLst>
          </p:cNvPr>
          <p:cNvSpPr>
            <a:spLocks noGrp="1"/>
          </p:cNvSpPr>
          <p:nvPr>
            <p:ph sz="half" idx="1"/>
          </p:nvPr>
        </p:nvSpPr>
        <p:spPr>
          <a:xfrm>
            <a:off x="0" y="1003096"/>
            <a:ext cx="12016154" cy="5379415"/>
          </a:xfrm>
        </p:spPr>
        <p:txBody>
          <a:bodyPr/>
          <a:lstStyle/>
          <a:p>
            <a:pPr marL="609600" indent="-609600" algn="just">
              <a:lnSpc>
                <a:spcPct val="110000"/>
              </a:lnSpc>
              <a:spcBef>
                <a:spcPct val="30000"/>
              </a:spcBef>
            </a:pPr>
            <a:r>
              <a:rPr lang="zh-CN" altLang="en-US" dirty="0">
                <a:ea typeface="黑体" panose="02010609060101010101" pitchFamily="49" charset="-122"/>
              </a:rPr>
              <a:t>为便于打印、显示汉字，汉字字形必须预先存在机内</a:t>
            </a:r>
          </a:p>
          <a:p>
            <a:pPr marL="1044575" lvl="1" indent="-587375" algn="just">
              <a:lnSpc>
                <a:spcPct val="110000"/>
              </a:lnSpc>
              <a:spcBef>
                <a:spcPct val="30000"/>
              </a:spcBef>
            </a:pPr>
            <a:r>
              <a:rPr lang="zh-CN" altLang="en-US" sz="2400" dirty="0">
                <a:ea typeface="黑体" panose="02010609060101010101" pitchFamily="49" charset="-122"/>
              </a:rPr>
              <a:t>字库 (</a:t>
            </a:r>
            <a:r>
              <a:rPr lang="en-US" altLang="zh-CN" sz="2400" dirty="0">
                <a:ea typeface="黑体" panose="02010609060101010101" pitchFamily="49" charset="-122"/>
              </a:rPr>
              <a:t>font)</a:t>
            </a:r>
            <a:r>
              <a:rPr lang="zh-CN" altLang="en-US" sz="2400" dirty="0">
                <a:ea typeface="黑体" panose="02010609060101010101" pitchFamily="49" charset="-122"/>
              </a:rPr>
              <a:t>：所有汉字形状的描述信息集合</a:t>
            </a:r>
            <a:endParaRPr lang="en-US" altLang="zh-CN" sz="2400" dirty="0">
              <a:ea typeface="黑体" panose="02010609060101010101" pitchFamily="49" charset="-122"/>
            </a:endParaRPr>
          </a:p>
          <a:p>
            <a:pPr marL="1044575" lvl="1" indent="-587375" algn="just">
              <a:lnSpc>
                <a:spcPct val="110000"/>
              </a:lnSpc>
              <a:spcBef>
                <a:spcPct val="30000"/>
              </a:spcBef>
            </a:pPr>
            <a:r>
              <a:rPr lang="zh-CN" altLang="en-US" sz="2400" dirty="0">
                <a:ea typeface="黑体" panose="02010609060101010101" pitchFamily="49" charset="-122"/>
              </a:rPr>
              <a:t>不同字体 (如宋体、仿宋、楷体、黑体等) 对应不同字库</a:t>
            </a:r>
          </a:p>
          <a:p>
            <a:pPr marL="1044575" lvl="1" indent="-587375" algn="just">
              <a:lnSpc>
                <a:spcPct val="110000"/>
              </a:lnSpc>
              <a:spcBef>
                <a:spcPct val="30000"/>
              </a:spcBef>
            </a:pPr>
            <a:r>
              <a:rPr lang="zh-CN" altLang="en-US" sz="2400" dirty="0">
                <a:ea typeface="黑体" panose="02010609060101010101" pitchFamily="49" charset="-122"/>
              </a:rPr>
              <a:t>从字库中找到字形描述信息，然后送设备输出</a:t>
            </a:r>
            <a:endParaRPr lang="en-US" altLang="zh-CN" sz="2400" dirty="0">
              <a:ea typeface="黑体" panose="02010609060101010101" pitchFamily="49" charset="-122"/>
            </a:endParaRPr>
          </a:p>
          <a:p>
            <a:pPr marL="1616075" lvl="2" indent="-587375" algn="just">
              <a:lnSpc>
                <a:spcPct val="110000"/>
              </a:lnSpc>
              <a:spcBef>
                <a:spcPct val="30000"/>
              </a:spcBef>
              <a:buFontTx/>
              <a:buNone/>
            </a:pPr>
            <a:r>
              <a:rPr lang="zh-CN" altLang="en-US" dirty="0">
                <a:solidFill>
                  <a:srgbClr val="FF0000"/>
                </a:solidFill>
                <a:ea typeface="黑体" panose="02010609060101010101" pitchFamily="49" charset="-122"/>
              </a:rPr>
              <a:t>问题：如何知道到哪里找相应的字形信息？</a:t>
            </a:r>
            <a:endParaRPr lang="en-US" altLang="zh-CN" dirty="0">
              <a:solidFill>
                <a:srgbClr val="FF0000"/>
              </a:solidFill>
              <a:ea typeface="黑体" panose="02010609060101010101" pitchFamily="49" charset="-122"/>
            </a:endParaRPr>
          </a:p>
          <a:p>
            <a:pPr marL="1616075" lvl="2" indent="-587375" algn="just">
              <a:lnSpc>
                <a:spcPct val="110000"/>
              </a:lnSpc>
              <a:spcBef>
                <a:spcPct val="30000"/>
              </a:spcBef>
              <a:buFontTx/>
              <a:buNone/>
            </a:pPr>
            <a:r>
              <a:rPr lang="zh-CN" altLang="en-US" dirty="0">
                <a:solidFill>
                  <a:srgbClr val="009242"/>
                </a:solidFill>
                <a:ea typeface="黑体" panose="02010609060101010101" pitchFamily="49" charset="-122"/>
              </a:rPr>
              <a:t>汉字内码与其在字库中的位置有关！！</a:t>
            </a:r>
          </a:p>
          <a:p>
            <a:pPr marL="609600" indent="-609600" algn="just">
              <a:lnSpc>
                <a:spcPct val="110000"/>
              </a:lnSpc>
              <a:spcBef>
                <a:spcPct val="30000"/>
              </a:spcBef>
            </a:pPr>
            <a:r>
              <a:rPr lang="zh-CN" altLang="en-US" dirty="0">
                <a:ea typeface="黑体" panose="02010609060101010101" pitchFamily="49" charset="-122"/>
              </a:rPr>
              <a:t>字形主要有两种描述方法：</a:t>
            </a:r>
          </a:p>
          <a:p>
            <a:pPr marL="1044575" lvl="1" indent="-587375" algn="just">
              <a:lnSpc>
                <a:spcPct val="110000"/>
              </a:lnSpc>
              <a:spcBef>
                <a:spcPct val="30000"/>
              </a:spcBef>
            </a:pPr>
            <a:r>
              <a:rPr lang="zh-CN" altLang="en-US" sz="2400" dirty="0">
                <a:solidFill>
                  <a:schemeClr val="accent2"/>
                </a:solidFill>
                <a:ea typeface="黑体" panose="02010609060101010101" pitchFamily="49" charset="-122"/>
              </a:rPr>
              <a:t>字模点阵描述（图像方式）</a:t>
            </a:r>
            <a:endParaRPr lang="zh-CN" altLang="en-US" sz="2400" dirty="0">
              <a:solidFill>
                <a:srgbClr val="0033CC"/>
              </a:solidFill>
              <a:ea typeface="黑体" panose="02010609060101010101" pitchFamily="49" charset="-122"/>
            </a:endParaRPr>
          </a:p>
          <a:p>
            <a:pPr marL="1044575" lvl="1" indent="-587375" algn="just">
              <a:lnSpc>
                <a:spcPct val="110000"/>
              </a:lnSpc>
              <a:spcBef>
                <a:spcPct val="30000"/>
              </a:spcBef>
            </a:pPr>
            <a:r>
              <a:rPr lang="zh-CN" altLang="en-US" sz="2400" dirty="0">
                <a:solidFill>
                  <a:schemeClr val="accent2"/>
                </a:solidFill>
                <a:ea typeface="黑体" panose="02010609060101010101" pitchFamily="49" charset="-122"/>
              </a:rPr>
              <a:t>轮廓描述（图形方式）</a:t>
            </a:r>
          </a:p>
          <a:p>
            <a:pPr marL="1616075" lvl="2" indent="-587375" algn="just">
              <a:lnSpc>
                <a:spcPct val="110000"/>
              </a:lnSpc>
              <a:spcBef>
                <a:spcPct val="30000"/>
              </a:spcBef>
            </a:pPr>
            <a:r>
              <a:rPr lang="zh-CN" altLang="en-US" dirty="0">
                <a:solidFill>
                  <a:srgbClr val="FF0066"/>
                </a:solidFill>
                <a:ea typeface="黑体" panose="02010609060101010101" pitchFamily="49" charset="-122"/>
              </a:rPr>
              <a:t>直线向量轮廓</a:t>
            </a:r>
          </a:p>
          <a:p>
            <a:pPr marL="1616075" lvl="2" indent="-587375" algn="just">
              <a:lnSpc>
                <a:spcPct val="110000"/>
              </a:lnSpc>
              <a:spcBef>
                <a:spcPct val="30000"/>
              </a:spcBef>
            </a:pPr>
            <a:r>
              <a:rPr lang="zh-CN" altLang="en-US" dirty="0">
                <a:solidFill>
                  <a:srgbClr val="FF0066"/>
                </a:solidFill>
                <a:ea typeface="黑体" panose="02010609060101010101" pitchFamily="49" charset="-122"/>
              </a:rPr>
              <a:t>曲线轮廓（</a:t>
            </a:r>
            <a:r>
              <a:rPr lang="en-US" altLang="zh-CN" dirty="0">
                <a:solidFill>
                  <a:srgbClr val="FF0066"/>
                </a:solidFill>
                <a:ea typeface="黑体" panose="02010609060101010101" pitchFamily="49" charset="-122"/>
              </a:rPr>
              <a:t>True Type</a:t>
            </a:r>
            <a:r>
              <a:rPr lang="zh-CN" altLang="en-US" dirty="0">
                <a:solidFill>
                  <a:srgbClr val="FF0066"/>
                </a:solidFill>
                <a:ea typeface="黑体" panose="02010609060101010101" pitchFamily="49" charset="-122"/>
              </a:rPr>
              <a:t>字形）</a:t>
            </a:r>
            <a:endParaRPr kumimoji="1" lang="zh-CN" altLang="en-US" dirty="0"/>
          </a:p>
        </p:txBody>
      </p:sp>
    </p:spTree>
    <p:extLst>
      <p:ext uri="{BB962C8B-B14F-4D97-AF65-F5344CB8AC3E}">
        <p14:creationId xmlns:p14="http://schemas.microsoft.com/office/powerpoint/2010/main" val="8624630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9E96D6-0D76-2D1D-FB6B-CC0908A19902}"/>
              </a:ext>
            </a:extLst>
          </p:cNvPr>
          <p:cNvSpPr>
            <a:spLocks noGrp="1"/>
          </p:cNvSpPr>
          <p:nvPr>
            <p:ph type="title"/>
          </p:nvPr>
        </p:nvSpPr>
        <p:spPr/>
        <p:txBody>
          <a:bodyPr>
            <a:normAutofit/>
          </a:bodyPr>
          <a:lstStyle/>
          <a:p>
            <a:r>
              <a:rPr kumimoji="1" lang="zh-CN" altLang="en-US" dirty="0"/>
              <a:t>数据的存储与排序</a:t>
            </a:r>
          </a:p>
        </p:txBody>
      </p:sp>
      <p:sp>
        <p:nvSpPr>
          <p:cNvPr id="3" name="灯片编号占位符 2">
            <a:extLst>
              <a:ext uri="{FF2B5EF4-FFF2-40B4-BE49-F238E27FC236}">
                <a16:creationId xmlns:a16="http://schemas.microsoft.com/office/drawing/2014/main" id="{F54B077D-3A2F-9EFF-4911-3FBD39F40CFC}"/>
              </a:ext>
            </a:extLst>
          </p:cNvPr>
          <p:cNvSpPr>
            <a:spLocks noGrp="1"/>
          </p:cNvSpPr>
          <p:nvPr>
            <p:ph type="sldNum" sz="quarter" idx="10"/>
          </p:nvPr>
        </p:nvSpPr>
        <p:spPr/>
        <p:txBody>
          <a:bodyPr/>
          <a:lstStyle/>
          <a:p>
            <a:fld id="{4235D990-D27F-4F2C-9FEA-C8DF9BEEB4E2}" type="slidenum">
              <a:rPr lang="zh-CN" altLang="en-US" smtClean="0"/>
              <a:t>32</a:t>
            </a:fld>
            <a:endParaRPr lang="zh-CN" altLang="en-US"/>
          </a:p>
        </p:txBody>
      </p:sp>
      <p:sp>
        <p:nvSpPr>
          <p:cNvPr id="6" name="Rectangle 3">
            <a:extLst>
              <a:ext uri="{FF2B5EF4-FFF2-40B4-BE49-F238E27FC236}">
                <a16:creationId xmlns:a16="http://schemas.microsoft.com/office/drawing/2014/main" id="{28A6E242-5879-A12E-B680-E379D64027C5}"/>
              </a:ext>
            </a:extLst>
          </p:cNvPr>
          <p:cNvSpPr txBox="1">
            <a:spLocks noChangeArrowheads="1"/>
          </p:cNvSpPr>
          <p:nvPr/>
        </p:nvSpPr>
        <p:spPr>
          <a:xfrm>
            <a:off x="245020" y="965435"/>
            <a:ext cx="9040494" cy="1738938"/>
          </a:xfrm>
          <a:prstGeom prst="rect">
            <a:avLst/>
          </a:prstGeom>
          <a:noFill/>
        </p:spPr>
        <p:txBody>
          <a:bodyPr wrap="square" lIns="63500" tIns="25400" rIns="63500" bIns="25400">
            <a:spAutoFit/>
          </a:bodyPr>
          <a:lst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203200" indent="-203200">
              <a:lnSpc>
                <a:spcPct val="100000"/>
              </a:lnSpc>
            </a:pPr>
            <a:r>
              <a:rPr lang="en-US" altLang="zh-CN" sz="2200" dirty="0">
                <a:ea typeface="黑体" panose="02010609060101010101" pitchFamily="49" charset="-122"/>
              </a:rPr>
              <a:t>80</a:t>
            </a:r>
            <a:r>
              <a:rPr lang="zh-CN" altLang="en-US" sz="2200" dirty="0">
                <a:ea typeface="黑体" panose="02010609060101010101" pitchFamily="49" charset="-122"/>
              </a:rPr>
              <a:t>年代开始，几乎所有机器都用</a:t>
            </a:r>
            <a:r>
              <a:rPr lang="zh-CN" altLang="en-US" sz="2200" dirty="0">
                <a:solidFill>
                  <a:srgbClr val="CC0000"/>
                </a:solidFill>
                <a:ea typeface="黑体" panose="02010609060101010101" pitchFamily="49" charset="-122"/>
              </a:rPr>
              <a:t>字节编址</a:t>
            </a:r>
            <a:endParaRPr lang="en-US" altLang="zh-CN" sz="2200" dirty="0">
              <a:solidFill>
                <a:srgbClr val="CC0000"/>
              </a:solidFill>
              <a:ea typeface="黑体" panose="02010609060101010101" pitchFamily="49" charset="-122"/>
            </a:endParaRPr>
          </a:p>
          <a:p>
            <a:pPr marL="203200" indent="-203200">
              <a:lnSpc>
                <a:spcPct val="100000"/>
              </a:lnSpc>
            </a:pPr>
            <a:r>
              <a:rPr lang="en-US" altLang="zh-CN" sz="2200" dirty="0">
                <a:ea typeface="黑体" panose="02010609060101010101" pitchFamily="49" charset="-122"/>
              </a:rPr>
              <a:t>ISA</a:t>
            </a:r>
            <a:r>
              <a:rPr lang="zh-CN" altLang="en-US" sz="2200" dirty="0">
                <a:ea typeface="黑体" panose="02010609060101010101" pitchFamily="49" charset="-122"/>
              </a:rPr>
              <a:t>设计时要考虑的两个问题：</a:t>
            </a:r>
          </a:p>
          <a:p>
            <a:pPr marL="685800" lvl="1" indent="-190500">
              <a:lnSpc>
                <a:spcPct val="100000"/>
              </a:lnSpc>
            </a:pPr>
            <a:r>
              <a:rPr lang="zh-CN" altLang="en-US" sz="2000" dirty="0">
                <a:ea typeface="黑体" panose="02010609060101010101" pitchFamily="49" charset="-122"/>
              </a:rPr>
              <a:t>如何根据一个字节地址取到一个</a:t>
            </a:r>
            <a:r>
              <a:rPr lang="en-US" altLang="zh-CN" sz="2000" dirty="0">
                <a:ea typeface="黑体" panose="02010609060101010101" pitchFamily="49" charset="-122"/>
              </a:rPr>
              <a:t>32</a:t>
            </a:r>
            <a:r>
              <a:rPr lang="zh-CN" altLang="en-US" sz="2000" dirty="0">
                <a:ea typeface="黑体" panose="02010609060101010101" pitchFamily="49" charset="-122"/>
              </a:rPr>
              <a:t>位的字？</a:t>
            </a:r>
            <a:r>
              <a:rPr lang="en-US" altLang="zh-CN" sz="2000" dirty="0">
                <a:solidFill>
                  <a:srgbClr val="009900"/>
                </a:solidFill>
                <a:ea typeface="黑体" panose="02010609060101010101" pitchFamily="49" charset="-122"/>
              </a:rPr>
              <a:t>- </a:t>
            </a:r>
            <a:r>
              <a:rPr lang="zh-CN" altLang="en-US" sz="2000" dirty="0">
                <a:solidFill>
                  <a:srgbClr val="009900"/>
                </a:solidFill>
                <a:ea typeface="黑体" panose="02010609060101010101" pitchFamily="49" charset="-122"/>
              </a:rPr>
              <a:t>字的存放问题</a:t>
            </a:r>
          </a:p>
          <a:p>
            <a:pPr marL="685800" lvl="1" indent="-190500">
              <a:lnSpc>
                <a:spcPct val="100000"/>
              </a:lnSpc>
            </a:pPr>
            <a:r>
              <a:rPr lang="zh-CN" altLang="en-US" sz="2000" dirty="0">
                <a:solidFill>
                  <a:schemeClr val="accent2"/>
                </a:solidFill>
                <a:ea typeface="黑体" panose="02010609060101010101" pitchFamily="49" charset="-122"/>
              </a:rPr>
              <a:t>一个字能否存放在任何字节边界？</a:t>
            </a:r>
            <a:r>
              <a:rPr lang="en-US" altLang="zh-CN" sz="2000" dirty="0">
                <a:solidFill>
                  <a:srgbClr val="009900"/>
                </a:solidFill>
                <a:ea typeface="黑体" panose="02010609060101010101" pitchFamily="49" charset="-122"/>
              </a:rPr>
              <a:t>- </a:t>
            </a:r>
            <a:r>
              <a:rPr lang="zh-CN" altLang="en-US" sz="2000" dirty="0">
                <a:solidFill>
                  <a:srgbClr val="009900"/>
                </a:solidFill>
                <a:ea typeface="黑体" panose="02010609060101010101" pitchFamily="49" charset="-122"/>
              </a:rPr>
              <a:t>字的边界对齐问题</a:t>
            </a:r>
          </a:p>
        </p:txBody>
      </p:sp>
      <p:sp>
        <p:nvSpPr>
          <p:cNvPr id="7" name="Text Box 4">
            <a:extLst>
              <a:ext uri="{FF2B5EF4-FFF2-40B4-BE49-F238E27FC236}">
                <a16:creationId xmlns:a16="http://schemas.microsoft.com/office/drawing/2014/main" id="{6B27732E-EF88-918C-CBCF-C4C7D2CD81BA}"/>
              </a:ext>
            </a:extLst>
          </p:cNvPr>
          <p:cNvSpPr txBox="1">
            <a:spLocks noChangeArrowheads="1"/>
          </p:cNvSpPr>
          <p:nvPr/>
        </p:nvSpPr>
        <p:spPr bwMode="auto">
          <a:xfrm>
            <a:off x="268832" y="2620746"/>
            <a:ext cx="11378881" cy="66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若 </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int </a:t>
            </a:r>
            <a:r>
              <a:rPr lang="en-US" altLang="zh-CN" sz="2000" dirty="0" err="1">
                <a:latin typeface="微软雅黑" panose="020B0503020204020204" pitchFamily="34" charset="-122"/>
                <a:ea typeface="微软雅黑" panose="020B0503020204020204" pitchFamily="34" charset="-122"/>
                <a:cs typeface="Times New Roman" panose="02020603050405020304" pitchFamily="18" charset="0"/>
              </a:rPr>
              <a:t>i</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 = -65535</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，存放在</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100</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号单元（占</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100</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103</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），则用“取数”指令访问</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100</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号单元取出 </a:t>
            </a:r>
            <a:r>
              <a:rPr lang="en-US" altLang="zh-CN" sz="2000" dirty="0" err="1">
                <a:latin typeface="微软雅黑" panose="020B0503020204020204" pitchFamily="34" charset="-122"/>
                <a:ea typeface="微软雅黑" panose="020B0503020204020204" pitchFamily="34" charset="-122"/>
                <a:cs typeface="Times New Roman" panose="02020603050405020304" pitchFamily="18" charset="0"/>
              </a:rPr>
              <a:t>i</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 </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时，必须清楚 </a:t>
            </a:r>
            <a:r>
              <a:rPr lang="en-US" altLang="zh-CN" sz="2000" dirty="0" err="1">
                <a:latin typeface="微软雅黑" panose="020B0503020204020204" pitchFamily="34" charset="-122"/>
                <a:ea typeface="微软雅黑" panose="020B0503020204020204" pitchFamily="34" charset="-122"/>
                <a:cs typeface="Times New Roman" panose="02020603050405020304" pitchFamily="18" charset="0"/>
              </a:rPr>
              <a:t>i</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 </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的</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个字节是如何存放的。</a:t>
            </a:r>
          </a:p>
        </p:txBody>
      </p:sp>
      <p:grpSp>
        <p:nvGrpSpPr>
          <p:cNvPr id="8" name="Group 5">
            <a:extLst>
              <a:ext uri="{FF2B5EF4-FFF2-40B4-BE49-F238E27FC236}">
                <a16:creationId xmlns:a16="http://schemas.microsoft.com/office/drawing/2014/main" id="{54F408B0-BE84-04E4-10FB-D67256881649}"/>
              </a:ext>
            </a:extLst>
          </p:cNvPr>
          <p:cNvGrpSpPr>
            <a:grpSpLocks/>
          </p:cNvGrpSpPr>
          <p:nvPr/>
        </p:nvGrpSpPr>
        <p:grpSpPr bwMode="auto">
          <a:xfrm>
            <a:off x="1003845" y="3318110"/>
            <a:ext cx="7431088" cy="1593850"/>
            <a:chOff x="620" y="2082"/>
            <a:chExt cx="4681" cy="1004"/>
          </a:xfrm>
        </p:grpSpPr>
        <p:grpSp>
          <p:nvGrpSpPr>
            <p:cNvPr id="9" name="Group 6">
              <a:extLst>
                <a:ext uri="{FF2B5EF4-FFF2-40B4-BE49-F238E27FC236}">
                  <a16:creationId xmlns:a16="http://schemas.microsoft.com/office/drawing/2014/main" id="{CDDD30E8-C575-A2BA-1464-41989FC8DC2A}"/>
                </a:ext>
              </a:extLst>
            </p:cNvPr>
            <p:cNvGrpSpPr>
              <a:grpSpLocks/>
            </p:cNvGrpSpPr>
            <p:nvPr/>
          </p:nvGrpSpPr>
          <p:grpSpPr bwMode="auto">
            <a:xfrm>
              <a:off x="620" y="2082"/>
              <a:ext cx="4681" cy="1004"/>
              <a:chOff x="432" y="2136"/>
              <a:chExt cx="4681" cy="1004"/>
            </a:xfrm>
          </p:grpSpPr>
          <p:sp>
            <p:nvSpPr>
              <p:cNvPr id="11" name="Rectangle 7">
                <a:extLst>
                  <a:ext uri="{FF2B5EF4-FFF2-40B4-BE49-F238E27FC236}">
                    <a16:creationId xmlns:a16="http://schemas.microsoft.com/office/drawing/2014/main" id="{3055DE5B-0268-D309-B665-FD88C3F796A7}"/>
                  </a:ext>
                </a:extLst>
              </p:cNvPr>
              <p:cNvSpPr>
                <a:spLocks noChangeArrowheads="1"/>
              </p:cNvSpPr>
              <p:nvPr/>
            </p:nvSpPr>
            <p:spPr bwMode="auto">
              <a:xfrm>
                <a:off x="1252" y="2136"/>
                <a:ext cx="1960" cy="100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endParaRPr lang="zh-CN" altLang="en-US" sz="1600">
                  <a:latin typeface="Times New Roman" panose="02020603050405020304" pitchFamily="18" charset="0"/>
                </a:endParaRPr>
              </a:p>
            </p:txBody>
          </p:sp>
          <p:sp>
            <p:nvSpPr>
              <p:cNvPr id="12" name="Rectangle 8">
                <a:extLst>
                  <a:ext uri="{FF2B5EF4-FFF2-40B4-BE49-F238E27FC236}">
                    <a16:creationId xmlns:a16="http://schemas.microsoft.com/office/drawing/2014/main" id="{DD64DD01-D723-60DF-EF9F-D2BC6A69A989}"/>
                  </a:ext>
                </a:extLst>
              </p:cNvPr>
              <p:cNvSpPr>
                <a:spLocks noChangeArrowheads="1"/>
              </p:cNvSpPr>
              <p:nvPr/>
            </p:nvSpPr>
            <p:spPr bwMode="auto">
              <a:xfrm>
                <a:off x="1252" y="2524"/>
                <a:ext cx="1960" cy="28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endParaRPr lang="zh-CN" altLang="en-US" sz="1600">
                  <a:latin typeface="Times New Roman" panose="02020603050405020304" pitchFamily="18" charset="0"/>
                </a:endParaRPr>
              </a:p>
            </p:txBody>
          </p:sp>
          <p:sp>
            <p:nvSpPr>
              <p:cNvPr id="13" name="Line 9">
                <a:extLst>
                  <a:ext uri="{FF2B5EF4-FFF2-40B4-BE49-F238E27FC236}">
                    <a16:creationId xmlns:a16="http://schemas.microsoft.com/office/drawing/2014/main" id="{755A76B4-AE43-91ED-5AD3-9FE0D4ECD1C1}"/>
                  </a:ext>
                </a:extLst>
              </p:cNvPr>
              <p:cNvSpPr>
                <a:spLocks noChangeShapeType="1"/>
              </p:cNvSpPr>
              <p:nvPr/>
            </p:nvSpPr>
            <p:spPr bwMode="auto">
              <a:xfrm>
                <a:off x="2208" y="2524"/>
                <a:ext cx="0" cy="28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4" name="Line 10">
                <a:extLst>
                  <a:ext uri="{FF2B5EF4-FFF2-40B4-BE49-F238E27FC236}">
                    <a16:creationId xmlns:a16="http://schemas.microsoft.com/office/drawing/2014/main" id="{C03CEDB2-9B80-45E8-FACF-A02029FDA886}"/>
                  </a:ext>
                </a:extLst>
              </p:cNvPr>
              <p:cNvSpPr>
                <a:spLocks noChangeShapeType="1"/>
              </p:cNvSpPr>
              <p:nvPr/>
            </p:nvSpPr>
            <p:spPr bwMode="auto">
              <a:xfrm>
                <a:off x="1728" y="2524"/>
                <a:ext cx="0" cy="28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5" name="Line 11">
                <a:extLst>
                  <a:ext uri="{FF2B5EF4-FFF2-40B4-BE49-F238E27FC236}">
                    <a16:creationId xmlns:a16="http://schemas.microsoft.com/office/drawing/2014/main" id="{C47A416E-7E21-9F97-9EEA-4DB8CA405571}"/>
                  </a:ext>
                </a:extLst>
              </p:cNvPr>
              <p:cNvSpPr>
                <a:spLocks noChangeShapeType="1"/>
              </p:cNvSpPr>
              <p:nvPr/>
            </p:nvSpPr>
            <p:spPr bwMode="auto">
              <a:xfrm>
                <a:off x="2688" y="2524"/>
                <a:ext cx="0" cy="28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 name="Rectangle 12">
                <a:extLst>
                  <a:ext uri="{FF2B5EF4-FFF2-40B4-BE49-F238E27FC236}">
                    <a16:creationId xmlns:a16="http://schemas.microsoft.com/office/drawing/2014/main" id="{AD9C7D29-BE50-4C95-BF66-84991ECE4107}"/>
                  </a:ext>
                </a:extLst>
              </p:cNvPr>
              <p:cNvSpPr>
                <a:spLocks noChangeArrowheads="1"/>
              </p:cNvSpPr>
              <p:nvPr/>
            </p:nvSpPr>
            <p:spPr bwMode="auto">
              <a:xfrm>
                <a:off x="1296" y="2568"/>
                <a:ext cx="376" cy="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1800"/>
                  <a:t>msb</a:t>
                </a:r>
              </a:p>
            </p:txBody>
          </p:sp>
          <p:sp>
            <p:nvSpPr>
              <p:cNvPr id="17" name="Rectangle 13">
                <a:extLst>
                  <a:ext uri="{FF2B5EF4-FFF2-40B4-BE49-F238E27FC236}">
                    <a16:creationId xmlns:a16="http://schemas.microsoft.com/office/drawing/2014/main" id="{A2E9A4FC-38A4-3A0C-91FB-864E30D6601E}"/>
                  </a:ext>
                </a:extLst>
              </p:cNvPr>
              <p:cNvSpPr>
                <a:spLocks noChangeArrowheads="1"/>
              </p:cNvSpPr>
              <p:nvPr/>
            </p:nvSpPr>
            <p:spPr bwMode="auto">
              <a:xfrm>
                <a:off x="2784" y="2568"/>
                <a:ext cx="288" cy="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1800"/>
                  <a:t>lsb</a:t>
                </a:r>
              </a:p>
            </p:txBody>
          </p:sp>
          <p:sp>
            <p:nvSpPr>
              <p:cNvPr id="18" name="Rectangle 14">
                <a:extLst>
                  <a:ext uri="{FF2B5EF4-FFF2-40B4-BE49-F238E27FC236}">
                    <a16:creationId xmlns:a16="http://schemas.microsoft.com/office/drawing/2014/main" id="{B8B6181D-2438-AF00-8E46-4FECA0762A1D}"/>
                  </a:ext>
                </a:extLst>
              </p:cNvPr>
              <p:cNvSpPr>
                <a:spLocks noChangeArrowheads="1"/>
              </p:cNvSpPr>
              <p:nvPr/>
            </p:nvSpPr>
            <p:spPr bwMode="auto">
              <a:xfrm>
                <a:off x="1400" y="2344"/>
                <a:ext cx="1680" cy="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1800" dirty="0"/>
                  <a:t>103     102     101      </a:t>
                </a:r>
                <a:r>
                  <a:rPr lang="en-US" altLang="zh-CN" sz="1800" dirty="0">
                    <a:solidFill>
                      <a:srgbClr val="CC0000"/>
                    </a:solidFill>
                  </a:rPr>
                  <a:t>100</a:t>
                </a:r>
              </a:p>
            </p:txBody>
          </p:sp>
          <p:sp>
            <p:nvSpPr>
              <p:cNvPr id="19" name="Rectangle 15">
                <a:extLst>
                  <a:ext uri="{FF2B5EF4-FFF2-40B4-BE49-F238E27FC236}">
                    <a16:creationId xmlns:a16="http://schemas.microsoft.com/office/drawing/2014/main" id="{2E83CC0C-ADE2-AF14-2770-453466C988EF}"/>
                  </a:ext>
                </a:extLst>
              </p:cNvPr>
              <p:cNvSpPr>
                <a:spLocks noChangeArrowheads="1"/>
              </p:cNvSpPr>
              <p:nvPr/>
            </p:nvSpPr>
            <p:spPr bwMode="auto">
              <a:xfrm>
                <a:off x="3320" y="2344"/>
                <a:ext cx="1793" cy="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2000" dirty="0"/>
                  <a:t>little endian word 100#</a:t>
                </a:r>
              </a:p>
            </p:txBody>
          </p:sp>
          <p:sp>
            <p:nvSpPr>
              <p:cNvPr id="20" name="Rectangle 16">
                <a:extLst>
                  <a:ext uri="{FF2B5EF4-FFF2-40B4-BE49-F238E27FC236}">
                    <a16:creationId xmlns:a16="http://schemas.microsoft.com/office/drawing/2014/main" id="{C82D21C3-37C6-5DB9-6377-59FF0BE88F9E}"/>
                  </a:ext>
                </a:extLst>
              </p:cNvPr>
              <p:cNvSpPr>
                <a:spLocks noChangeArrowheads="1"/>
              </p:cNvSpPr>
              <p:nvPr/>
            </p:nvSpPr>
            <p:spPr bwMode="auto">
              <a:xfrm>
                <a:off x="1400" y="2872"/>
                <a:ext cx="1680" cy="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1800">
                    <a:solidFill>
                      <a:srgbClr val="CC0000"/>
                    </a:solidFill>
                  </a:rPr>
                  <a:t>100</a:t>
                </a:r>
                <a:r>
                  <a:rPr lang="en-US" altLang="zh-CN" sz="1800"/>
                  <a:t>     101     102      103</a:t>
                </a:r>
              </a:p>
            </p:txBody>
          </p:sp>
          <p:sp>
            <p:nvSpPr>
              <p:cNvPr id="21" name="Rectangle 17">
                <a:extLst>
                  <a:ext uri="{FF2B5EF4-FFF2-40B4-BE49-F238E27FC236}">
                    <a16:creationId xmlns:a16="http://schemas.microsoft.com/office/drawing/2014/main" id="{3B273DD7-12A3-9110-5EBC-9D00F6F9C23E}"/>
                  </a:ext>
                </a:extLst>
              </p:cNvPr>
              <p:cNvSpPr>
                <a:spLocks noChangeArrowheads="1"/>
              </p:cNvSpPr>
              <p:nvPr/>
            </p:nvSpPr>
            <p:spPr bwMode="auto">
              <a:xfrm>
                <a:off x="3320" y="2824"/>
                <a:ext cx="1706" cy="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2000"/>
                  <a:t>big endian word 100#</a:t>
                </a:r>
              </a:p>
            </p:txBody>
          </p:sp>
          <p:sp>
            <p:nvSpPr>
              <p:cNvPr id="22" name="Text Box 18">
                <a:extLst>
                  <a:ext uri="{FF2B5EF4-FFF2-40B4-BE49-F238E27FC236}">
                    <a16:creationId xmlns:a16="http://schemas.microsoft.com/office/drawing/2014/main" id="{DCD1D749-5695-BD66-D50C-9DD02A0E434A}"/>
                  </a:ext>
                </a:extLst>
              </p:cNvPr>
              <p:cNvSpPr txBox="1">
                <a:spLocks noChangeArrowheads="1"/>
              </p:cNvSpPr>
              <p:nvPr/>
            </p:nvSpPr>
            <p:spPr bwMode="auto">
              <a:xfrm>
                <a:off x="432" y="2520"/>
                <a:ext cx="57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90000"/>
                  </a:lnSpc>
                  <a:spcBef>
                    <a:spcPct val="0"/>
                  </a:spcBef>
                  <a:buFontTx/>
                  <a:buNone/>
                </a:pPr>
                <a:r>
                  <a:rPr lang="en-US" altLang="zh-CN" sz="2000"/>
                  <a:t>Word:</a:t>
                </a:r>
              </a:p>
            </p:txBody>
          </p:sp>
        </p:grpSp>
        <p:sp>
          <p:nvSpPr>
            <p:cNvPr id="10" name="Text Box 19">
              <a:extLst>
                <a:ext uri="{FF2B5EF4-FFF2-40B4-BE49-F238E27FC236}">
                  <a16:creationId xmlns:a16="http://schemas.microsoft.com/office/drawing/2014/main" id="{EA98D872-F7D8-DFB7-416D-61A9E3964FE1}"/>
                </a:ext>
              </a:extLst>
            </p:cNvPr>
            <p:cNvSpPr txBox="1">
              <a:spLocks noChangeArrowheads="1"/>
            </p:cNvSpPr>
            <p:nvPr/>
          </p:nvSpPr>
          <p:spPr bwMode="auto">
            <a:xfrm>
              <a:off x="1506" y="2096"/>
              <a:ext cx="1811" cy="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dirty="0">
                  <a:solidFill>
                    <a:schemeClr val="accent2"/>
                  </a:solidFill>
                </a:rPr>
                <a:t>    FF      FF       00        01</a:t>
              </a:r>
            </a:p>
          </p:txBody>
        </p:sp>
      </p:grpSp>
      <p:sp>
        <p:nvSpPr>
          <p:cNvPr id="23" name="Rectangle 20">
            <a:extLst>
              <a:ext uri="{FF2B5EF4-FFF2-40B4-BE49-F238E27FC236}">
                <a16:creationId xmlns:a16="http://schemas.microsoft.com/office/drawing/2014/main" id="{A56C25BE-F0B9-91A1-6D37-C3B897458DE9}"/>
              </a:ext>
            </a:extLst>
          </p:cNvPr>
          <p:cNvSpPr>
            <a:spLocks noChangeArrowheads="1"/>
          </p:cNvSpPr>
          <p:nvPr/>
        </p:nvSpPr>
        <p:spPr bwMode="auto">
          <a:xfrm>
            <a:off x="462507" y="5023085"/>
            <a:ext cx="10471103" cy="1487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63500" tIns="25400" rIns="63500" bIns="25400">
            <a:spAutoFit/>
          </a:bodyPr>
          <a:lstStyle>
            <a:lvl1pPr marL="342900" indent="-342900">
              <a:lnSpc>
                <a:spcPct val="115000"/>
              </a:lnSpc>
              <a:spcBef>
                <a:spcPct val="20000"/>
              </a:spcBef>
              <a:buChar char="•"/>
              <a:tabLst>
                <a:tab pos="1600200" algn="l"/>
              </a:tabLst>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tabLst>
                <a:tab pos="1600200" algn="l"/>
              </a:tabLst>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tabLst>
                <a:tab pos="1600200" algn="l"/>
              </a:tabLst>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tabLst>
                <a:tab pos="1600200" algn="l"/>
              </a:tabLst>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tabLst>
                <a:tab pos="1600200" algn="l"/>
              </a:tabLst>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tabLst>
                <a:tab pos="1600200" algn="l"/>
              </a:tabLst>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tabLst>
                <a:tab pos="1600200" algn="l"/>
              </a:tabLst>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tabLst>
                <a:tab pos="1600200" algn="l"/>
              </a:tabLst>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tabLst>
                <a:tab pos="1600200" algn="l"/>
              </a:tabLst>
              <a:defRPr sz="1500" b="1">
                <a:solidFill>
                  <a:srgbClr val="996600"/>
                </a:solidFill>
                <a:latin typeface="Arial" panose="020B0604020202020204" pitchFamily="34" charset="0"/>
                <a:ea typeface="宋体" panose="02010600030101010101" pitchFamily="2" charset="-122"/>
              </a:defRPr>
            </a:lvl9pPr>
          </a:lstStyle>
          <a:p>
            <a:pPr>
              <a:lnSpc>
                <a:spcPct val="87000"/>
              </a:lnSpc>
              <a:spcBef>
                <a:spcPct val="41000"/>
              </a:spcBef>
              <a:buClr>
                <a:schemeClr val="tx1"/>
              </a:buClr>
              <a:buSzPct val="60000"/>
              <a:buFont typeface="Wingdings" pitchFamily="2" charset="2"/>
              <a:buNone/>
            </a:pPr>
            <a:r>
              <a:rPr lang="zh-CN" altLang="en-US" sz="2000" dirty="0">
                <a:solidFill>
                  <a:schemeClr val="accent2"/>
                </a:solidFill>
                <a:latin typeface="微软雅黑" panose="020B0503020204020204" pitchFamily="34" charset="-122"/>
                <a:ea typeface="微软雅黑" panose="020B0503020204020204" pitchFamily="34" charset="-122"/>
              </a:rPr>
              <a:t>大端方式（</a:t>
            </a:r>
            <a:r>
              <a:rPr lang="en-US" altLang="zh-CN" sz="2000" dirty="0">
                <a:solidFill>
                  <a:schemeClr val="accent2"/>
                </a:solidFill>
                <a:latin typeface="微软雅黑" panose="020B0503020204020204" pitchFamily="34" charset="-122"/>
                <a:ea typeface="微软雅黑" panose="020B0503020204020204" pitchFamily="34" charset="-122"/>
              </a:rPr>
              <a:t>Big Endian</a:t>
            </a:r>
            <a:r>
              <a:rPr lang="zh-CN" altLang="en-US" sz="2000" dirty="0">
                <a:solidFill>
                  <a:schemeClr val="accent2"/>
                </a:solidFill>
                <a:latin typeface="微软雅黑" panose="020B0503020204020204" pitchFamily="34" charset="-122"/>
                <a:ea typeface="微软雅黑" panose="020B0503020204020204" pitchFamily="34" charset="-122"/>
              </a:rPr>
              <a:t>）</a:t>
            </a:r>
            <a:r>
              <a:rPr lang="en-US" altLang="zh-CN" sz="2000" dirty="0">
                <a:solidFill>
                  <a:schemeClr val="accent2"/>
                </a:solidFill>
                <a:latin typeface="微软雅黑" panose="020B0503020204020204" pitchFamily="34" charset="-122"/>
                <a:ea typeface="微软雅黑" panose="020B0503020204020204" pitchFamily="34" charset="-122"/>
              </a:rPr>
              <a:t>:  MSB</a:t>
            </a:r>
            <a:r>
              <a:rPr lang="zh-CN" altLang="en-US" sz="2000" dirty="0">
                <a:solidFill>
                  <a:schemeClr val="accent2"/>
                </a:solidFill>
                <a:latin typeface="微软雅黑" panose="020B0503020204020204" pitchFamily="34" charset="-122"/>
                <a:ea typeface="微软雅黑" panose="020B0503020204020204" pitchFamily="34" charset="-122"/>
              </a:rPr>
              <a:t>所在的地址是数的地址，低（起始）地址存放高字节</a:t>
            </a:r>
            <a:endParaRPr lang="en-US" altLang="zh-CN" sz="2000" dirty="0">
              <a:solidFill>
                <a:schemeClr val="accent2"/>
              </a:solidFill>
              <a:latin typeface="微软雅黑" panose="020B0503020204020204" pitchFamily="34" charset="-122"/>
              <a:ea typeface="微软雅黑" panose="020B0503020204020204" pitchFamily="34" charset="-122"/>
            </a:endParaRPr>
          </a:p>
          <a:p>
            <a:pPr>
              <a:lnSpc>
                <a:spcPct val="87000"/>
              </a:lnSpc>
              <a:spcBef>
                <a:spcPct val="41000"/>
              </a:spcBef>
              <a:buClr>
                <a:schemeClr val="tx1"/>
              </a:buClr>
              <a:buSzPct val="60000"/>
              <a:buFont typeface="Wingdings" pitchFamily="2" charset="2"/>
              <a:buNone/>
            </a:pPr>
            <a:r>
              <a:rPr lang="en-US" altLang="zh-CN" sz="2000" dirty="0">
                <a:latin typeface="微软雅黑" panose="020B0503020204020204" pitchFamily="34" charset="-122"/>
                <a:ea typeface="微软雅黑" panose="020B0503020204020204" pitchFamily="34" charset="-122"/>
              </a:rPr>
              <a:t>           </a:t>
            </a:r>
            <a:r>
              <a:rPr lang="en-US" altLang="zh-CN" sz="2000" dirty="0">
                <a:solidFill>
                  <a:srgbClr val="A50021"/>
                </a:solidFill>
                <a:latin typeface="微软雅黑" panose="020B0503020204020204" pitchFamily="34" charset="-122"/>
                <a:ea typeface="微软雅黑" panose="020B0503020204020204" pitchFamily="34" charset="-122"/>
              </a:rPr>
              <a:t>e.g. IBM 360/370, Motorola 68k, MIPS, Sparc, HP PA</a:t>
            </a:r>
          </a:p>
          <a:p>
            <a:pPr>
              <a:lnSpc>
                <a:spcPct val="87000"/>
              </a:lnSpc>
              <a:spcBef>
                <a:spcPct val="41000"/>
              </a:spcBef>
              <a:buClr>
                <a:schemeClr val="tx1"/>
              </a:buClr>
              <a:buSzPct val="60000"/>
              <a:buFont typeface="Wingdings" pitchFamily="2" charset="2"/>
              <a:buNone/>
            </a:pPr>
            <a:r>
              <a:rPr lang="zh-CN" altLang="en-US" sz="2000" dirty="0">
                <a:solidFill>
                  <a:schemeClr val="accent2"/>
                </a:solidFill>
                <a:latin typeface="微软雅黑" panose="020B0503020204020204" pitchFamily="34" charset="-122"/>
                <a:ea typeface="微软雅黑" panose="020B0503020204020204" pitchFamily="34" charset="-122"/>
              </a:rPr>
              <a:t>小端方式（</a:t>
            </a:r>
            <a:r>
              <a:rPr lang="en-US" altLang="zh-CN" sz="2000" dirty="0">
                <a:solidFill>
                  <a:schemeClr val="accent2"/>
                </a:solidFill>
                <a:latin typeface="微软雅黑" panose="020B0503020204020204" pitchFamily="34" charset="-122"/>
                <a:ea typeface="微软雅黑" panose="020B0503020204020204" pitchFamily="34" charset="-122"/>
              </a:rPr>
              <a:t> Little Endian</a:t>
            </a:r>
            <a:r>
              <a:rPr lang="zh-CN" altLang="en-US" sz="2000" dirty="0">
                <a:solidFill>
                  <a:schemeClr val="accent2"/>
                </a:solidFill>
                <a:latin typeface="微软雅黑" panose="020B0503020204020204" pitchFamily="34" charset="-122"/>
                <a:ea typeface="微软雅黑" panose="020B0503020204020204" pitchFamily="34" charset="-122"/>
              </a:rPr>
              <a:t>）</a:t>
            </a:r>
            <a:r>
              <a:rPr lang="en-US" altLang="zh-CN" sz="2000" dirty="0">
                <a:solidFill>
                  <a:schemeClr val="accent2"/>
                </a:solidFill>
                <a:latin typeface="微软雅黑" panose="020B0503020204020204" pitchFamily="34" charset="-122"/>
                <a:ea typeface="微软雅黑" panose="020B0503020204020204" pitchFamily="34" charset="-122"/>
              </a:rPr>
              <a:t>:  LSB</a:t>
            </a:r>
            <a:r>
              <a:rPr lang="zh-CN" altLang="en-US" sz="2000" dirty="0">
                <a:solidFill>
                  <a:schemeClr val="accent2"/>
                </a:solidFill>
                <a:latin typeface="微软雅黑" panose="020B0503020204020204" pitchFamily="34" charset="-122"/>
                <a:ea typeface="微软雅黑" panose="020B0503020204020204" pitchFamily="34" charset="-122"/>
              </a:rPr>
              <a:t>所在的地址是数的地址，低（起始）地址存放低字节</a:t>
            </a:r>
          </a:p>
          <a:p>
            <a:pPr>
              <a:lnSpc>
                <a:spcPct val="87000"/>
              </a:lnSpc>
              <a:spcBef>
                <a:spcPct val="41000"/>
              </a:spcBef>
              <a:buClr>
                <a:schemeClr val="tx1"/>
              </a:buClr>
              <a:buSzPct val="60000"/>
              <a:buFont typeface="Wingdings" pitchFamily="2" charset="2"/>
              <a:buNone/>
            </a:pPr>
            <a:r>
              <a:rPr lang="en-US" altLang="zh-CN" sz="2000" dirty="0">
                <a:solidFill>
                  <a:schemeClr val="accent2"/>
                </a:solidFill>
                <a:latin typeface="微软雅黑" panose="020B0503020204020204" pitchFamily="34" charset="-122"/>
                <a:ea typeface="微软雅黑" panose="020B0503020204020204" pitchFamily="34" charset="-122"/>
              </a:rPr>
              <a:t>           </a:t>
            </a:r>
            <a:r>
              <a:rPr lang="en-US" altLang="zh-CN" sz="2000" dirty="0">
                <a:solidFill>
                  <a:srgbClr val="A50021"/>
                </a:solidFill>
                <a:latin typeface="微软雅黑" panose="020B0503020204020204" pitchFamily="34" charset="-122"/>
                <a:ea typeface="微软雅黑" panose="020B0503020204020204" pitchFamily="34" charset="-122"/>
              </a:rPr>
              <a:t>e.g. Intel 80x86, DEC VAX</a:t>
            </a:r>
            <a:r>
              <a:rPr lang="en-US" altLang="zh-CN" sz="2000" dirty="0">
                <a:latin typeface="微软雅黑" panose="020B0503020204020204" pitchFamily="34" charset="-122"/>
                <a:ea typeface="微软雅黑" panose="020B0503020204020204" pitchFamily="34" charset="-122"/>
              </a:rPr>
              <a:t> </a:t>
            </a:r>
          </a:p>
        </p:txBody>
      </p:sp>
      <p:sp>
        <p:nvSpPr>
          <p:cNvPr id="24" name="Text Box 22">
            <a:extLst>
              <a:ext uri="{FF2B5EF4-FFF2-40B4-BE49-F238E27FC236}">
                <a16:creationId xmlns:a16="http://schemas.microsoft.com/office/drawing/2014/main" id="{D27F59B1-B789-5EBB-0104-99EC14C8848F}"/>
              </a:ext>
            </a:extLst>
          </p:cNvPr>
          <p:cNvSpPr txBox="1">
            <a:spLocks noChangeArrowheads="1"/>
          </p:cNvSpPr>
          <p:nvPr/>
        </p:nvSpPr>
        <p:spPr bwMode="auto">
          <a:xfrm>
            <a:off x="362495" y="6510572"/>
            <a:ext cx="8008938"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latin typeface="Times New Roman" panose="02020603050405020304" pitchFamily="18" charset="0"/>
                <a:ea typeface="微软雅黑" panose="020B0503020204020204" pitchFamily="34" charset="-122"/>
              </a:rPr>
              <a:t>有些机器两种方式都支持，可通过特定控制位来设定采用哪种方式。</a:t>
            </a:r>
          </a:p>
        </p:txBody>
      </p:sp>
      <p:sp>
        <p:nvSpPr>
          <p:cNvPr id="25" name="Text Box 22">
            <a:extLst>
              <a:ext uri="{FF2B5EF4-FFF2-40B4-BE49-F238E27FC236}">
                <a16:creationId xmlns:a16="http://schemas.microsoft.com/office/drawing/2014/main" id="{90F57A25-F2C9-C8A8-27DC-55CBDB4B82AA}"/>
              </a:ext>
            </a:extLst>
          </p:cNvPr>
          <p:cNvSpPr txBox="1">
            <a:spLocks noChangeArrowheads="1"/>
          </p:cNvSpPr>
          <p:nvPr/>
        </p:nvSpPr>
        <p:spPr bwMode="auto">
          <a:xfrm>
            <a:off x="5896520" y="925747"/>
            <a:ext cx="2990850" cy="814388"/>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900">
                <a:latin typeface="微软雅黑" panose="020B0503020204020204" pitchFamily="34" charset="-122"/>
                <a:ea typeface="微软雅黑" panose="020B0503020204020204" pitchFamily="34" charset="-122"/>
              </a:rPr>
              <a:t>65535=2</a:t>
            </a:r>
            <a:r>
              <a:rPr lang="en-US" altLang="zh-CN" sz="1900" baseline="30000">
                <a:latin typeface="微软雅黑" panose="020B0503020204020204" pitchFamily="34" charset="-122"/>
                <a:ea typeface="微软雅黑" panose="020B0503020204020204" pitchFamily="34" charset="-122"/>
              </a:rPr>
              <a:t>16</a:t>
            </a:r>
            <a:r>
              <a:rPr lang="en-US" altLang="zh-CN" sz="1900">
                <a:latin typeface="微软雅黑" panose="020B0503020204020204" pitchFamily="34" charset="-122"/>
                <a:ea typeface="微软雅黑" panose="020B0503020204020204" pitchFamily="34" charset="-122"/>
              </a:rPr>
              <a:t>-1</a:t>
            </a:r>
          </a:p>
          <a:p>
            <a:pPr>
              <a:lnSpc>
                <a:spcPct val="100000"/>
              </a:lnSpc>
              <a:spcBef>
                <a:spcPct val="50000"/>
              </a:spcBef>
              <a:buFontTx/>
              <a:buNone/>
            </a:pPr>
            <a:r>
              <a:rPr lang="en-US" altLang="zh-CN" sz="1900">
                <a:latin typeface="微软雅黑" panose="020B0503020204020204" pitchFamily="34" charset="-122"/>
                <a:ea typeface="微软雅黑" panose="020B0503020204020204" pitchFamily="34" charset="-122"/>
              </a:rPr>
              <a:t>[-65535]</a:t>
            </a:r>
            <a:r>
              <a:rPr lang="zh-CN" altLang="en-US" sz="1900" baseline="-25000">
                <a:latin typeface="微软雅黑" panose="020B0503020204020204" pitchFamily="34" charset="-122"/>
                <a:ea typeface="微软雅黑" panose="020B0503020204020204" pitchFamily="34" charset="-122"/>
              </a:rPr>
              <a:t>补</a:t>
            </a:r>
            <a:r>
              <a:rPr lang="en-US" altLang="zh-CN" sz="1900">
                <a:latin typeface="微软雅黑" panose="020B0503020204020204" pitchFamily="34" charset="-122"/>
                <a:ea typeface="微软雅黑" panose="020B0503020204020204" pitchFamily="34" charset="-122"/>
              </a:rPr>
              <a:t>=FFFF0001H</a:t>
            </a:r>
          </a:p>
        </p:txBody>
      </p:sp>
    </p:spTree>
    <p:extLst>
      <p:ext uri="{BB962C8B-B14F-4D97-AF65-F5344CB8AC3E}">
        <p14:creationId xmlns:p14="http://schemas.microsoft.com/office/powerpoint/2010/main" val="410524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linds(horizontal)">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blinds(horizontal)">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blinds(horizontal)">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blinds(horizontal)">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blinds(horizontal)">
                                      <p:cBhvr>
                                        <p:cTn id="27" dur="500"/>
                                        <p:tgtEl>
                                          <p:spTgt spid="7">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blinds(horizontal)">
                                      <p:cBhvr>
                                        <p:cTn id="32" dur="500"/>
                                        <p:tgtEl>
                                          <p:spTgt spid="25"/>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blinds(horizontal)">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3">
                                            <p:txEl>
                                              <p:pRg st="0" end="0"/>
                                            </p:txEl>
                                          </p:spTgt>
                                        </p:tgtEl>
                                        <p:attrNameLst>
                                          <p:attrName>style.visibility</p:attrName>
                                        </p:attrNameLst>
                                      </p:cBhvr>
                                      <p:to>
                                        <p:strVal val="visible"/>
                                      </p:to>
                                    </p:set>
                                    <p:animEffect transition="in" filter="blinds(horizontal)">
                                      <p:cBhvr>
                                        <p:cTn id="42" dur="500"/>
                                        <p:tgtEl>
                                          <p:spTgt spid="23">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23">
                                            <p:txEl>
                                              <p:pRg st="1" end="1"/>
                                            </p:txEl>
                                          </p:spTgt>
                                        </p:tgtEl>
                                        <p:attrNameLst>
                                          <p:attrName>style.visibility</p:attrName>
                                        </p:attrNameLst>
                                      </p:cBhvr>
                                      <p:to>
                                        <p:strVal val="visible"/>
                                      </p:to>
                                    </p:set>
                                    <p:animEffect transition="in" filter="blinds(horizontal)">
                                      <p:cBhvr>
                                        <p:cTn id="47" dur="500"/>
                                        <p:tgtEl>
                                          <p:spTgt spid="23">
                                            <p:txEl>
                                              <p:pRg st="1" end="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23">
                                            <p:txEl>
                                              <p:pRg st="2" end="2"/>
                                            </p:txEl>
                                          </p:spTgt>
                                        </p:tgtEl>
                                        <p:attrNameLst>
                                          <p:attrName>style.visibility</p:attrName>
                                        </p:attrNameLst>
                                      </p:cBhvr>
                                      <p:to>
                                        <p:strVal val="visible"/>
                                      </p:to>
                                    </p:set>
                                    <p:animEffect transition="in" filter="blinds(horizontal)">
                                      <p:cBhvr>
                                        <p:cTn id="52" dur="500"/>
                                        <p:tgtEl>
                                          <p:spTgt spid="23">
                                            <p:txEl>
                                              <p:pRg st="2" end="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23">
                                            <p:txEl>
                                              <p:pRg st="3" end="3"/>
                                            </p:txEl>
                                          </p:spTgt>
                                        </p:tgtEl>
                                        <p:attrNameLst>
                                          <p:attrName>style.visibility</p:attrName>
                                        </p:attrNameLst>
                                      </p:cBhvr>
                                      <p:to>
                                        <p:strVal val="visible"/>
                                      </p:to>
                                    </p:set>
                                    <p:animEffect transition="in" filter="blinds(horizontal)">
                                      <p:cBhvr>
                                        <p:cTn id="57" dur="500"/>
                                        <p:tgtEl>
                                          <p:spTgt spid="23">
                                            <p:txEl>
                                              <p:pRg st="3" end="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blinds(horizontal)">
                                      <p:cBhvr>
                                        <p:cTn id="6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8518830E-7F9D-43CC-BBA4-631708B8E81D}"/>
              </a:ext>
            </a:extLst>
          </p:cNvPr>
          <p:cNvSpPr>
            <a:spLocks noGrp="1"/>
          </p:cNvSpPr>
          <p:nvPr>
            <p:ph type="title"/>
          </p:nvPr>
        </p:nvSpPr>
        <p:spPr/>
        <p:txBody>
          <a:bodyPr/>
          <a:lstStyle/>
          <a:p>
            <a:r>
              <a:rPr lang="zh-CN" altLang="en-US" dirty="0">
                <a:solidFill>
                  <a:schemeClr val="tx1"/>
                </a:solidFill>
              </a:rPr>
              <a:t>大端模式和小端模式</a:t>
            </a:r>
          </a:p>
        </p:txBody>
      </p:sp>
      <p:sp>
        <p:nvSpPr>
          <p:cNvPr id="5" name="灯片编号占位符 4">
            <a:extLst>
              <a:ext uri="{FF2B5EF4-FFF2-40B4-BE49-F238E27FC236}">
                <a16:creationId xmlns:a16="http://schemas.microsoft.com/office/drawing/2014/main" id="{9683ABEE-28E1-4755-BE8F-51C342166157}"/>
              </a:ext>
            </a:extLst>
          </p:cNvPr>
          <p:cNvSpPr>
            <a:spLocks noGrp="1"/>
          </p:cNvSpPr>
          <p:nvPr>
            <p:ph type="sldNum" sz="quarter" idx="10"/>
          </p:nvPr>
        </p:nvSpPr>
        <p:spPr/>
        <p:txBody>
          <a:bodyPr/>
          <a:lstStyle/>
          <a:p>
            <a:fld id="{4235D990-D27F-4F2C-9FEA-C8DF9BEEB4E2}" type="slidenum">
              <a:rPr lang="zh-CN" altLang="en-US" smtClean="0"/>
              <a:t>33</a:t>
            </a:fld>
            <a:endParaRPr lang="zh-CN" altLang="en-US" dirty="0"/>
          </a:p>
        </p:txBody>
      </p:sp>
      <p:sp>
        <p:nvSpPr>
          <p:cNvPr id="7" name="Text Box 26">
            <a:extLst>
              <a:ext uri="{FF2B5EF4-FFF2-40B4-BE49-F238E27FC236}">
                <a16:creationId xmlns:a16="http://schemas.microsoft.com/office/drawing/2014/main" id="{CF1D33FE-524C-FF0A-CFE7-EB2DE9854530}"/>
              </a:ext>
            </a:extLst>
          </p:cNvPr>
          <p:cNvSpPr txBox="1">
            <a:spLocks noChangeArrowheads="1"/>
          </p:cNvSpPr>
          <p:nvPr/>
        </p:nvSpPr>
        <p:spPr bwMode="auto">
          <a:xfrm>
            <a:off x="805317" y="1143198"/>
            <a:ext cx="7997825"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90000"/>
              </a:lnSpc>
              <a:spcBef>
                <a:spcPct val="0"/>
              </a:spcBef>
              <a:buFontTx/>
              <a:buNone/>
            </a:pPr>
            <a:r>
              <a:rPr lang="en-US" altLang="zh-CN" dirty="0"/>
              <a:t>Ex3: Memory layout of an instruction  located in 1000</a:t>
            </a:r>
          </a:p>
        </p:txBody>
      </p:sp>
      <p:sp>
        <p:nvSpPr>
          <p:cNvPr id="8" name="Text Box 27">
            <a:extLst>
              <a:ext uri="{FF2B5EF4-FFF2-40B4-BE49-F238E27FC236}">
                <a16:creationId xmlns:a16="http://schemas.microsoft.com/office/drawing/2014/main" id="{F04FEBA8-161E-DD1F-18A0-29133D3F620C}"/>
              </a:ext>
            </a:extLst>
          </p:cNvPr>
          <p:cNvSpPr txBox="1">
            <a:spLocks noChangeArrowheads="1"/>
          </p:cNvSpPr>
          <p:nvPr/>
        </p:nvSpPr>
        <p:spPr bwMode="auto">
          <a:xfrm>
            <a:off x="1438729" y="3976886"/>
            <a:ext cx="6226175" cy="17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endParaRPr lang="zh-CN" altLang="en-US" sz="800">
              <a:solidFill>
                <a:schemeClr val="accent2"/>
              </a:solidFill>
            </a:endParaRPr>
          </a:p>
        </p:txBody>
      </p:sp>
      <p:sp>
        <p:nvSpPr>
          <p:cNvPr id="9" name="Text Box 28">
            <a:extLst>
              <a:ext uri="{FF2B5EF4-FFF2-40B4-BE49-F238E27FC236}">
                <a16:creationId xmlns:a16="http://schemas.microsoft.com/office/drawing/2014/main" id="{46C02693-4D8F-809A-392B-10BDE3580612}"/>
              </a:ext>
            </a:extLst>
          </p:cNvPr>
          <p:cNvSpPr txBox="1">
            <a:spLocks noChangeArrowheads="1"/>
          </p:cNvSpPr>
          <p:nvPr/>
        </p:nvSpPr>
        <p:spPr bwMode="auto">
          <a:xfrm>
            <a:off x="802142" y="2015530"/>
            <a:ext cx="8343900" cy="137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25000"/>
              </a:lnSpc>
              <a:buFontTx/>
              <a:buNone/>
            </a:pPr>
            <a:r>
              <a:rPr lang="zh-CN" altLang="en-US" sz="2200" dirty="0">
                <a:solidFill>
                  <a:schemeClr val="accent2"/>
                </a:solidFill>
                <a:ea typeface="黑体" panose="02010609060101010101" pitchFamily="49" charset="-122"/>
              </a:rPr>
              <a:t>假定小端机器中指令：</a:t>
            </a:r>
            <a:r>
              <a:rPr lang="en-US" altLang="zh-CN" sz="2200" dirty="0">
                <a:solidFill>
                  <a:schemeClr val="accent2"/>
                </a:solidFill>
                <a:ea typeface="黑体" panose="02010609060101010101" pitchFamily="49" charset="-122"/>
              </a:rPr>
              <a:t>mov AX, 0x12345(BX)</a:t>
            </a:r>
          </a:p>
          <a:p>
            <a:pPr>
              <a:lnSpc>
                <a:spcPct val="125000"/>
              </a:lnSpc>
              <a:buFontTx/>
              <a:buNone/>
            </a:pPr>
            <a:r>
              <a:rPr lang="zh-CN" altLang="en-US" sz="2200" dirty="0">
                <a:solidFill>
                  <a:srgbClr val="FF0066"/>
                </a:solidFill>
                <a:ea typeface="黑体" panose="02010609060101010101" pitchFamily="49" charset="-122"/>
              </a:rPr>
              <a:t>其中操作码</a:t>
            </a:r>
            <a:r>
              <a:rPr lang="en-US" altLang="zh-CN" sz="2200" dirty="0">
                <a:solidFill>
                  <a:srgbClr val="FF0066"/>
                </a:solidFill>
                <a:ea typeface="黑体" panose="02010609060101010101" pitchFamily="49" charset="-122"/>
              </a:rPr>
              <a:t>mov</a:t>
            </a:r>
            <a:r>
              <a:rPr lang="zh-CN" altLang="en-US" sz="2200" dirty="0">
                <a:solidFill>
                  <a:srgbClr val="FF0066"/>
                </a:solidFill>
                <a:ea typeface="黑体" panose="02010609060101010101" pitchFamily="49" charset="-122"/>
              </a:rPr>
              <a:t>为</a:t>
            </a:r>
            <a:r>
              <a:rPr lang="en-US" altLang="zh-CN" sz="2200" dirty="0">
                <a:solidFill>
                  <a:srgbClr val="FF0066"/>
                </a:solidFill>
                <a:ea typeface="黑体" panose="02010609060101010101" pitchFamily="49" charset="-122"/>
              </a:rPr>
              <a:t>40H</a:t>
            </a:r>
            <a:r>
              <a:rPr lang="zh-CN" altLang="en-US" sz="2200" dirty="0">
                <a:solidFill>
                  <a:srgbClr val="FF0066"/>
                </a:solidFill>
                <a:ea typeface="黑体" panose="02010609060101010101" pitchFamily="49" charset="-122"/>
              </a:rPr>
              <a:t>，寄存器</a:t>
            </a:r>
            <a:r>
              <a:rPr lang="en-US" altLang="zh-CN" sz="2200" dirty="0">
                <a:solidFill>
                  <a:srgbClr val="FF0066"/>
                </a:solidFill>
                <a:ea typeface="黑体" panose="02010609060101010101" pitchFamily="49" charset="-122"/>
              </a:rPr>
              <a:t>AX</a:t>
            </a:r>
            <a:r>
              <a:rPr lang="zh-CN" altLang="en-US" sz="2200" dirty="0">
                <a:solidFill>
                  <a:srgbClr val="FF0066"/>
                </a:solidFill>
                <a:ea typeface="黑体" panose="02010609060101010101" pitchFamily="49" charset="-122"/>
              </a:rPr>
              <a:t>和</a:t>
            </a:r>
            <a:r>
              <a:rPr lang="en-US" altLang="zh-CN" sz="2200" dirty="0">
                <a:solidFill>
                  <a:srgbClr val="FF0066"/>
                </a:solidFill>
                <a:ea typeface="黑体" panose="02010609060101010101" pitchFamily="49" charset="-122"/>
              </a:rPr>
              <a:t>BX</a:t>
            </a:r>
            <a:r>
              <a:rPr lang="zh-CN" altLang="en-US" sz="2200" dirty="0">
                <a:solidFill>
                  <a:srgbClr val="FF0066"/>
                </a:solidFill>
                <a:ea typeface="黑体" panose="02010609060101010101" pitchFamily="49" charset="-122"/>
              </a:rPr>
              <a:t>的编号分别为</a:t>
            </a:r>
            <a:r>
              <a:rPr lang="en-US" altLang="zh-CN" sz="2200" dirty="0">
                <a:solidFill>
                  <a:srgbClr val="FF0066"/>
                </a:solidFill>
                <a:ea typeface="黑体" panose="02010609060101010101" pitchFamily="49" charset="-122"/>
              </a:rPr>
              <a:t>0001B</a:t>
            </a:r>
            <a:r>
              <a:rPr lang="zh-CN" altLang="en-US" sz="2200" dirty="0">
                <a:solidFill>
                  <a:srgbClr val="FF0066"/>
                </a:solidFill>
                <a:ea typeface="黑体" panose="02010609060101010101" pitchFamily="49" charset="-122"/>
              </a:rPr>
              <a:t>和</a:t>
            </a:r>
            <a:r>
              <a:rPr lang="en-US" altLang="zh-CN" sz="2200" dirty="0">
                <a:solidFill>
                  <a:srgbClr val="FF0066"/>
                </a:solidFill>
                <a:ea typeface="黑体" panose="02010609060101010101" pitchFamily="49" charset="-122"/>
              </a:rPr>
              <a:t>0010B</a:t>
            </a:r>
            <a:r>
              <a:rPr lang="zh-CN" altLang="en-US" sz="2200" dirty="0">
                <a:solidFill>
                  <a:srgbClr val="FF0066"/>
                </a:solidFill>
                <a:ea typeface="黑体" panose="02010609060101010101" pitchFamily="49" charset="-122"/>
              </a:rPr>
              <a:t>，立即数占</a:t>
            </a:r>
            <a:r>
              <a:rPr lang="en-US" altLang="zh-CN" sz="2200" dirty="0">
                <a:solidFill>
                  <a:srgbClr val="FF0066"/>
                </a:solidFill>
                <a:ea typeface="黑体" panose="02010609060101010101" pitchFamily="49" charset="-122"/>
              </a:rPr>
              <a:t>32</a:t>
            </a:r>
            <a:r>
              <a:rPr lang="zh-CN" altLang="en-US" sz="2200" dirty="0">
                <a:solidFill>
                  <a:srgbClr val="FF0066"/>
                </a:solidFill>
                <a:ea typeface="黑体" panose="02010609060101010101" pitchFamily="49" charset="-122"/>
              </a:rPr>
              <a:t>位，则存放顺序为：</a:t>
            </a:r>
            <a:r>
              <a:rPr lang="zh-CN" altLang="en-US" sz="2200" dirty="0">
                <a:solidFill>
                  <a:schemeClr val="accent2"/>
                </a:solidFill>
                <a:ea typeface="黑体" panose="02010609060101010101" pitchFamily="49" charset="-122"/>
              </a:rPr>
              <a:t> </a:t>
            </a:r>
          </a:p>
        </p:txBody>
      </p:sp>
      <p:sp>
        <p:nvSpPr>
          <p:cNvPr id="10" name="Text Box 39">
            <a:extLst>
              <a:ext uri="{FF2B5EF4-FFF2-40B4-BE49-F238E27FC236}">
                <a16:creationId xmlns:a16="http://schemas.microsoft.com/office/drawing/2014/main" id="{563DAB1F-2E0A-FF2F-8B4A-86266A2C2F0B}"/>
              </a:ext>
            </a:extLst>
          </p:cNvPr>
          <p:cNvSpPr txBox="1">
            <a:spLocks noChangeArrowheads="1"/>
          </p:cNvSpPr>
          <p:nvPr/>
        </p:nvSpPr>
        <p:spPr bwMode="auto">
          <a:xfrm>
            <a:off x="662442" y="4592836"/>
            <a:ext cx="4919662" cy="385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200">
                <a:solidFill>
                  <a:srgbClr val="CC0000"/>
                </a:solidFill>
                <a:ea typeface="黑体" panose="02010609060101010101" pitchFamily="49" charset="-122"/>
              </a:rPr>
              <a:t>若在大端机器上，则存放顺序如何？</a:t>
            </a:r>
          </a:p>
        </p:txBody>
      </p:sp>
      <p:grpSp>
        <p:nvGrpSpPr>
          <p:cNvPr id="11" name="Group 40">
            <a:extLst>
              <a:ext uri="{FF2B5EF4-FFF2-40B4-BE49-F238E27FC236}">
                <a16:creationId xmlns:a16="http://schemas.microsoft.com/office/drawing/2014/main" id="{F9A1D520-33A4-633F-0EAB-F2F4362658F6}"/>
              </a:ext>
            </a:extLst>
          </p:cNvPr>
          <p:cNvGrpSpPr>
            <a:grpSpLocks/>
          </p:cNvGrpSpPr>
          <p:nvPr/>
        </p:nvGrpSpPr>
        <p:grpSpPr bwMode="auto">
          <a:xfrm>
            <a:off x="1229179" y="5159573"/>
            <a:ext cx="3744913" cy="458788"/>
            <a:chOff x="3270" y="2978"/>
            <a:chExt cx="2359" cy="330"/>
          </a:xfrm>
        </p:grpSpPr>
        <p:sp>
          <p:nvSpPr>
            <p:cNvPr id="12" name="Rectangle 41">
              <a:extLst>
                <a:ext uri="{FF2B5EF4-FFF2-40B4-BE49-F238E27FC236}">
                  <a16:creationId xmlns:a16="http://schemas.microsoft.com/office/drawing/2014/main" id="{511FE5D1-58EF-D4E8-0D9D-FE065E7E879A}"/>
                </a:ext>
              </a:extLst>
            </p:cNvPr>
            <p:cNvSpPr>
              <a:spLocks noChangeArrowheads="1"/>
            </p:cNvSpPr>
            <p:nvPr/>
          </p:nvSpPr>
          <p:spPr bwMode="auto">
            <a:xfrm>
              <a:off x="3270" y="3012"/>
              <a:ext cx="2359" cy="222"/>
            </a:xfrm>
            <a:prstGeom prst="rect">
              <a:avLst/>
            </a:prstGeom>
            <a:noFill/>
            <a:ln w="12700">
              <a:solidFill>
                <a:srgbClr val="0033CC"/>
              </a:solidFill>
              <a:miter lim="800000"/>
              <a:headEnd/>
              <a:tailEnd/>
            </a:ln>
            <a:extLst>
              <a:ext uri="{909E8E84-426E-40DD-AFC4-6F175D3DCCD1}">
                <a14:hiddenFill xmlns:a14="http://schemas.microsoft.com/office/drawing/2010/main">
                  <a:solidFill>
                    <a:srgbClr val="FFFFFF"/>
                  </a:solidFill>
                </a14:hiddenFill>
              </a:ext>
            </a:extLst>
          </p:spPr>
          <p:txBody>
            <a:bodyPr lIns="63500" tIns="25400" rIns="63500" bIns="25400" anchor="ct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endParaRPr lang="zh-CN" altLang="en-US" sz="1600">
                <a:latin typeface="Times New Roman" panose="02020603050405020304" pitchFamily="18" charset="0"/>
              </a:endParaRPr>
            </a:p>
          </p:txBody>
        </p:sp>
        <p:sp>
          <p:nvSpPr>
            <p:cNvPr id="13" name="Line 42">
              <a:extLst>
                <a:ext uri="{FF2B5EF4-FFF2-40B4-BE49-F238E27FC236}">
                  <a16:creationId xmlns:a16="http://schemas.microsoft.com/office/drawing/2014/main" id="{5D0AD611-45CD-C7DE-558D-B2E19AAFC6DE}"/>
                </a:ext>
              </a:extLst>
            </p:cNvPr>
            <p:cNvSpPr>
              <a:spLocks noChangeShapeType="1"/>
            </p:cNvSpPr>
            <p:nvPr/>
          </p:nvSpPr>
          <p:spPr bwMode="auto">
            <a:xfrm>
              <a:off x="3808" y="2978"/>
              <a:ext cx="0" cy="283"/>
            </a:xfrm>
            <a:prstGeom prst="line">
              <a:avLst/>
            </a:prstGeom>
            <a:noFill/>
            <a:ln w="12700">
              <a:solidFill>
                <a:srgbClr val="0033CC"/>
              </a:solidFill>
              <a:round/>
              <a:headEnd/>
              <a:tailEnd/>
            </a:ln>
            <a:extLst>
              <a:ext uri="{909E8E84-426E-40DD-AFC4-6F175D3DCCD1}">
                <a14:hiddenFill xmlns:a14="http://schemas.microsoft.com/office/drawing/2010/main">
                  <a:noFill/>
                </a14:hiddenFill>
              </a:ext>
            </a:extLst>
          </p:spPr>
          <p:txBody>
            <a:bodyPr wrap="none" lIns="63500" tIns="25400" rIns="63500" bIns="25400">
              <a:spAutoFit/>
            </a:bodyPr>
            <a:lstStyle/>
            <a:p>
              <a:endParaRPr lang="zh-CN" altLang="en-US"/>
            </a:p>
          </p:txBody>
        </p:sp>
        <p:sp>
          <p:nvSpPr>
            <p:cNvPr id="14" name="Text Box 43">
              <a:extLst>
                <a:ext uri="{FF2B5EF4-FFF2-40B4-BE49-F238E27FC236}">
                  <a16:creationId xmlns:a16="http://schemas.microsoft.com/office/drawing/2014/main" id="{3FEABF4C-37CA-7CD7-577C-9D5674D6CDC0}"/>
                </a:ext>
              </a:extLst>
            </p:cNvPr>
            <p:cNvSpPr txBox="1">
              <a:spLocks noChangeArrowheads="1"/>
            </p:cNvSpPr>
            <p:nvPr/>
          </p:nvSpPr>
          <p:spPr bwMode="auto">
            <a:xfrm>
              <a:off x="3325" y="3021"/>
              <a:ext cx="421" cy="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chemeClr val="accent2"/>
                  </a:solidFill>
                </a:rPr>
                <a:t>40</a:t>
              </a:r>
            </a:p>
          </p:txBody>
        </p:sp>
        <p:sp>
          <p:nvSpPr>
            <p:cNvPr id="15" name="Line 44">
              <a:extLst>
                <a:ext uri="{FF2B5EF4-FFF2-40B4-BE49-F238E27FC236}">
                  <a16:creationId xmlns:a16="http://schemas.microsoft.com/office/drawing/2014/main" id="{3CD885C1-1A35-60F7-6BED-F390272FFD29}"/>
                </a:ext>
              </a:extLst>
            </p:cNvPr>
            <p:cNvSpPr>
              <a:spLocks noChangeShapeType="1"/>
            </p:cNvSpPr>
            <p:nvPr/>
          </p:nvSpPr>
          <p:spPr bwMode="auto">
            <a:xfrm>
              <a:off x="4070" y="2988"/>
              <a:ext cx="0" cy="283"/>
            </a:xfrm>
            <a:prstGeom prst="line">
              <a:avLst/>
            </a:prstGeom>
            <a:noFill/>
            <a:ln w="12700">
              <a:solidFill>
                <a:srgbClr val="0033CC"/>
              </a:solidFill>
              <a:round/>
              <a:headEnd/>
              <a:tailEnd/>
            </a:ln>
            <a:extLst>
              <a:ext uri="{909E8E84-426E-40DD-AFC4-6F175D3DCCD1}">
                <a14:hiddenFill xmlns:a14="http://schemas.microsoft.com/office/drawing/2010/main">
                  <a:noFill/>
                </a14:hiddenFill>
              </a:ext>
            </a:extLst>
          </p:spPr>
          <p:txBody>
            <a:bodyPr wrap="none" lIns="63500" tIns="25400" rIns="63500" bIns="25400">
              <a:spAutoFit/>
            </a:bodyPr>
            <a:lstStyle/>
            <a:p>
              <a:endParaRPr lang="zh-CN" altLang="en-US"/>
            </a:p>
          </p:txBody>
        </p:sp>
        <p:sp>
          <p:nvSpPr>
            <p:cNvPr id="16" name="Text Box 45">
              <a:extLst>
                <a:ext uri="{FF2B5EF4-FFF2-40B4-BE49-F238E27FC236}">
                  <a16:creationId xmlns:a16="http://schemas.microsoft.com/office/drawing/2014/main" id="{F120DA0C-9C5D-D4EA-EF68-EFBC79C418E7}"/>
                </a:ext>
              </a:extLst>
            </p:cNvPr>
            <p:cNvSpPr txBox="1">
              <a:spLocks noChangeArrowheads="1"/>
            </p:cNvSpPr>
            <p:nvPr/>
          </p:nvSpPr>
          <p:spPr bwMode="auto">
            <a:xfrm>
              <a:off x="3821" y="3023"/>
              <a:ext cx="329" cy="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chemeClr val="accent2"/>
                  </a:solidFill>
                </a:rPr>
                <a:t>1</a:t>
              </a:r>
            </a:p>
          </p:txBody>
        </p:sp>
        <p:sp>
          <p:nvSpPr>
            <p:cNvPr id="17" name="Text Box 46">
              <a:extLst>
                <a:ext uri="{FF2B5EF4-FFF2-40B4-BE49-F238E27FC236}">
                  <a16:creationId xmlns:a16="http://schemas.microsoft.com/office/drawing/2014/main" id="{305AFB54-CDBC-7175-0238-045AF2684846}"/>
                </a:ext>
              </a:extLst>
            </p:cNvPr>
            <p:cNvSpPr txBox="1">
              <a:spLocks noChangeArrowheads="1"/>
            </p:cNvSpPr>
            <p:nvPr/>
          </p:nvSpPr>
          <p:spPr bwMode="auto">
            <a:xfrm>
              <a:off x="4105" y="3031"/>
              <a:ext cx="329" cy="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chemeClr val="accent2"/>
                  </a:solidFill>
                </a:rPr>
                <a:t>2</a:t>
              </a:r>
            </a:p>
          </p:txBody>
        </p:sp>
        <p:sp>
          <p:nvSpPr>
            <p:cNvPr id="18" name="Line 47">
              <a:extLst>
                <a:ext uri="{FF2B5EF4-FFF2-40B4-BE49-F238E27FC236}">
                  <a16:creationId xmlns:a16="http://schemas.microsoft.com/office/drawing/2014/main" id="{5EC43301-883B-1929-DA23-F0FE143457D9}"/>
                </a:ext>
              </a:extLst>
            </p:cNvPr>
            <p:cNvSpPr>
              <a:spLocks noChangeShapeType="1"/>
            </p:cNvSpPr>
            <p:nvPr/>
          </p:nvSpPr>
          <p:spPr bwMode="auto">
            <a:xfrm>
              <a:off x="4359" y="2989"/>
              <a:ext cx="0" cy="283"/>
            </a:xfrm>
            <a:prstGeom prst="line">
              <a:avLst/>
            </a:prstGeom>
            <a:noFill/>
            <a:ln w="12700">
              <a:solidFill>
                <a:srgbClr val="0033CC"/>
              </a:solidFill>
              <a:round/>
              <a:headEnd/>
              <a:tailEnd/>
            </a:ln>
            <a:extLst>
              <a:ext uri="{909E8E84-426E-40DD-AFC4-6F175D3DCCD1}">
                <a14:hiddenFill xmlns:a14="http://schemas.microsoft.com/office/drawing/2010/main">
                  <a:noFill/>
                </a14:hiddenFill>
              </a:ext>
            </a:extLst>
          </p:spPr>
          <p:txBody>
            <a:bodyPr wrap="none" lIns="63500" tIns="25400" rIns="63500" bIns="25400">
              <a:spAutoFit/>
            </a:bodyPr>
            <a:lstStyle/>
            <a:p>
              <a:endParaRPr lang="zh-CN" altLang="en-US"/>
            </a:p>
          </p:txBody>
        </p:sp>
        <p:sp>
          <p:nvSpPr>
            <p:cNvPr id="19" name="Text Box 48">
              <a:extLst>
                <a:ext uri="{FF2B5EF4-FFF2-40B4-BE49-F238E27FC236}">
                  <a16:creationId xmlns:a16="http://schemas.microsoft.com/office/drawing/2014/main" id="{0C881F06-A997-AFA2-9108-5104862E9AAF}"/>
                </a:ext>
              </a:extLst>
            </p:cNvPr>
            <p:cNvSpPr txBox="1">
              <a:spLocks noChangeArrowheads="1"/>
            </p:cNvSpPr>
            <p:nvPr/>
          </p:nvSpPr>
          <p:spPr bwMode="auto">
            <a:xfrm>
              <a:off x="4466" y="3029"/>
              <a:ext cx="1061" cy="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rgbClr val="FF0000"/>
                  </a:solidFill>
                </a:rPr>
                <a:t>00 01 23 45</a:t>
              </a:r>
            </a:p>
          </p:txBody>
        </p:sp>
      </p:grpSp>
      <p:grpSp>
        <p:nvGrpSpPr>
          <p:cNvPr id="20" name="Group 49">
            <a:extLst>
              <a:ext uri="{FF2B5EF4-FFF2-40B4-BE49-F238E27FC236}">
                <a16:creationId xmlns:a16="http://schemas.microsoft.com/office/drawing/2014/main" id="{A9769892-A832-69A1-4C4C-EE34F164F351}"/>
              </a:ext>
            </a:extLst>
          </p:cNvPr>
          <p:cNvGrpSpPr>
            <a:grpSpLocks/>
          </p:cNvGrpSpPr>
          <p:nvPr/>
        </p:nvGrpSpPr>
        <p:grpSpPr bwMode="auto">
          <a:xfrm>
            <a:off x="1191079" y="3791148"/>
            <a:ext cx="3744913" cy="458788"/>
            <a:chOff x="3270" y="2978"/>
            <a:chExt cx="2359" cy="330"/>
          </a:xfrm>
        </p:grpSpPr>
        <p:sp>
          <p:nvSpPr>
            <p:cNvPr id="21" name="Rectangle 50">
              <a:extLst>
                <a:ext uri="{FF2B5EF4-FFF2-40B4-BE49-F238E27FC236}">
                  <a16:creationId xmlns:a16="http://schemas.microsoft.com/office/drawing/2014/main" id="{CDC1E043-E1BB-1C9A-BA86-ECD77362FCE3}"/>
                </a:ext>
              </a:extLst>
            </p:cNvPr>
            <p:cNvSpPr>
              <a:spLocks noChangeArrowheads="1"/>
            </p:cNvSpPr>
            <p:nvPr/>
          </p:nvSpPr>
          <p:spPr bwMode="auto">
            <a:xfrm>
              <a:off x="3270" y="3012"/>
              <a:ext cx="2359" cy="222"/>
            </a:xfrm>
            <a:prstGeom prst="rect">
              <a:avLst/>
            </a:prstGeom>
            <a:noFill/>
            <a:ln w="12700">
              <a:solidFill>
                <a:srgbClr val="0033CC"/>
              </a:solidFill>
              <a:miter lim="800000"/>
              <a:headEnd/>
              <a:tailEnd/>
            </a:ln>
            <a:extLst>
              <a:ext uri="{909E8E84-426E-40DD-AFC4-6F175D3DCCD1}">
                <a14:hiddenFill xmlns:a14="http://schemas.microsoft.com/office/drawing/2010/main">
                  <a:solidFill>
                    <a:srgbClr val="FFFFFF"/>
                  </a:solidFill>
                </a14:hiddenFill>
              </a:ext>
            </a:extLst>
          </p:spPr>
          <p:txBody>
            <a:bodyPr lIns="63500" tIns="25400" rIns="63500" bIns="25400" anchor="ct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endParaRPr lang="zh-CN" altLang="en-US" sz="1600">
                <a:latin typeface="Times New Roman" panose="02020603050405020304" pitchFamily="18" charset="0"/>
              </a:endParaRPr>
            </a:p>
          </p:txBody>
        </p:sp>
        <p:sp>
          <p:nvSpPr>
            <p:cNvPr id="22" name="Line 51">
              <a:extLst>
                <a:ext uri="{FF2B5EF4-FFF2-40B4-BE49-F238E27FC236}">
                  <a16:creationId xmlns:a16="http://schemas.microsoft.com/office/drawing/2014/main" id="{4196597B-3F01-9AB3-13D1-CB50B9D76602}"/>
                </a:ext>
              </a:extLst>
            </p:cNvPr>
            <p:cNvSpPr>
              <a:spLocks noChangeShapeType="1"/>
            </p:cNvSpPr>
            <p:nvPr/>
          </p:nvSpPr>
          <p:spPr bwMode="auto">
            <a:xfrm>
              <a:off x="3808" y="2978"/>
              <a:ext cx="0" cy="283"/>
            </a:xfrm>
            <a:prstGeom prst="line">
              <a:avLst/>
            </a:prstGeom>
            <a:noFill/>
            <a:ln w="12700">
              <a:solidFill>
                <a:srgbClr val="0033CC"/>
              </a:solidFill>
              <a:round/>
              <a:headEnd/>
              <a:tailEnd/>
            </a:ln>
            <a:extLst>
              <a:ext uri="{909E8E84-426E-40DD-AFC4-6F175D3DCCD1}">
                <a14:hiddenFill xmlns:a14="http://schemas.microsoft.com/office/drawing/2010/main">
                  <a:noFill/>
                </a14:hiddenFill>
              </a:ext>
            </a:extLst>
          </p:spPr>
          <p:txBody>
            <a:bodyPr wrap="none" lIns="63500" tIns="25400" rIns="63500" bIns="25400">
              <a:spAutoFit/>
            </a:bodyPr>
            <a:lstStyle/>
            <a:p>
              <a:endParaRPr lang="zh-CN" altLang="en-US"/>
            </a:p>
          </p:txBody>
        </p:sp>
        <p:sp>
          <p:nvSpPr>
            <p:cNvPr id="23" name="Text Box 52">
              <a:extLst>
                <a:ext uri="{FF2B5EF4-FFF2-40B4-BE49-F238E27FC236}">
                  <a16:creationId xmlns:a16="http://schemas.microsoft.com/office/drawing/2014/main" id="{CC48D12B-9C19-BDE8-F626-E6046280112D}"/>
                </a:ext>
              </a:extLst>
            </p:cNvPr>
            <p:cNvSpPr txBox="1">
              <a:spLocks noChangeArrowheads="1"/>
            </p:cNvSpPr>
            <p:nvPr/>
          </p:nvSpPr>
          <p:spPr bwMode="auto">
            <a:xfrm>
              <a:off x="3325" y="3021"/>
              <a:ext cx="421" cy="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chemeClr val="accent2"/>
                  </a:solidFill>
                </a:rPr>
                <a:t>40</a:t>
              </a:r>
            </a:p>
          </p:txBody>
        </p:sp>
        <p:sp>
          <p:nvSpPr>
            <p:cNvPr id="24" name="Line 53">
              <a:extLst>
                <a:ext uri="{FF2B5EF4-FFF2-40B4-BE49-F238E27FC236}">
                  <a16:creationId xmlns:a16="http://schemas.microsoft.com/office/drawing/2014/main" id="{67BA7141-13F7-A86A-8E1B-79F2F472075E}"/>
                </a:ext>
              </a:extLst>
            </p:cNvPr>
            <p:cNvSpPr>
              <a:spLocks noChangeShapeType="1"/>
            </p:cNvSpPr>
            <p:nvPr/>
          </p:nvSpPr>
          <p:spPr bwMode="auto">
            <a:xfrm>
              <a:off x="4070" y="2988"/>
              <a:ext cx="0" cy="283"/>
            </a:xfrm>
            <a:prstGeom prst="line">
              <a:avLst/>
            </a:prstGeom>
            <a:noFill/>
            <a:ln w="12700">
              <a:solidFill>
                <a:srgbClr val="0033CC"/>
              </a:solidFill>
              <a:round/>
              <a:headEnd/>
              <a:tailEnd/>
            </a:ln>
            <a:extLst>
              <a:ext uri="{909E8E84-426E-40DD-AFC4-6F175D3DCCD1}">
                <a14:hiddenFill xmlns:a14="http://schemas.microsoft.com/office/drawing/2010/main">
                  <a:noFill/>
                </a14:hiddenFill>
              </a:ext>
            </a:extLst>
          </p:spPr>
          <p:txBody>
            <a:bodyPr wrap="none" lIns="63500" tIns="25400" rIns="63500" bIns="25400">
              <a:spAutoFit/>
            </a:bodyPr>
            <a:lstStyle/>
            <a:p>
              <a:endParaRPr lang="zh-CN" altLang="en-US"/>
            </a:p>
          </p:txBody>
        </p:sp>
        <p:sp>
          <p:nvSpPr>
            <p:cNvPr id="25" name="Text Box 54">
              <a:extLst>
                <a:ext uri="{FF2B5EF4-FFF2-40B4-BE49-F238E27FC236}">
                  <a16:creationId xmlns:a16="http://schemas.microsoft.com/office/drawing/2014/main" id="{E6DE06CA-C18A-71EB-5907-C6528631E7F0}"/>
                </a:ext>
              </a:extLst>
            </p:cNvPr>
            <p:cNvSpPr txBox="1">
              <a:spLocks noChangeArrowheads="1"/>
            </p:cNvSpPr>
            <p:nvPr/>
          </p:nvSpPr>
          <p:spPr bwMode="auto">
            <a:xfrm>
              <a:off x="3821" y="3023"/>
              <a:ext cx="329" cy="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chemeClr val="accent2"/>
                  </a:solidFill>
                </a:rPr>
                <a:t>1</a:t>
              </a:r>
            </a:p>
          </p:txBody>
        </p:sp>
        <p:sp>
          <p:nvSpPr>
            <p:cNvPr id="26" name="Text Box 55">
              <a:extLst>
                <a:ext uri="{FF2B5EF4-FFF2-40B4-BE49-F238E27FC236}">
                  <a16:creationId xmlns:a16="http://schemas.microsoft.com/office/drawing/2014/main" id="{2EB4A336-3B3D-B7FC-21A9-8917B9DBA857}"/>
                </a:ext>
              </a:extLst>
            </p:cNvPr>
            <p:cNvSpPr txBox="1">
              <a:spLocks noChangeArrowheads="1"/>
            </p:cNvSpPr>
            <p:nvPr/>
          </p:nvSpPr>
          <p:spPr bwMode="auto">
            <a:xfrm>
              <a:off x="4105" y="3031"/>
              <a:ext cx="329" cy="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chemeClr val="accent2"/>
                  </a:solidFill>
                </a:rPr>
                <a:t>2</a:t>
              </a:r>
            </a:p>
          </p:txBody>
        </p:sp>
        <p:sp>
          <p:nvSpPr>
            <p:cNvPr id="27" name="Line 56">
              <a:extLst>
                <a:ext uri="{FF2B5EF4-FFF2-40B4-BE49-F238E27FC236}">
                  <a16:creationId xmlns:a16="http://schemas.microsoft.com/office/drawing/2014/main" id="{FFECE88E-92A5-7F02-FC80-853F146990D6}"/>
                </a:ext>
              </a:extLst>
            </p:cNvPr>
            <p:cNvSpPr>
              <a:spLocks noChangeShapeType="1"/>
            </p:cNvSpPr>
            <p:nvPr/>
          </p:nvSpPr>
          <p:spPr bwMode="auto">
            <a:xfrm>
              <a:off x="4359" y="2989"/>
              <a:ext cx="0" cy="283"/>
            </a:xfrm>
            <a:prstGeom prst="line">
              <a:avLst/>
            </a:prstGeom>
            <a:noFill/>
            <a:ln w="12700">
              <a:solidFill>
                <a:srgbClr val="0033CC"/>
              </a:solidFill>
              <a:round/>
              <a:headEnd/>
              <a:tailEnd/>
            </a:ln>
            <a:extLst>
              <a:ext uri="{909E8E84-426E-40DD-AFC4-6F175D3DCCD1}">
                <a14:hiddenFill xmlns:a14="http://schemas.microsoft.com/office/drawing/2010/main">
                  <a:noFill/>
                </a14:hiddenFill>
              </a:ext>
            </a:extLst>
          </p:spPr>
          <p:txBody>
            <a:bodyPr wrap="none" lIns="63500" tIns="25400" rIns="63500" bIns="25400">
              <a:spAutoFit/>
            </a:bodyPr>
            <a:lstStyle/>
            <a:p>
              <a:endParaRPr lang="zh-CN" altLang="en-US"/>
            </a:p>
          </p:txBody>
        </p:sp>
        <p:sp>
          <p:nvSpPr>
            <p:cNvPr id="28" name="Text Box 57">
              <a:extLst>
                <a:ext uri="{FF2B5EF4-FFF2-40B4-BE49-F238E27FC236}">
                  <a16:creationId xmlns:a16="http://schemas.microsoft.com/office/drawing/2014/main" id="{F1CFFE23-6123-C6A4-37E1-52AE8FFBE27E}"/>
                </a:ext>
              </a:extLst>
            </p:cNvPr>
            <p:cNvSpPr txBox="1">
              <a:spLocks noChangeArrowheads="1"/>
            </p:cNvSpPr>
            <p:nvPr/>
          </p:nvSpPr>
          <p:spPr bwMode="auto">
            <a:xfrm>
              <a:off x="4466" y="3029"/>
              <a:ext cx="1061" cy="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rgbClr val="FF0000"/>
                  </a:solidFill>
                </a:rPr>
                <a:t>45 23 01 00</a:t>
              </a:r>
            </a:p>
          </p:txBody>
        </p:sp>
      </p:grpSp>
      <p:grpSp>
        <p:nvGrpSpPr>
          <p:cNvPr id="29" name="Group 58">
            <a:extLst>
              <a:ext uri="{FF2B5EF4-FFF2-40B4-BE49-F238E27FC236}">
                <a16:creationId xmlns:a16="http://schemas.microsoft.com/office/drawing/2014/main" id="{2F6A5288-3DF6-2E05-FFE6-404639BC60F0}"/>
              </a:ext>
            </a:extLst>
          </p:cNvPr>
          <p:cNvGrpSpPr>
            <a:grpSpLocks/>
          </p:cNvGrpSpPr>
          <p:nvPr/>
        </p:nvGrpSpPr>
        <p:grpSpPr bwMode="auto">
          <a:xfrm>
            <a:off x="5001079" y="3675261"/>
            <a:ext cx="1184275" cy="1901825"/>
            <a:chOff x="2947" y="3206"/>
            <a:chExt cx="746" cy="1198"/>
          </a:xfrm>
        </p:grpSpPr>
        <p:sp>
          <p:nvSpPr>
            <p:cNvPr id="30" name="Rectangle 59">
              <a:extLst>
                <a:ext uri="{FF2B5EF4-FFF2-40B4-BE49-F238E27FC236}">
                  <a16:creationId xmlns:a16="http://schemas.microsoft.com/office/drawing/2014/main" id="{1C31D9CF-332A-89D3-26CB-3BE830AE689D}"/>
                </a:ext>
              </a:extLst>
            </p:cNvPr>
            <p:cNvSpPr>
              <a:spLocks noChangeArrowheads="1"/>
            </p:cNvSpPr>
            <p:nvPr/>
          </p:nvSpPr>
          <p:spPr bwMode="auto">
            <a:xfrm>
              <a:off x="3381" y="3206"/>
              <a:ext cx="312" cy="1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90000"/>
                </a:lnSpc>
                <a:spcBef>
                  <a:spcPct val="0"/>
                </a:spcBef>
                <a:buFontTx/>
                <a:buNone/>
              </a:pPr>
              <a:r>
                <a:rPr lang="en-US" altLang="zh-CN" sz="2200">
                  <a:solidFill>
                    <a:srgbClr val="FF0000"/>
                  </a:solidFill>
                </a:rPr>
                <a:t>00</a:t>
              </a:r>
            </a:p>
            <a:p>
              <a:pPr>
                <a:lnSpc>
                  <a:spcPct val="90000"/>
                </a:lnSpc>
                <a:spcBef>
                  <a:spcPct val="0"/>
                </a:spcBef>
                <a:buFontTx/>
                <a:buNone/>
              </a:pPr>
              <a:r>
                <a:rPr lang="en-US" altLang="zh-CN" sz="2200">
                  <a:solidFill>
                    <a:srgbClr val="FF0000"/>
                  </a:solidFill>
                </a:rPr>
                <a:t>01</a:t>
              </a:r>
            </a:p>
            <a:p>
              <a:pPr>
                <a:lnSpc>
                  <a:spcPct val="90000"/>
                </a:lnSpc>
                <a:spcBef>
                  <a:spcPct val="0"/>
                </a:spcBef>
                <a:buFontTx/>
                <a:buNone/>
              </a:pPr>
              <a:r>
                <a:rPr lang="en-US" altLang="zh-CN" sz="2200">
                  <a:solidFill>
                    <a:srgbClr val="FF0000"/>
                  </a:solidFill>
                </a:rPr>
                <a:t>23</a:t>
              </a:r>
            </a:p>
            <a:p>
              <a:pPr>
                <a:lnSpc>
                  <a:spcPct val="90000"/>
                </a:lnSpc>
                <a:spcBef>
                  <a:spcPct val="0"/>
                </a:spcBef>
                <a:buFontTx/>
                <a:buNone/>
              </a:pPr>
              <a:r>
                <a:rPr lang="en-US" altLang="zh-CN" sz="2200">
                  <a:solidFill>
                    <a:srgbClr val="FF0000"/>
                  </a:solidFill>
                </a:rPr>
                <a:t>45</a:t>
              </a:r>
            </a:p>
            <a:p>
              <a:pPr>
                <a:lnSpc>
                  <a:spcPct val="90000"/>
                </a:lnSpc>
                <a:spcBef>
                  <a:spcPct val="0"/>
                </a:spcBef>
                <a:buFontTx/>
                <a:buNone/>
              </a:pPr>
              <a:r>
                <a:rPr lang="en-US" altLang="zh-CN" sz="2200"/>
                <a:t>12</a:t>
              </a:r>
            </a:p>
            <a:p>
              <a:pPr>
                <a:lnSpc>
                  <a:spcPct val="90000"/>
                </a:lnSpc>
                <a:spcBef>
                  <a:spcPct val="0"/>
                </a:spcBef>
                <a:buFontTx/>
                <a:buNone/>
              </a:pPr>
              <a:r>
                <a:rPr lang="en-US" altLang="zh-CN" sz="2200"/>
                <a:t>40</a:t>
              </a:r>
            </a:p>
          </p:txBody>
        </p:sp>
        <p:sp>
          <p:nvSpPr>
            <p:cNvPr id="31" name="Line 60">
              <a:extLst>
                <a:ext uri="{FF2B5EF4-FFF2-40B4-BE49-F238E27FC236}">
                  <a16:creationId xmlns:a16="http://schemas.microsoft.com/office/drawing/2014/main" id="{B8BB77E2-BE3F-2B2D-A84A-878B1B9A8962}"/>
                </a:ext>
              </a:extLst>
            </p:cNvPr>
            <p:cNvSpPr>
              <a:spLocks noChangeShapeType="1"/>
            </p:cNvSpPr>
            <p:nvPr/>
          </p:nvSpPr>
          <p:spPr bwMode="auto">
            <a:xfrm>
              <a:off x="2947" y="3597"/>
              <a:ext cx="449" cy="15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32" name="Group 61">
            <a:extLst>
              <a:ext uri="{FF2B5EF4-FFF2-40B4-BE49-F238E27FC236}">
                <a16:creationId xmlns:a16="http://schemas.microsoft.com/office/drawing/2014/main" id="{6A988A92-C242-A6FE-5D39-76CF10C3873E}"/>
              </a:ext>
            </a:extLst>
          </p:cNvPr>
          <p:cNvGrpSpPr>
            <a:grpSpLocks/>
          </p:cNvGrpSpPr>
          <p:nvPr/>
        </p:nvGrpSpPr>
        <p:grpSpPr bwMode="auto">
          <a:xfrm>
            <a:off x="5064579" y="3673673"/>
            <a:ext cx="2452688" cy="1901825"/>
            <a:chOff x="2907" y="3211"/>
            <a:chExt cx="1545" cy="1198"/>
          </a:xfrm>
        </p:grpSpPr>
        <p:sp>
          <p:nvSpPr>
            <p:cNvPr id="33" name="Rectangle 62">
              <a:extLst>
                <a:ext uri="{FF2B5EF4-FFF2-40B4-BE49-F238E27FC236}">
                  <a16:creationId xmlns:a16="http://schemas.microsoft.com/office/drawing/2014/main" id="{3D271C0E-BDEA-0816-2F06-0C1C331329D7}"/>
                </a:ext>
              </a:extLst>
            </p:cNvPr>
            <p:cNvSpPr>
              <a:spLocks noChangeArrowheads="1"/>
            </p:cNvSpPr>
            <p:nvPr/>
          </p:nvSpPr>
          <p:spPr bwMode="auto">
            <a:xfrm>
              <a:off x="4140" y="3211"/>
              <a:ext cx="312" cy="1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90000"/>
                </a:lnSpc>
                <a:spcBef>
                  <a:spcPct val="0"/>
                </a:spcBef>
                <a:buFontTx/>
                <a:buNone/>
              </a:pPr>
              <a:r>
                <a:rPr lang="en-US" altLang="zh-CN" sz="2200">
                  <a:solidFill>
                    <a:srgbClr val="FF0000"/>
                  </a:solidFill>
                </a:rPr>
                <a:t>45</a:t>
              </a:r>
            </a:p>
            <a:p>
              <a:pPr>
                <a:lnSpc>
                  <a:spcPct val="90000"/>
                </a:lnSpc>
                <a:spcBef>
                  <a:spcPct val="0"/>
                </a:spcBef>
                <a:buFontTx/>
                <a:buNone/>
              </a:pPr>
              <a:r>
                <a:rPr lang="en-US" altLang="zh-CN" sz="2200">
                  <a:solidFill>
                    <a:srgbClr val="FF0000"/>
                  </a:solidFill>
                </a:rPr>
                <a:t>23</a:t>
              </a:r>
            </a:p>
            <a:p>
              <a:pPr>
                <a:lnSpc>
                  <a:spcPct val="90000"/>
                </a:lnSpc>
                <a:spcBef>
                  <a:spcPct val="0"/>
                </a:spcBef>
                <a:buFontTx/>
                <a:buNone/>
              </a:pPr>
              <a:r>
                <a:rPr lang="en-US" altLang="zh-CN" sz="2200">
                  <a:solidFill>
                    <a:srgbClr val="FF0000"/>
                  </a:solidFill>
                </a:rPr>
                <a:t>01</a:t>
              </a:r>
            </a:p>
            <a:p>
              <a:pPr>
                <a:lnSpc>
                  <a:spcPct val="90000"/>
                </a:lnSpc>
                <a:spcBef>
                  <a:spcPct val="0"/>
                </a:spcBef>
                <a:buFontTx/>
                <a:buNone/>
              </a:pPr>
              <a:r>
                <a:rPr lang="en-US" altLang="zh-CN" sz="2200">
                  <a:solidFill>
                    <a:srgbClr val="FF0000"/>
                  </a:solidFill>
                </a:rPr>
                <a:t>00</a:t>
              </a:r>
            </a:p>
            <a:p>
              <a:pPr>
                <a:lnSpc>
                  <a:spcPct val="90000"/>
                </a:lnSpc>
                <a:spcBef>
                  <a:spcPct val="0"/>
                </a:spcBef>
                <a:buFontTx/>
                <a:buNone/>
              </a:pPr>
              <a:r>
                <a:rPr lang="en-US" altLang="zh-CN" sz="2200"/>
                <a:t>12</a:t>
              </a:r>
            </a:p>
            <a:p>
              <a:pPr>
                <a:lnSpc>
                  <a:spcPct val="90000"/>
                </a:lnSpc>
                <a:spcBef>
                  <a:spcPct val="0"/>
                </a:spcBef>
                <a:buFontTx/>
                <a:buNone/>
              </a:pPr>
              <a:r>
                <a:rPr lang="en-US" altLang="zh-CN" sz="2200"/>
                <a:t>40</a:t>
              </a:r>
            </a:p>
          </p:txBody>
        </p:sp>
        <p:sp>
          <p:nvSpPr>
            <p:cNvPr id="34" name="Line 63">
              <a:extLst>
                <a:ext uri="{FF2B5EF4-FFF2-40B4-BE49-F238E27FC236}">
                  <a16:creationId xmlns:a16="http://schemas.microsoft.com/office/drawing/2014/main" id="{1E4E8AFE-CB91-6FDD-7612-83B2A1C4499C}"/>
                </a:ext>
              </a:extLst>
            </p:cNvPr>
            <p:cNvSpPr>
              <a:spLocks noChangeShapeType="1"/>
            </p:cNvSpPr>
            <p:nvPr/>
          </p:nvSpPr>
          <p:spPr bwMode="auto">
            <a:xfrm flipV="1">
              <a:off x="2907" y="3965"/>
              <a:ext cx="1266" cy="17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35" name="Group 65">
            <a:extLst>
              <a:ext uri="{FF2B5EF4-FFF2-40B4-BE49-F238E27FC236}">
                <a16:creationId xmlns:a16="http://schemas.microsoft.com/office/drawing/2014/main" id="{A096519B-B0FB-37A9-0B6D-7280F8E9DC13}"/>
              </a:ext>
            </a:extLst>
          </p:cNvPr>
          <p:cNvGrpSpPr>
            <a:grpSpLocks/>
          </p:cNvGrpSpPr>
          <p:nvPr/>
        </p:nvGrpSpPr>
        <p:grpSpPr bwMode="auto">
          <a:xfrm>
            <a:off x="6205992" y="3665736"/>
            <a:ext cx="901700" cy="2344737"/>
            <a:chOff x="3731" y="2409"/>
            <a:chExt cx="521" cy="1477"/>
          </a:xfrm>
        </p:grpSpPr>
        <p:sp>
          <p:nvSpPr>
            <p:cNvPr id="36" name="Rectangle 38">
              <a:extLst>
                <a:ext uri="{FF2B5EF4-FFF2-40B4-BE49-F238E27FC236}">
                  <a16:creationId xmlns:a16="http://schemas.microsoft.com/office/drawing/2014/main" id="{A8F09AC3-88A3-A8E4-9231-00708E70A691}"/>
                </a:ext>
              </a:extLst>
            </p:cNvPr>
            <p:cNvSpPr>
              <a:spLocks noChangeArrowheads="1"/>
            </p:cNvSpPr>
            <p:nvPr/>
          </p:nvSpPr>
          <p:spPr bwMode="auto">
            <a:xfrm>
              <a:off x="3731" y="2409"/>
              <a:ext cx="466" cy="1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90000"/>
                </a:lnSpc>
                <a:spcBef>
                  <a:spcPct val="0"/>
                </a:spcBef>
                <a:buFontTx/>
                <a:buNone/>
              </a:pPr>
              <a:r>
                <a:rPr lang="en-US" altLang="zh-CN" sz="2200">
                  <a:solidFill>
                    <a:schemeClr val="accent2"/>
                  </a:solidFill>
                </a:rPr>
                <a:t>1005</a:t>
              </a:r>
            </a:p>
            <a:p>
              <a:pPr>
                <a:lnSpc>
                  <a:spcPct val="90000"/>
                </a:lnSpc>
                <a:spcBef>
                  <a:spcPct val="0"/>
                </a:spcBef>
                <a:buFontTx/>
                <a:buNone/>
              </a:pPr>
              <a:r>
                <a:rPr lang="en-US" altLang="zh-CN" sz="2200">
                  <a:solidFill>
                    <a:schemeClr val="accent2"/>
                  </a:solidFill>
                </a:rPr>
                <a:t>1004</a:t>
              </a:r>
            </a:p>
            <a:p>
              <a:pPr>
                <a:lnSpc>
                  <a:spcPct val="90000"/>
                </a:lnSpc>
                <a:spcBef>
                  <a:spcPct val="0"/>
                </a:spcBef>
                <a:buFontTx/>
                <a:buNone/>
              </a:pPr>
              <a:r>
                <a:rPr lang="en-US" altLang="zh-CN" sz="2200">
                  <a:solidFill>
                    <a:schemeClr val="accent2"/>
                  </a:solidFill>
                </a:rPr>
                <a:t>1003</a:t>
              </a:r>
            </a:p>
            <a:p>
              <a:pPr>
                <a:lnSpc>
                  <a:spcPct val="90000"/>
                </a:lnSpc>
                <a:spcBef>
                  <a:spcPct val="0"/>
                </a:spcBef>
                <a:buFontTx/>
                <a:buNone/>
              </a:pPr>
              <a:r>
                <a:rPr lang="zh-CN" altLang="en-US" sz="2200">
                  <a:solidFill>
                    <a:schemeClr val="accent2"/>
                  </a:solidFill>
                </a:rPr>
                <a:t>100</a:t>
              </a:r>
              <a:r>
                <a:rPr lang="en-US" altLang="zh-CN" sz="2200">
                  <a:solidFill>
                    <a:schemeClr val="accent2"/>
                  </a:solidFill>
                </a:rPr>
                <a:t>2</a:t>
              </a:r>
            </a:p>
            <a:p>
              <a:pPr>
                <a:lnSpc>
                  <a:spcPct val="90000"/>
                </a:lnSpc>
                <a:spcBef>
                  <a:spcPct val="0"/>
                </a:spcBef>
                <a:buFontTx/>
                <a:buNone/>
              </a:pPr>
              <a:r>
                <a:rPr lang="en-US" altLang="zh-CN" sz="2200">
                  <a:solidFill>
                    <a:schemeClr val="accent2"/>
                  </a:solidFill>
                </a:rPr>
                <a:t>1001</a:t>
              </a:r>
            </a:p>
            <a:p>
              <a:pPr>
                <a:lnSpc>
                  <a:spcPct val="90000"/>
                </a:lnSpc>
                <a:spcBef>
                  <a:spcPct val="0"/>
                </a:spcBef>
                <a:buFontTx/>
                <a:buNone/>
              </a:pPr>
              <a:r>
                <a:rPr lang="en-US" altLang="zh-CN" sz="2200">
                  <a:solidFill>
                    <a:schemeClr val="accent2"/>
                  </a:solidFill>
                </a:rPr>
                <a:t>1000</a:t>
              </a:r>
            </a:p>
          </p:txBody>
        </p:sp>
        <p:sp>
          <p:nvSpPr>
            <p:cNvPr id="37" name="Text Box 64">
              <a:extLst>
                <a:ext uri="{FF2B5EF4-FFF2-40B4-BE49-F238E27FC236}">
                  <a16:creationId xmlns:a16="http://schemas.microsoft.com/office/drawing/2014/main" id="{96E924D7-60D5-749D-E47E-DE9280A4A9E6}"/>
                </a:ext>
              </a:extLst>
            </p:cNvPr>
            <p:cNvSpPr txBox="1">
              <a:spLocks noChangeArrowheads="1"/>
            </p:cNvSpPr>
            <p:nvPr/>
          </p:nvSpPr>
          <p:spPr bwMode="auto">
            <a:xfrm>
              <a:off x="3783" y="3617"/>
              <a:ext cx="469"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200">
                  <a:latin typeface="Times New Roman" panose="02020603050405020304" pitchFamily="18" charset="0"/>
                </a:rPr>
                <a:t>地址</a:t>
              </a:r>
            </a:p>
          </p:txBody>
        </p:sp>
      </p:grpSp>
      <p:sp>
        <p:nvSpPr>
          <p:cNvPr id="38" name="TextBox 42">
            <a:extLst>
              <a:ext uri="{FF2B5EF4-FFF2-40B4-BE49-F238E27FC236}">
                <a16:creationId xmlns:a16="http://schemas.microsoft.com/office/drawing/2014/main" id="{6D5C8708-88D7-CC9E-E331-84E03D1F0249}"/>
              </a:ext>
            </a:extLst>
          </p:cNvPr>
          <p:cNvSpPr txBox="1">
            <a:spLocks noChangeArrowheads="1"/>
          </p:cNvSpPr>
          <p:nvPr/>
        </p:nvSpPr>
        <p:spPr bwMode="auto">
          <a:xfrm>
            <a:off x="514804" y="5996186"/>
            <a:ext cx="54292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a:latin typeface="黑体" panose="02010609060101010101" pitchFamily="49" charset="-122"/>
                <a:ea typeface="黑体" panose="02010609060101010101" pitchFamily="49" charset="-122"/>
              </a:rPr>
              <a:t>只需要考虑指令中立即数的顺序！</a:t>
            </a:r>
          </a:p>
        </p:txBody>
      </p:sp>
      <p:sp>
        <p:nvSpPr>
          <p:cNvPr id="39" name="Text Box 35">
            <a:extLst>
              <a:ext uri="{FF2B5EF4-FFF2-40B4-BE49-F238E27FC236}">
                <a16:creationId xmlns:a16="http://schemas.microsoft.com/office/drawing/2014/main" id="{5DEF06D5-0C4E-6E82-AD39-811534AE4E5C}"/>
              </a:ext>
            </a:extLst>
          </p:cNvPr>
          <p:cNvSpPr txBox="1">
            <a:spLocks noChangeArrowheads="1"/>
          </p:cNvSpPr>
          <p:nvPr/>
        </p:nvSpPr>
        <p:spPr bwMode="auto">
          <a:xfrm>
            <a:off x="6475867" y="1548011"/>
            <a:ext cx="2655887"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200">
                <a:solidFill>
                  <a:srgbClr val="0033CC"/>
                </a:solidFill>
                <a:latin typeface="微软雅黑" panose="020B0503020204020204" pitchFamily="34" charset="-122"/>
                <a:ea typeface="微软雅黑" panose="020B0503020204020204" pitchFamily="34" charset="-122"/>
              </a:rPr>
              <a:t>即指令地址为</a:t>
            </a:r>
            <a:r>
              <a:rPr lang="en-US" altLang="zh-CN" sz="2200">
                <a:solidFill>
                  <a:srgbClr val="0033CC"/>
                </a:solidFill>
                <a:latin typeface="微软雅黑" panose="020B0503020204020204" pitchFamily="34" charset="-122"/>
                <a:ea typeface="微软雅黑" panose="020B0503020204020204" pitchFamily="34" charset="-122"/>
              </a:rPr>
              <a:t>1000</a:t>
            </a:r>
          </a:p>
        </p:txBody>
      </p:sp>
    </p:spTree>
    <p:extLst>
      <p:ext uri="{BB962C8B-B14F-4D97-AF65-F5344CB8AC3E}">
        <p14:creationId xmlns:p14="http://schemas.microsoft.com/office/powerpoint/2010/main" val="3624716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blinds(horizontal)">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blinds(horizontal)">
                                      <p:cBhvr>
                                        <p:cTn id="17" dur="500"/>
                                        <p:tgtEl>
                                          <p:spTgt spid="9">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9">
                                            <p:txEl>
                                              <p:pRg st="1" end="1"/>
                                            </p:txEl>
                                          </p:spTgt>
                                        </p:tgtEl>
                                        <p:attrNameLst>
                                          <p:attrName>style.visibility</p:attrName>
                                        </p:attrNameLst>
                                      </p:cBhvr>
                                      <p:to>
                                        <p:strVal val="visible"/>
                                      </p:to>
                                    </p:set>
                                    <p:animEffect transition="in" filter="blinds(horizontal)">
                                      <p:cBhvr>
                                        <p:cTn id="22" dur="500"/>
                                        <p:tgtEl>
                                          <p:spTgt spid="9">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blinds(horizontal)">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blinds(horizontal)">
                                      <p:cBhvr>
                                        <p:cTn id="32" dur="500"/>
                                        <p:tgtEl>
                                          <p:spTgt spid="35"/>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blinds(horizontal)">
                                      <p:cBhvr>
                                        <p:cTn id="37" dur="500"/>
                                        <p:tgtEl>
                                          <p:spTgt spid="29"/>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blinds(horizontal)">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blinds(horizontal)">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blinds(horizontal)">
                                      <p:cBhvr>
                                        <p:cTn id="52" dur="500"/>
                                        <p:tgtEl>
                                          <p:spTgt spid="32"/>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38"/>
                                        </p:tgtEl>
                                        <p:attrNameLst>
                                          <p:attrName>style.visibility</p:attrName>
                                        </p:attrNameLst>
                                      </p:cBhvr>
                                      <p:to>
                                        <p:strVal val="visible"/>
                                      </p:to>
                                    </p:set>
                                    <p:animEffect transition="in" filter="blinds(horizontal)">
                                      <p:cBhvr>
                                        <p:cTn id="5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38" grpId="0"/>
      <p:bldP spid="3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8518830E-7F9D-43CC-BBA4-631708B8E81D}"/>
              </a:ext>
            </a:extLst>
          </p:cNvPr>
          <p:cNvSpPr>
            <a:spLocks noGrp="1"/>
          </p:cNvSpPr>
          <p:nvPr>
            <p:ph type="title"/>
          </p:nvPr>
        </p:nvSpPr>
        <p:spPr/>
        <p:txBody>
          <a:bodyPr/>
          <a:lstStyle/>
          <a:p>
            <a:r>
              <a:rPr lang="zh-CN" altLang="en-US" dirty="0">
                <a:solidFill>
                  <a:schemeClr val="tx1"/>
                </a:solidFill>
              </a:rPr>
              <a:t>大端模式和小端模式</a:t>
            </a:r>
          </a:p>
        </p:txBody>
      </p:sp>
      <p:sp>
        <p:nvSpPr>
          <p:cNvPr id="5" name="灯片编号占位符 4">
            <a:extLst>
              <a:ext uri="{FF2B5EF4-FFF2-40B4-BE49-F238E27FC236}">
                <a16:creationId xmlns:a16="http://schemas.microsoft.com/office/drawing/2014/main" id="{9683ABEE-28E1-4755-BE8F-51C342166157}"/>
              </a:ext>
            </a:extLst>
          </p:cNvPr>
          <p:cNvSpPr>
            <a:spLocks noGrp="1"/>
          </p:cNvSpPr>
          <p:nvPr>
            <p:ph type="sldNum" sz="quarter" idx="10"/>
          </p:nvPr>
        </p:nvSpPr>
        <p:spPr/>
        <p:txBody>
          <a:bodyPr/>
          <a:lstStyle/>
          <a:p>
            <a:fld id="{4235D990-D27F-4F2C-9FEA-C8DF9BEEB4E2}" type="slidenum">
              <a:rPr lang="zh-CN" altLang="en-US" smtClean="0"/>
              <a:t>34</a:t>
            </a:fld>
            <a:endParaRPr lang="zh-CN" altLang="en-US" dirty="0"/>
          </a:p>
        </p:txBody>
      </p:sp>
      <p:sp>
        <p:nvSpPr>
          <p:cNvPr id="69" name="Rectangle 3">
            <a:extLst>
              <a:ext uri="{FF2B5EF4-FFF2-40B4-BE49-F238E27FC236}">
                <a16:creationId xmlns:a16="http://schemas.microsoft.com/office/drawing/2014/main" id="{BE432359-5DE5-B2BA-18E0-3875C3CCE72E}"/>
              </a:ext>
            </a:extLst>
          </p:cNvPr>
          <p:cNvSpPr>
            <a:spLocks noChangeArrowheads="1"/>
          </p:cNvSpPr>
          <p:nvPr/>
        </p:nvSpPr>
        <p:spPr bwMode="auto">
          <a:xfrm>
            <a:off x="3250293" y="1112838"/>
            <a:ext cx="520700" cy="158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endParaRPr lang="zh-CN" altLang="en-US" sz="1600">
              <a:latin typeface="Times New Roman" panose="02020603050405020304" pitchFamily="18" charset="0"/>
            </a:endParaRPr>
          </a:p>
        </p:txBody>
      </p:sp>
      <p:sp>
        <p:nvSpPr>
          <p:cNvPr id="70" name="Line 4">
            <a:extLst>
              <a:ext uri="{FF2B5EF4-FFF2-40B4-BE49-F238E27FC236}">
                <a16:creationId xmlns:a16="http://schemas.microsoft.com/office/drawing/2014/main" id="{0B6E3A50-22E7-2309-4DDD-A0CCD02708E7}"/>
              </a:ext>
            </a:extLst>
          </p:cNvPr>
          <p:cNvSpPr>
            <a:spLocks noChangeShapeType="1"/>
          </p:cNvSpPr>
          <p:nvPr/>
        </p:nvSpPr>
        <p:spPr bwMode="auto">
          <a:xfrm>
            <a:off x="3250293" y="1868488"/>
            <a:ext cx="5207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 name="Line 5">
            <a:extLst>
              <a:ext uri="{FF2B5EF4-FFF2-40B4-BE49-F238E27FC236}">
                <a16:creationId xmlns:a16="http://schemas.microsoft.com/office/drawing/2014/main" id="{E008E9AC-BB05-2840-3DF0-0A0459E53D32}"/>
              </a:ext>
            </a:extLst>
          </p:cNvPr>
          <p:cNvSpPr>
            <a:spLocks noChangeShapeType="1"/>
          </p:cNvSpPr>
          <p:nvPr/>
        </p:nvSpPr>
        <p:spPr bwMode="auto">
          <a:xfrm>
            <a:off x="3250293" y="1487488"/>
            <a:ext cx="5207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2" name="Line 6">
            <a:extLst>
              <a:ext uri="{FF2B5EF4-FFF2-40B4-BE49-F238E27FC236}">
                <a16:creationId xmlns:a16="http://schemas.microsoft.com/office/drawing/2014/main" id="{9D42FC90-424D-65AE-7546-F713A3C36EFD}"/>
              </a:ext>
            </a:extLst>
          </p:cNvPr>
          <p:cNvSpPr>
            <a:spLocks noChangeShapeType="1"/>
          </p:cNvSpPr>
          <p:nvPr/>
        </p:nvSpPr>
        <p:spPr bwMode="auto">
          <a:xfrm>
            <a:off x="3250293" y="2249488"/>
            <a:ext cx="5207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3" name="Rectangle 7">
            <a:extLst>
              <a:ext uri="{FF2B5EF4-FFF2-40B4-BE49-F238E27FC236}">
                <a16:creationId xmlns:a16="http://schemas.microsoft.com/office/drawing/2014/main" id="{2C3452C3-3820-DF5A-3DFE-992459BEF176}"/>
              </a:ext>
            </a:extLst>
          </p:cNvPr>
          <p:cNvSpPr>
            <a:spLocks noChangeArrowheads="1"/>
          </p:cNvSpPr>
          <p:nvPr/>
        </p:nvSpPr>
        <p:spPr bwMode="auto">
          <a:xfrm>
            <a:off x="3320143" y="1169988"/>
            <a:ext cx="438150"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2200"/>
              <a:t>78</a:t>
            </a:r>
          </a:p>
        </p:txBody>
      </p:sp>
      <p:sp>
        <p:nvSpPr>
          <p:cNvPr id="74" name="Rectangle 8">
            <a:extLst>
              <a:ext uri="{FF2B5EF4-FFF2-40B4-BE49-F238E27FC236}">
                <a16:creationId xmlns:a16="http://schemas.microsoft.com/office/drawing/2014/main" id="{A07CC669-83E2-7CCB-627A-DF72B408B159}"/>
              </a:ext>
            </a:extLst>
          </p:cNvPr>
          <p:cNvSpPr>
            <a:spLocks noChangeArrowheads="1"/>
          </p:cNvSpPr>
          <p:nvPr/>
        </p:nvSpPr>
        <p:spPr bwMode="auto">
          <a:xfrm>
            <a:off x="3320143" y="1538288"/>
            <a:ext cx="438150"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2200"/>
              <a:t>56</a:t>
            </a:r>
          </a:p>
        </p:txBody>
      </p:sp>
      <p:sp>
        <p:nvSpPr>
          <p:cNvPr id="75" name="Rectangle 9">
            <a:extLst>
              <a:ext uri="{FF2B5EF4-FFF2-40B4-BE49-F238E27FC236}">
                <a16:creationId xmlns:a16="http://schemas.microsoft.com/office/drawing/2014/main" id="{71A2853A-5732-59FF-DDBB-BE03F8D7B92A}"/>
              </a:ext>
            </a:extLst>
          </p:cNvPr>
          <p:cNvSpPr>
            <a:spLocks noChangeArrowheads="1"/>
          </p:cNvSpPr>
          <p:nvPr/>
        </p:nvSpPr>
        <p:spPr bwMode="auto">
          <a:xfrm>
            <a:off x="3320143" y="1919288"/>
            <a:ext cx="438150"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2200"/>
              <a:t>34</a:t>
            </a:r>
          </a:p>
        </p:txBody>
      </p:sp>
      <p:sp>
        <p:nvSpPr>
          <p:cNvPr id="76" name="Rectangle 10">
            <a:extLst>
              <a:ext uri="{FF2B5EF4-FFF2-40B4-BE49-F238E27FC236}">
                <a16:creationId xmlns:a16="http://schemas.microsoft.com/office/drawing/2014/main" id="{F46F4F66-07AA-BCB8-BC5B-39563E5BB782}"/>
              </a:ext>
            </a:extLst>
          </p:cNvPr>
          <p:cNvSpPr>
            <a:spLocks noChangeArrowheads="1"/>
          </p:cNvSpPr>
          <p:nvPr/>
        </p:nvSpPr>
        <p:spPr bwMode="auto">
          <a:xfrm>
            <a:off x="3320143" y="2351088"/>
            <a:ext cx="438150"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2200"/>
              <a:t>12</a:t>
            </a:r>
          </a:p>
        </p:txBody>
      </p:sp>
      <p:sp>
        <p:nvSpPr>
          <p:cNvPr id="77" name="Rectangle 11">
            <a:extLst>
              <a:ext uri="{FF2B5EF4-FFF2-40B4-BE49-F238E27FC236}">
                <a16:creationId xmlns:a16="http://schemas.microsoft.com/office/drawing/2014/main" id="{854EEBAF-7D32-AF09-0DDF-AA51B5E7A651}"/>
              </a:ext>
            </a:extLst>
          </p:cNvPr>
          <p:cNvSpPr>
            <a:spLocks noChangeArrowheads="1"/>
          </p:cNvSpPr>
          <p:nvPr/>
        </p:nvSpPr>
        <p:spPr bwMode="auto">
          <a:xfrm>
            <a:off x="3955143" y="2363788"/>
            <a:ext cx="254000"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zh-CN" altLang="en-US" sz="1800" dirty="0"/>
              <a:t>0</a:t>
            </a:r>
          </a:p>
        </p:txBody>
      </p:sp>
      <p:sp>
        <p:nvSpPr>
          <p:cNvPr id="78" name="Rectangle 12">
            <a:extLst>
              <a:ext uri="{FF2B5EF4-FFF2-40B4-BE49-F238E27FC236}">
                <a16:creationId xmlns:a16="http://schemas.microsoft.com/office/drawing/2014/main" id="{F7DBD9F0-E908-5A04-94FD-EE56667D8738}"/>
              </a:ext>
            </a:extLst>
          </p:cNvPr>
          <p:cNvSpPr>
            <a:spLocks noChangeArrowheads="1"/>
          </p:cNvSpPr>
          <p:nvPr/>
        </p:nvSpPr>
        <p:spPr bwMode="auto">
          <a:xfrm>
            <a:off x="3942443" y="1944688"/>
            <a:ext cx="254000"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zh-CN" altLang="en-US" sz="1800"/>
              <a:t>1</a:t>
            </a:r>
          </a:p>
        </p:txBody>
      </p:sp>
      <p:sp>
        <p:nvSpPr>
          <p:cNvPr id="79" name="Rectangle 13">
            <a:extLst>
              <a:ext uri="{FF2B5EF4-FFF2-40B4-BE49-F238E27FC236}">
                <a16:creationId xmlns:a16="http://schemas.microsoft.com/office/drawing/2014/main" id="{95280C2A-B7D5-C665-E884-ABD718E99AE4}"/>
              </a:ext>
            </a:extLst>
          </p:cNvPr>
          <p:cNvSpPr>
            <a:spLocks noChangeArrowheads="1"/>
          </p:cNvSpPr>
          <p:nvPr/>
        </p:nvSpPr>
        <p:spPr bwMode="auto">
          <a:xfrm>
            <a:off x="3942443" y="1563688"/>
            <a:ext cx="254000"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zh-CN" altLang="en-US" sz="1800"/>
              <a:t>2</a:t>
            </a:r>
          </a:p>
        </p:txBody>
      </p:sp>
      <p:sp>
        <p:nvSpPr>
          <p:cNvPr id="80" name="Rectangle 14">
            <a:extLst>
              <a:ext uri="{FF2B5EF4-FFF2-40B4-BE49-F238E27FC236}">
                <a16:creationId xmlns:a16="http://schemas.microsoft.com/office/drawing/2014/main" id="{772B01BA-1E48-CBDE-4866-4B62EDBA6D96}"/>
              </a:ext>
            </a:extLst>
          </p:cNvPr>
          <p:cNvSpPr>
            <a:spLocks noChangeArrowheads="1"/>
          </p:cNvSpPr>
          <p:nvPr/>
        </p:nvSpPr>
        <p:spPr bwMode="auto">
          <a:xfrm>
            <a:off x="3942443" y="1182688"/>
            <a:ext cx="254000"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zh-CN" altLang="en-US" sz="1800"/>
              <a:t>3</a:t>
            </a:r>
          </a:p>
        </p:txBody>
      </p:sp>
      <p:sp>
        <p:nvSpPr>
          <p:cNvPr id="81" name="Rectangle 15">
            <a:extLst>
              <a:ext uri="{FF2B5EF4-FFF2-40B4-BE49-F238E27FC236}">
                <a16:creationId xmlns:a16="http://schemas.microsoft.com/office/drawing/2014/main" id="{4C78210D-D1D3-51E1-968E-856162CA3696}"/>
              </a:ext>
            </a:extLst>
          </p:cNvPr>
          <p:cNvSpPr>
            <a:spLocks noChangeArrowheads="1"/>
          </p:cNvSpPr>
          <p:nvPr/>
        </p:nvSpPr>
        <p:spPr bwMode="auto">
          <a:xfrm>
            <a:off x="4907643" y="1944688"/>
            <a:ext cx="1397000" cy="827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2000"/>
              <a:t>increasing</a:t>
            </a:r>
          </a:p>
          <a:p>
            <a:pPr>
              <a:lnSpc>
                <a:spcPct val="85000"/>
              </a:lnSpc>
              <a:spcBef>
                <a:spcPct val="0"/>
              </a:spcBef>
              <a:buFontTx/>
              <a:buNone/>
            </a:pPr>
            <a:r>
              <a:rPr lang="en-US" altLang="zh-CN" sz="2000"/>
              <a:t>byte</a:t>
            </a:r>
          </a:p>
          <a:p>
            <a:pPr>
              <a:lnSpc>
                <a:spcPct val="85000"/>
              </a:lnSpc>
              <a:spcBef>
                <a:spcPct val="0"/>
              </a:spcBef>
              <a:buFontTx/>
              <a:buNone/>
            </a:pPr>
            <a:r>
              <a:rPr lang="en-US" altLang="zh-CN" sz="2000"/>
              <a:t>address</a:t>
            </a:r>
          </a:p>
        </p:txBody>
      </p:sp>
      <p:sp>
        <p:nvSpPr>
          <p:cNvPr id="82" name="Line 16">
            <a:extLst>
              <a:ext uri="{FF2B5EF4-FFF2-40B4-BE49-F238E27FC236}">
                <a16:creationId xmlns:a16="http://schemas.microsoft.com/office/drawing/2014/main" id="{ED4575B9-C78C-8935-AFF8-D18C341147BD}"/>
              </a:ext>
            </a:extLst>
          </p:cNvPr>
          <p:cNvSpPr>
            <a:spLocks noChangeShapeType="1"/>
          </p:cNvSpPr>
          <p:nvPr/>
        </p:nvSpPr>
        <p:spPr bwMode="auto">
          <a:xfrm flipV="1">
            <a:off x="5415643" y="1379538"/>
            <a:ext cx="0" cy="546100"/>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83" name="Rectangle 17">
            <a:extLst>
              <a:ext uri="{FF2B5EF4-FFF2-40B4-BE49-F238E27FC236}">
                <a16:creationId xmlns:a16="http://schemas.microsoft.com/office/drawing/2014/main" id="{E9829DDB-084D-D304-AE11-D0F8A5949AE1}"/>
              </a:ext>
            </a:extLst>
          </p:cNvPr>
          <p:cNvSpPr>
            <a:spLocks noChangeArrowheads="1"/>
          </p:cNvSpPr>
          <p:nvPr/>
        </p:nvSpPr>
        <p:spPr bwMode="auto">
          <a:xfrm>
            <a:off x="2812143" y="2909888"/>
            <a:ext cx="1320800"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1800"/>
              <a:t>Big Endian</a:t>
            </a:r>
          </a:p>
        </p:txBody>
      </p:sp>
      <p:sp>
        <p:nvSpPr>
          <p:cNvPr id="84" name="Rectangle 18">
            <a:extLst>
              <a:ext uri="{FF2B5EF4-FFF2-40B4-BE49-F238E27FC236}">
                <a16:creationId xmlns:a16="http://schemas.microsoft.com/office/drawing/2014/main" id="{CCF337D4-F6BC-D262-5A75-94D501C9BD74}"/>
              </a:ext>
            </a:extLst>
          </p:cNvPr>
          <p:cNvSpPr>
            <a:spLocks noChangeArrowheads="1"/>
          </p:cNvSpPr>
          <p:nvPr/>
        </p:nvSpPr>
        <p:spPr bwMode="auto">
          <a:xfrm>
            <a:off x="6996793" y="1120775"/>
            <a:ext cx="520700" cy="158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endParaRPr lang="zh-CN" altLang="en-US" sz="1600">
              <a:latin typeface="Times New Roman" panose="02020603050405020304" pitchFamily="18" charset="0"/>
            </a:endParaRPr>
          </a:p>
        </p:txBody>
      </p:sp>
      <p:sp>
        <p:nvSpPr>
          <p:cNvPr id="85" name="Line 19">
            <a:extLst>
              <a:ext uri="{FF2B5EF4-FFF2-40B4-BE49-F238E27FC236}">
                <a16:creationId xmlns:a16="http://schemas.microsoft.com/office/drawing/2014/main" id="{DF0E66C4-9719-E833-D2E2-C1A3E66D33EF}"/>
              </a:ext>
            </a:extLst>
          </p:cNvPr>
          <p:cNvSpPr>
            <a:spLocks noChangeShapeType="1"/>
          </p:cNvSpPr>
          <p:nvPr/>
        </p:nvSpPr>
        <p:spPr bwMode="auto">
          <a:xfrm>
            <a:off x="6996793" y="1920875"/>
            <a:ext cx="5207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86" name="Line 20">
            <a:extLst>
              <a:ext uri="{FF2B5EF4-FFF2-40B4-BE49-F238E27FC236}">
                <a16:creationId xmlns:a16="http://schemas.microsoft.com/office/drawing/2014/main" id="{B26A3F3E-8037-4378-6889-45BEAB17A9CC}"/>
              </a:ext>
            </a:extLst>
          </p:cNvPr>
          <p:cNvSpPr>
            <a:spLocks noChangeShapeType="1"/>
          </p:cNvSpPr>
          <p:nvPr/>
        </p:nvSpPr>
        <p:spPr bwMode="auto">
          <a:xfrm>
            <a:off x="6996793" y="1539875"/>
            <a:ext cx="5207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87" name="Line 21">
            <a:extLst>
              <a:ext uri="{FF2B5EF4-FFF2-40B4-BE49-F238E27FC236}">
                <a16:creationId xmlns:a16="http://schemas.microsoft.com/office/drawing/2014/main" id="{5DAED627-DDC0-63B3-56D3-49C5F5E468BB}"/>
              </a:ext>
            </a:extLst>
          </p:cNvPr>
          <p:cNvSpPr>
            <a:spLocks noChangeShapeType="1"/>
          </p:cNvSpPr>
          <p:nvPr/>
        </p:nvSpPr>
        <p:spPr bwMode="auto">
          <a:xfrm>
            <a:off x="6996793" y="2301875"/>
            <a:ext cx="5207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88" name="Rectangle 22">
            <a:extLst>
              <a:ext uri="{FF2B5EF4-FFF2-40B4-BE49-F238E27FC236}">
                <a16:creationId xmlns:a16="http://schemas.microsoft.com/office/drawing/2014/main" id="{321ADBD3-622F-B522-D0B9-EEBAF3E370E9}"/>
              </a:ext>
            </a:extLst>
          </p:cNvPr>
          <p:cNvSpPr>
            <a:spLocks noChangeArrowheads="1"/>
          </p:cNvSpPr>
          <p:nvPr/>
        </p:nvSpPr>
        <p:spPr bwMode="auto">
          <a:xfrm>
            <a:off x="7053943" y="1222375"/>
            <a:ext cx="438150"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2200"/>
              <a:t>12</a:t>
            </a:r>
          </a:p>
        </p:txBody>
      </p:sp>
      <p:sp>
        <p:nvSpPr>
          <p:cNvPr id="89" name="Rectangle 23">
            <a:extLst>
              <a:ext uri="{FF2B5EF4-FFF2-40B4-BE49-F238E27FC236}">
                <a16:creationId xmlns:a16="http://schemas.microsoft.com/office/drawing/2014/main" id="{F77D4E3A-9DBB-1DF6-A584-04214999866B}"/>
              </a:ext>
            </a:extLst>
          </p:cNvPr>
          <p:cNvSpPr>
            <a:spLocks noChangeArrowheads="1"/>
          </p:cNvSpPr>
          <p:nvPr/>
        </p:nvSpPr>
        <p:spPr bwMode="auto">
          <a:xfrm>
            <a:off x="7053943" y="1590675"/>
            <a:ext cx="438150"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2200"/>
              <a:t>34</a:t>
            </a:r>
          </a:p>
        </p:txBody>
      </p:sp>
      <p:sp>
        <p:nvSpPr>
          <p:cNvPr id="90" name="Rectangle 24">
            <a:extLst>
              <a:ext uri="{FF2B5EF4-FFF2-40B4-BE49-F238E27FC236}">
                <a16:creationId xmlns:a16="http://schemas.microsoft.com/office/drawing/2014/main" id="{2AA1D54C-DB65-14F2-D0F6-D6AA9B13310B}"/>
              </a:ext>
            </a:extLst>
          </p:cNvPr>
          <p:cNvSpPr>
            <a:spLocks noChangeArrowheads="1"/>
          </p:cNvSpPr>
          <p:nvPr/>
        </p:nvSpPr>
        <p:spPr bwMode="auto">
          <a:xfrm>
            <a:off x="7053943" y="1971675"/>
            <a:ext cx="438150"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2200"/>
              <a:t>56</a:t>
            </a:r>
          </a:p>
        </p:txBody>
      </p:sp>
      <p:sp>
        <p:nvSpPr>
          <p:cNvPr id="91" name="Rectangle 25">
            <a:extLst>
              <a:ext uri="{FF2B5EF4-FFF2-40B4-BE49-F238E27FC236}">
                <a16:creationId xmlns:a16="http://schemas.microsoft.com/office/drawing/2014/main" id="{A30A192B-CFB6-E7D5-F391-3E18CD2CFB5F}"/>
              </a:ext>
            </a:extLst>
          </p:cNvPr>
          <p:cNvSpPr>
            <a:spLocks noChangeArrowheads="1"/>
          </p:cNvSpPr>
          <p:nvPr/>
        </p:nvSpPr>
        <p:spPr bwMode="auto">
          <a:xfrm>
            <a:off x="7053943" y="2403475"/>
            <a:ext cx="438150"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2200"/>
              <a:t>78</a:t>
            </a:r>
          </a:p>
        </p:txBody>
      </p:sp>
      <p:sp>
        <p:nvSpPr>
          <p:cNvPr id="92" name="Rectangle 26">
            <a:extLst>
              <a:ext uri="{FF2B5EF4-FFF2-40B4-BE49-F238E27FC236}">
                <a16:creationId xmlns:a16="http://schemas.microsoft.com/office/drawing/2014/main" id="{03349794-4F6D-46B7-875C-5D0C13CC61EA}"/>
              </a:ext>
            </a:extLst>
          </p:cNvPr>
          <p:cNvSpPr>
            <a:spLocks noChangeArrowheads="1"/>
          </p:cNvSpPr>
          <p:nvPr/>
        </p:nvSpPr>
        <p:spPr bwMode="auto">
          <a:xfrm>
            <a:off x="7701643" y="2416175"/>
            <a:ext cx="282575"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zh-CN" altLang="en-US" sz="2200"/>
              <a:t>0</a:t>
            </a:r>
          </a:p>
        </p:txBody>
      </p:sp>
      <p:sp>
        <p:nvSpPr>
          <p:cNvPr id="93" name="Rectangle 27">
            <a:extLst>
              <a:ext uri="{FF2B5EF4-FFF2-40B4-BE49-F238E27FC236}">
                <a16:creationId xmlns:a16="http://schemas.microsoft.com/office/drawing/2014/main" id="{150FF46D-A4D7-3D53-3285-B82088365A70}"/>
              </a:ext>
            </a:extLst>
          </p:cNvPr>
          <p:cNvSpPr>
            <a:spLocks noChangeArrowheads="1"/>
          </p:cNvSpPr>
          <p:nvPr/>
        </p:nvSpPr>
        <p:spPr bwMode="auto">
          <a:xfrm>
            <a:off x="7688943" y="1997075"/>
            <a:ext cx="282575"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zh-CN" altLang="en-US" sz="2200"/>
              <a:t>1</a:t>
            </a:r>
          </a:p>
        </p:txBody>
      </p:sp>
      <p:sp>
        <p:nvSpPr>
          <p:cNvPr id="94" name="Rectangle 28">
            <a:extLst>
              <a:ext uri="{FF2B5EF4-FFF2-40B4-BE49-F238E27FC236}">
                <a16:creationId xmlns:a16="http://schemas.microsoft.com/office/drawing/2014/main" id="{041879C7-7086-C4F9-4CAD-EF8A6C1A867D}"/>
              </a:ext>
            </a:extLst>
          </p:cNvPr>
          <p:cNvSpPr>
            <a:spLocks noChangeArrowheads="1"/>
          </p:cNvSpPr>
          <p:nvPr/>
        </p:nvSpPr>
        <p:spPr bwMode="auto">
          <a:xfrm>
            <a:off x="7688943" y="1616075"/>
            <a:ext cx="282575"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zh-CN" altLang="en-US" sz="2200"/>
              <a:t>2</a:t>
            </a:r>
          </a:p>
        </p:txBody>
      </p:sp>
      <p:sp>
        <p:nvSpPr>
          <p:cNvPr id="95" name="Rectangle 29">
            <a:extLst>
              <a:ext uri="{FF2B5EF4-FFF2-40B4-BE49-F238E27FC236}">
                <a16:creationId xmlns:a16="http://schemas.microsoft.com/office/drawing/2014/main" id="{DEC430B2-CFAB-0CB7-0EAF-FC0A90A4E7D6}"/>
              </a:ext>
            </a:extLst>
          </p:cNvPr>
          <p:cNvSpPr>
            <a:spLocks noChangeArrowheads="1"/>
          </p:cNvSpPr>
          <p:nvPr/>
        </p:nvSpPr>
        <p:spPr bwMode="auto">
          <a:xfrm>
            <a:off x="7688943" y="1235075"/>
            <a:ext cx="282575"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zh-CN" altLang="en-US" sz="2200"/>
              <a:t>3</a:t>
            </a:r>
          </a:p>
        </p:txBody>
      </p:sp>
      <p:sp>
        <p:nvSpPr>
          <p:cNvPr id="96" name="Rectangle 30">
            <a:extLst>
              <a:ext uri="{FF2B5EF4-FFF2-40B4-BE49-F238E27FC236}">
                <a16:creationId xmlns:a16="http://schemas.microsoft.com/office/drawing/2014/main" id="{2826AD6A-23A0-112B-C86A-E2D0A1DE8A65}"/>
              </a:ext>
            </a:extLst>
          </p:cNvPr>
          <p:cNvSpPr>
            <a:spLocks noChangeArrowheads="1"/>
          </p:cNvSpPr>
          <p:nvPr/>
        </p:nvSpPr>
        <p:spPr bwMode="auto">
          <a:xfrm>
            <a:off x="6558643" y="2916238"/>
            <a:ext cx="1498600"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85000"/>
              </a:lnSpc>
              <a:spcBef>
                <a:spcPct val="0"/>
              </a:spcBef>
              <a:buFontTx/>
              <a:buNone/>
            </a:pPr>
            <a:r>
              <a:rPr lang="en-US" altLang="zh-CN" sz="1800"/>
              <a:t>Little Endian</a:t>
            </a:r>
          </a:p>
        </p:txBody>
      </p:sp>
      <p:sp>
        <p:nvSpPr>
          <p:cNvPr id="97" name="Rectangle 31">
            <a:extLst>
              <a:ext uri="{FF2B5EF4-FFF2-40B4-BE49-F238E27FC236}">
                <a16:creationId xmlns:a16="http://schemas.microsoft.com/office/drawing/2014/main" id="{1D077857-9491-D7D2-9D3F-B3F8FBE45D89}"/>
              </a:ext>
            </a:extLst>
          </p:cNvPr>
          <p:cNvSpPr>
            <a:spLocks noChangeArrowheads="1"/>
          </p:cNvSpPr>
          <p:nvPr/>
        </p:nvSpPr>
        <p:spPr bwMode="auto">
          <a:xfrm>
            <a:off x="1935843" y="4157663"/>
            <a:ext cx="8505825" cy="261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spcBef>
                <a:spcPct val="15000"/>
              </a:spcBef>
              <a:buClr>
                <a:schemeClr val="tx1"/>
              </a:buClr>
              <a:buSzPct val="60000"/>
              <a:buFont typeface="Wingdings" pitchFamily="2" charset="2"/>
              <a:buChar char="u"/>
            </a:pPr>
            <a:r>
              <a:rPr lang="zh-CN" altLang="en-US" sz="1800" dirty="0">
                <a:solidFill>
                  <a:schemeClr val="accent2"/>
                </a:solidFill>
              </a:rPr>
              <a:t> </a:t>
            </a:r>
            <a:r>
              <a:rPr lang="zh-CN" altLang="en-US" sz="2200" dirty="0">
                <a:solidFill>
                  <a:schemeClr val="accent2"/>
                </a:solidFill>
                <a:ea typeface="黑体" panose="02010609060101010101" pitchFamily="49" charset="-122"/>
                <a:cs typeface="Arial" panose="020B0604020202020204" pitchFamily="34" charset="0"/>
              </a:rPr>
              <a:t>每个系统内部是一致的，但在系统间通信时可能会发生问题！</a:t>
            </a:r>
          </a:p>
          <a:p>
            <a:pPr>
              <a:spcBef>
                <a:spcPct val="15000"/>
              </a:spcBef>
              <a:buClr>
                <a:schemeClr val="tx1"/>
              </a:buClr>
              <a:buSzPct val="60000"/>
              <a:buFont typeface="Wingdings" pitchFamily="2" charset="2"/>
              <a:buChar char="u"/>
            </a:pPr>
            <a:r>
              <a:rPr lang="zh-CN" altLang="en-US" sz="2200" dirty="0">
                <a:solidFill>
                  <a:schemeClr val="accent2"/>
                </a:solidFill>
                <a:ea typeface="黑体" panose="02010609060101010101" pitchFamily="49" charset="-122"/>
                <a:cs typeface="Arial" panose="020B0604020202020204" pitchFamily="34" charset="0"/>
              </a:rPr>
              <a:t> 因为顺序不同，需要进行顺序转换</a:t>
            </a:r>
            <a:endParaRPr lang="en-US" altLang="zh-CN" sz="2200" dirty="0">
              <a:solidFill>
                <a:schemeClr val="accent2"/>
              </a:solidFill>
              <a:ea typeface="黑体" panose="02010609060101010101" pitchFamily="49" charset="-122"/>
              <a:cs typeface="Arial" panose="020B0604020202020204" pitchFamily="34" charset="0"/>
            </a:endParaRPr>
          </a:p>
          <a:p>
            <a:pPr>
              <a:spcBef>
                <a:spcPct val="15000"/>
              </a:spcBef>
              <a:buClr>
                <a:schemeClr val="tx1"/>
              </a:buClr>
              <a:buSzPct val="60000"/>
              <a:buFont typeface="Wingdings" pitchFamily="2" charset="2"/>
              <a:buNone/>
            </a:pPr>
            <a:r>
              <a:rPr lang="zh-CN" altLang="en-US" sz="2200" dirty="0">
                <a:ea typeface="黑体" panose="02010609060101010101" pitchFamily="49" charset="-122"/>
                <a:cs typeface="Arial" panose="020B0604020202020204" pitchFamily="34" charset="0"/>
              </a:rPr>
              <a:t>音、视频和图像等文件格式或处理程序都涉及到字节顺序问题</a:t>
            </a:r>
            <a:endParaRPr lang="en-US" altLang="zh-CN" sz="2200" dirty="0">
              <a:ea typeface="黑体" panose="02010609060101010101" pitchFamily="49" charset="-122"/>
              <a:cs typeface="Arial" panose="020B0604020202020204" pitchFamily="34" charset="0"/>
            </a:endParaRPr>
          </a:p>
          <a:p>
            <a:pPr>
              <a:spcBef>
                <a:spcPct val="15000"/>
              </a:spcBef>
              <a:buSzPct val="60000"/>
              <a:buFont typeface="Wingdings" pitchFamily="2" charset="2"/>
              <a:buNone/>
            </a:pPr>
            <a:r>
              <a:rPr lang="en-US" altLang="zh-CN" sz="2200" dirty="0">
                <a:solidFill>
                  <a:schemeClr val="accent2"/>
                </a:solidFill>
                <a:ea typeface="黑体" panose="02010609060101010101" pitchFamily="49" charset="-122"/>
                <a:cs typeface="Arial" panose="020B0604020202020204" pitchFamily="34" charset="0"/>
              </a:rPr>
              <a:t>     </a:t>
            </a:r>
            <a:r>
              <a:rPr lang="en-US" altLang="zh-CN" sz="2200" dirty="0">
                <a:solidFill>
                  <a:srgbClr val="CC0000"/>
                </a:solidFill>
                <a:ea typeface="黑体" panose="02010609060101010101" pitchFamily="49" charset="-122"/>
                <a:cs typeface="Arial" panose="020B0604020202020204" pitchFamily="34" charset="0"/>
              </a:rPr>
              <a:t>ex. Little endian: GIF, PC Paintbrush, Microsoft </a:t>
            </a:r>
            <a:r>
              <a:rPr lang="en-US" altLang="zh-CN" sz="2200" dirty="0" err="1">
                <a:solidFill>
                  <a:srgbClr val="CC0000"/>
                </a:solidFill>
                <a:ea typeface="黑体" panose="02010609060101010101" pitchFamily="49" charset="-122"/>
                <a:cs typeface="Arial" panose="020B0604020202020204" pitchFamily="34" charset="0"/>
              </a:rPr>
              <a:t>RTF,etc</a:t>
            </a:r>
            <a:r>
              <a:rPr lang="en-US" altLang="zh-CN" sz="2200" dirty="0">
                <a:solidFill>
                  <a:srgbClr val="CC0000"/>
                </a:solidFill>
                <a:ea typeface="黑体" panose="02010609060101010101" pitchFamily="49" charset="-122"/>
                <a:cs typeface="Arial" panose="020B0604020202020204" pitchFamily="34" charset="0"/>
              </a:rPr>
              <a:t> </a:t>
            </a:r>
            <a:endParaRPr lang="zh-CN" altLang="en-US" sz="2200" dirty="0">
              <a:solidFill>
                <a:srgbClr val="CC0000"/>
              </a:solidFill>
              <a:ea typeface="黑体" panose="02010609060101010101" pitchFamily="49" charset="-122"/>
              <a:cs typeface="Arial" panose="020B0604020202020204" pitchFamily="34" charset="0"/>
            </a:endParaRPr>
          </a:p>
          <a:p>
            <a:pPr>
              <a:spcBef>
                <a:spcPct val="15000"/>
              </a:spcBef>
              <a:buSzPct val="60000"/>
              <a:buFont typeface="Wingdings" pitchFamily="2" charset="2"/>
              <a:buNone/>
            </a:pPr>
            <a:r>
              <a:rPr lang="zh-CN" altLang="en-US" sz="2200" dirty="0">
                <a:solidFill>
                  <a:srgbClr val="CC0000"/>
                </a:solidFill>
                <a:ea typeface="黑体" panose="02010609060101010101" pitchFamily="49" charset="-122"/>
                <a:cs typeface="Arial" panose="020B0604020202020204" pitchFamily="34" charset="0"/>
              </a:rPr>
              <a:t>           </a:t>
            </a:r>
            <a:r>
              <a:rPr lang="en-US" altLang="zh-CN" sz="2200" dirty="0">
                <a:solidFill>
                  <a:srgbClr val="CC0000"/>
                </a:solidFill>
                <a:ea typeface="黑体" panose="02010609060101010101" pitchFamily="49" charset="-122"/>
                <a:cs typeface="Arial" panose="020B0604020202020204" pitchFamily="34" charset="0"/>
              </a:rPr>
              <a:t>Big endian:  Adobe Photoshop, JPEG, </a:t>
            </a:r>
            <a:r>
              <a:rPr lang="en-US" altLang="zh-CN" sz="2200" dirty="0" err="1">
                <a:solidFill>
                  <a:srgbClr val="CC0000"/>
                </a:solidFill>
                <a:ea typeface="黑体" panose="02010609060101010101" pitchFamily="49" charset="-122"/>
                <a:cs typeface="Arial" panose="020B0604020202020204" pitchFamily="34" charset="0"/>
              </a:rPr>
              <a:t>MacPaint</a:t>
            </a:r>
            <a:r>
              <a:rPr lang="en-US" altLang="zh-CN" sz="2200" dirty="0">
                <a:solidFill>
                  <a:srgbClr val="CC0000"/>
                </a:solidFill>
                <a:ea typeface="黑体" panose="02010609060101010101" pitchFamily="49" charset="-122"/>
                <a:cs typeface="Arial" panose="020B0604020202020204" pitchFamily="34" charset="0"/>
              </a:rPr>
              <a:t>, </a:t>
            </a:r>
            <a:r>
              <a:rPr lang="en-US" altLang="zh-CN" sz="2200" dirty="0" err="1">
                <a:solidFill>
                  <a:srgbClr val="CC0000"/>
                </a:solidFill>
                <a:ea typeface="黑体" panose="02010609060101010101" pitchFamily="49" charset="-122"/>
                <a:cs typeface="Arial" panose="020B0604020202020204" pitchFamily="34" charset="0"/>
              </a:rPr>
              <a:t>etc</a:t>
            </a:r>
            <a:r>
              <a:rPr lang="en-US" altLang="zh-CN" sz="2200" dirty="0">
                <a:cs typeface="Arial" panose="020B0604020202020204" pitchFamily="34" charset="0"/>
              </a:rPr>
              <a:t>  </a:t>
            </a:r>
          </a:p>
          <a:p>
            <a:pPr>
              <a:spcBef>
                <a:spcPct val="15000"/>
              </a:spcBef>
              <a:buFontTx/>
              <a:buNone/>
            </a:pPr>
            <a:endParaRPr lang="zh-CN" altLang="en-US" sz="2200" dirty="0">
              <a:cs typeface="Arial" panose="020B0604020202020204" pitchFamily="34" charset="0"/>
            </a:endParaRPr>
          </a:p>
        </p:txBody>
      </p:sp>
      <p:sp>
        <p:nvSpPr>
          <p:cNvPr id="98" name="Text Box 32">
            <a:extLst>
              <a:ext uri="{FF2B5EF4-FFF2-40B4-BE49-F238E27FC236}">
                <a16:creationId xmlns:a16="http://schemas.microsoft.com/office/drawing/2014/main" id="{5CDA53D5-0C44-FC23-BA8A-74FC4C4C67DD}"/>
              </a:ext>
            </a:extLst>
          </p:cNvPr>
          <p:cNvSpPr txBox="1">
            <a:spLocks noChangeArrowheads="1"/>
          </p:cNvSpPr>
          <p:nvPr/>
        </p:nvSpPr>
        <p:spPr bwMode="auto">
          <a:xfrm>
            <a:off x="1846943" y="3325813"/>
            <a:ext cx="55022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90000"/>
              </a:lnSpc>
              <a:spcBef>
                <a:spcPct val="0"/>
              </a:spcBef>
              <a:buFontTx/>
              <a:buNone/>
            </a:pPr>
            <a:r>
              <a:rPr lang="zh-CN" altLang="en-US" sz="2200" dirty="0">
                <a:solidFill>
                  <a:schemeClr val="accent2"/>
                </a:solidFill>
                <a:latin typeface="黑体" panose="02010609060101010101" pitchFamily="49" charset="-122"/>
                <a:ea typeface="黑体" panose="02010609060101010101" pitchFamily="49" charset="-122"/>
                <a:cs typeface="Arial" panose="020B0604020202020204" pitchFamily="34" charset="0"/>
              </a:rPr>
              <a:t>上述存放在</a:t>
            </a:r>
            <a:r>
              <a:rPr lang="en-US" altLang="zh-CN" sz="2200" dirty="0">
                <a:solidFill>
                  <a:schemeClr val="accent2"/>
                </a:solidFill>
                <a:latin typeface="黑体" panose="02010609060101010101" pitchFamily="49" charset="-122"/>
                <a:ea typeface="黑体" panose="02010609060101010101" pitchFamily="49" charset="-122"/>
                <a:cs typeface="Arial" panose="020B0604020202020204" pitchFamily="34" charset="0"/>
              </a:rPr>
              <a:t>0</a:t>
            </a:r>
            <a:r>
              <a:rPr lang="zh-CN" altLang="en-US" sz="2200" dirty="0">
                <a:solidFill>
                  <a:schemeClr val="accent2"/>
                </a:solidFill>
                <a:latin typeface="黑体" panose="02010609060101010101" pitchFamily="49" charset="-122"/>
                <a:ea typeface="黑体" panose="02010609060101010101" pitchFamily="49" charset="-122"/>
                <a:cs typeface="Arial" panose="020B0604020202020204" pitchFamily="34" charset="0"/>
              </a:rPr>
              <a:t>号单元的数据（字）是什么？</a:t>
            </a:r>
          </a:p>
        </p:txBody>
      </p:sp>
      <p:sp>
        <p:nvSpPr>
          <p:cNvPr id="99" name="Text Box 33">
            <a:extLst>
              <a:ext uri="{FF2B5EF4-FFF2-40B4-BE49-F238E27FC236}">
                <a16:creationId xmlns:a16="http://schemas.microsoft.com/office/drawing/2014/main" id="{88832CBC-1731-8608-D63A-17B8FFDCCA27}"/>
              </a:ext>
            </a:extLst>
          </p:cNvPr>
          <p:cNvSpPr txBox="1">
            <a:spLocks noChangeArrowheads="1"/>
          </p:cNvSpPr>
          <p:nvPr/>
        </p:nvSpPr>
        <p:spPr bwMode="auto">
          <a:xfrm>
            <a:off x="7076168" y="3349625"/>
            <a:ext cx="3711575"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rgbClr val="FF0066"/>
                </a:solidFill>
              </a:rPr>
              <a:t>12345678H</a:t>
            </a:r>
            <a:r>
              <a:rPr lang="zh-CN" altLang="en-US" sz="2200">
                <a:solidFill>
                  <a:srgbClr val="FF0066"/>
                </a:solidFill>
              </a:rPr>
              <a:t>？ </a:t>
            </a:r>
            <a:r>
              <a:rPr lang="en-US" altLang="zh-CN" sz="2200">
                <a:solidFill>
                  <a:srgbClr val="FF0066"/>
                </a:solidFill>
              </a:rPr>
              <a:t>78563412H</a:t>
            </a:r>
            <a:r>
              <a:rPr lang="zh-CN" altLang="en-US" sz="2200">
                <a:solidFill>
                  <a:srgbClr val="FF0066"/>
                </a:solidFill>
              </a:rPr>
              <a:t>？</a:t>
            </a:r>
          </a:p>
        </p:txBody>
      </p:sp>
      <p:sp>
        <p:nvSpPr>
          <p:cNvPr id="100" name="Text Box 34">
            <a:extLst>
              <a:ext uri="{FF2B5EF4-FFF2-40B4-BE49-F238E27FC236}">
                <a16:creationId xmlns:a16="http://schemas.microsoft.com/office/drawing/2014/main" id="{2DFAF8D7-37F3-98A6-8637-C900795C0CB2}"/>
              </a:ext>
            </a:extLst>
          </p:cNvPr>
          <p:cNvSpPr txBox="1">
            <a:spLocks noChangeArrowheads="1"/>
          </p:cNvSpPr>
          <p:nvPr/>
        </p:nvSpPr>
        <p:spPr bwMode="auto">
          <a:xfrm>
            <a:off x="1967593" y="3813175"/>
            <a:ext cx="8375650"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200" dirty="0">
                <a:latin typeface="黑体" panose="02010609060101010101" pitchFamily="49" charset="-122"/>
                <a:ea typeface="黑体" panose="02010609060101010101" pitchFamily="49" charset="-122"/>
                <a:cs typeface="Arial" panose="020B0604020202020204" pitchFamily="34" charset="0"/>
              </a:rPr>
              <a:t>存放方式不同的机器间程序移植或数据通信时，会发生什么问题？</a:t>
            </a:r>
          </a:p>
        </p:txBody>
      </p:sp>
    </p:spTree>
    <p:extLst>
      <p:ext uri="{BB962C8B-B14F-4D97-AF65-F5344CB8AC3E}">
        <p14:creationId xmlns:p14="http://schemas.microsoft.com/office/powerpoint/2010/main" val="2199111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8"/>
                                        </p:tgtEl>
                                        <p:attrNameLst>
                                          <p:attrName>style.visibility</p:attrName>
                                        </p:attrNameLst>
                                      </p:cBhvr>
                                      <p:to>
                                        <p:strVal val="visible"/>
                                      </p:to>
                                    </p:set>
                                    <p:animEffect transition="in" filter="blinds(horizontal)">
                                      <p:cBhvr>
                                        <p:cTn id="7" dur="500"/>
                                        <p:tgtEl>
                                          <p:spTgt spid="9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9"/>
                                        </p:tgtEl>
                                        <p:attrNameLst>
                                          <p:attrName>style.visibility</p:attrName>
                                        </p:attrNameLst>
                                      </p:cBhvr>
                                      <p:to>
                                        <p:strVal val="visible"/>
                                      </p:to>
                                    </p:set>
                                    <p:animEffect transition="in" filter="blinds(horizontal)">
                                      <p:cBhvr>
                                        <p:cTn id="12" dur="500"/>
                                        <p:tgtEl>
                                          <p:spTgt spid="9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00"/>
                                        </p:tgtEl>
                                        <p:attrNameLst>
                                          <p:attrName>style.visibility</p:attrName>
                                        </p:attrNameLst>
                                      </p:cBhvr>
                                      <p:to>
                                        <p:strVal val="visible"/>
                                      </p:to>
                                    </p:set>
                                    <p:animEffect transition="in" filter="blinds(horizontal)">
                                      <p:cBhvr>
                                        <p:cTn id="17" dur="500"/>
                                        <p:tgtEl>
                                          <p:spTgt spid="10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97">
                                            <p:txEl>
                                              <p:pRg st="0" end="0"/>
                                            </p:txEl>
                                          </p:spTgt>
                                        </p:tgtEl>
                                        <p:attrNameLst>
                                          <p:attrName>style.visibility</p:attrName>
                                        </p:attrNameLst>
                                      </p:cBhvr>
                                      <p:to>
                                        <p:strVal val="visible"/>
                                      </p:to>
                                    </p:set>
                                    <p:animEffect transition="in" filter="blinds(horizontal)">
                                      <p:cBhvr>
                                        <p:cTn id="22" dur="500"/>
                                        <p:tgtEl>
                                          <p:spTgt spid="97">
                                            <p:txEl>
                                              <p:pRg st="0" end="0"/>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97">
                                            <p:txEl>
                                              <p:pRg st="1" end="1"/>
                                            </p:txEl>
                                          </p:spTgt>
                                        </p:tgtEl>
                                        <p:attrNameLst>
                                          <p:attrName>style.visibility</p:attrName>
                                        </p:attrNameLst>
                                      </p:cBhvr>
                                      <p:to>
                                        <p:strVal val="visible"/>
                                      </p:to>
                                    </p:set>
                                    <p:animEffect transition="in" filter="blinds(horizontal)">
                                      <p:cBhvr>
                                        <p:cTn id="25" dur="500"/>
                                        <p:tgtEl>
                                          <p:spTgt spid="97">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97">
                                            <p:txEl>
                                              <p:pRg st="2" end="2"/>
                                            </p:txEl>
                                          </p:spTgt>
                                        </p:tgtEl>
                                        <p:attrNameLst>
                                          <p:attrName>style.visibility</p:attrName>
                                        </p:attrNameLst>
                                      </p:cBhvr>
                                      <p:to>
                                        <p:strVal val="visible"/>
                                      </p:to>
                                    </p:set>
                                    <p:animEffect transition="in" filter="blinds(horizontal)">
                                      <p:cBhvr>
                                        <p:cTn id="30" dur="500"/>
                                        <p:tgtEl>
                                          <p:spTgt spid="97">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97">
                                            <p:txEl>
                                              <p:pRg st="3" end="3"/>
                                            </p:txEl>
                                          </p:spTgt>
                                        </p:tgtEl>
                                        <p:attrNameLst>
                                          <p:attrName>style.visibility</p:attrName>
                                        </p:attrNameLst>
                                      </p:cBhvr>
                                      <p:to>
                                        <p:strVal val="visible"/>
                                      </p:to>
                                    </p:set>
                                    <p:animEffect transition="in" filter="blinds(horizontal)">
                                      <p:cBhvr>
                                        <p:cTn id="35" dur="500"/>
                                        <p:tgtEl>
                                          <p:spTgt spid="97">
                                            <p:txEl>
                                              <p:pRg st="3" end="3"/>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97">
                                            <p:txEl>
                                              <p:pRg st="4" end="4"/>
                                            </p:txEl>
                                          </p:spTgt>
                                        </p:tgtEl>
                                        <p:attrNameLst>
                                          <p:attrName>style.visibility</p:attrName>
                                        </p:attrNameLst>
                                      </p:cBhvr>
                                      <p:to>
                                        <p:strVal val="visible"/>
                                      </p:to>
                                    </p:set>
                                    <p:animEffect transition="in" filter="blinds(horizontal)">
                                      <p:cBhvr>
                                        <p:cTn id="40" dur="500"/>
                                        <p:tgtEl>
                                          <p:spTgt spid="9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p:bldP spid="99" grpId="0"/>
      <p:bldP spid="10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8518830E-7F9D-43CC-BBA4-631708B8E81D}"/>
              </a:ext>
            </a:extLst>
          </p:cNvPr>
          <p:cNvSpPr>
            <a:spLocks noGrp="1"/>
          </p:cNvSpPr>
          <p:nvPr>
            <p:ph type="title"/>
          </p:nvPr>
        </p:nvSpPr>
        <p:spPr/>
        <p:txBody>
          <a:bodyPr/>
          <a:lstStyle/>
          <a:p>
            <a:r>
              <a:rPr lang="zh-CN" altLang="en-US" dirty="0">
                <a:solidFill>
                  <a:schemeClr val="tx1"/>
                </a:solidFill>
              </a:rPr>
              <a:t>对齐</a:t>
            </a:r>
          </a:p>
        </p:txBody>
      </p:sp>
      <p:sp>
        <p:nvSpPr>
          <p:cNvPr id="5" name="灯片编号占位符 4">
            <a:extLst>
              <a:ext uri="{FF2B5EF4-FFF2-40B4-BE49-F238E27FC236}">
                <a16:creationId xmlns:a16="http://schemas.microsoft.com/office/drawing/2014/main" id="{9683ABEE-28E1-4755-BE8F-51C342166157}"/>
              </a:ext>
            </a:extLst>
          </p:cNvPr>
          <p:cNvSpPr>
            <a:spLocks noGrp="1"/>
          </p:cNvSpPr>
          <p:nvPr>
            <p:ph type="sldNum" sz="quarter" idx="10"/>
          </p:nvPr>
        </p:nvSpPr>
        <p:spPr/>
        <p:txBody>
          <a:bodyPr/>
          <a:lstStyle/>
          <a:p>
            <a:fld id="{4235D990-D27F-4F2C-9FEA-C8DF9BEEB4E2}" type="slidenum">
              <a:rPr lang="zh-CN" altLang="en-US" smtClean="0"/>
              <a:t>35</a:t>
            </a:fld>
            <a:endParaRPr lang="zh-CN" altLang="en-US" dirty="0"/>
          </a:p>
        </p:txBody>
      </p:sp>
      <p:grpSp>
        <p:nvGrpSpPr>
          <p:cNvPr id="7" name="Group 3">
            <a:extLst>
              <a:ext uri="{FF2B5EF4-FFF2-40B4-BE49-F238E27FC236}">
                <a16:creationId xmlns:a16="http://schemas.microsoft.com/office/drawing/2014/main" id="{9699B5B3-FADB-8BF4-8F25-8A50DCF5FD15}"/>
              </a:ext>
            </a:extLst>
          </p:cNvPr>
          <p:cNvGrpSpPr>
            <a:grpSpLocks/>
          </p:cNvGrpSpPr>
          <p:nvPr/>
        </p:nvGrpSpPr>
        <p:grpSpPr bwMode="auto">
          <a:xfrm>
            <a:off x="4767717" y="1622653"/>
            <a:ext cx="4419600" cy="1997075"/>
            <a:chOff x="1497" y="981"/>
            <a:chExt cx="2784" cy="1258"/>
          </a:xfrm>
        </p:grpSpPr>
        <p:sp>
          <p:nvSpPr>
            <p:cNvPr id="8" name="Rectangle 4">
              <a:extLst>
                <a:ext uri="{FF2B5EF4-FFF2-40B4-BE49-F238E27FC236}">
                  <a16:creationId xmlns:a16="http://schemas.microsoft.com/office/drawing/2014/main" id="{FE106BE3-DA43-ED64-05CD-DA0FD7FC1904}"/>
                </a:ext>
              </a:extLst>
            </p:cNvPr>
            <p:cNvSpPr>
              <a:spLocks noChangeArrowheads="1"/>
            </p:cNvSpPr>
            <p:nvPr/>
          </p:nvSpPr>
          <p:spPr bwMode="auto">
            <a:xfrm>
              <a:off x="1881" y="1231"/>
              <a:ext cx="2400" cy="960"/>
            </a:xfrm>
            <a:prstGeom prst="rect">
              <a:avLst/>
            </a:prstGeom>
            <a:noFill/>
            <a:ln w="381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endParaRPr lang="zh-CN" altLang="en-US" sz="1600">
                <a:latin typeface="Times New Roman" panose="02020603050405020304" pitchFamily="18" charset="0"/>
              </a:endParaRPr>
            </a:p>
          </p:txBody>
        </p:sp>
        <p:sp>
          <p:nvSpPr>
            <p:cNvPr id="9" name="Line 5">
              <a:extLst>
                <a:ext uri="{FF2B5EF4-FFF2-40B4-BE49-F238E27FC236}">
                  <a16:creationId xmlns:a16="http://schemas.microsoft.com/office/drawing/2014/main" id="{0FF0C591-A180-212E-BE25-F9F6D067E13F}"/>
                </a:ext>
              </a:extLst>
            </p:cNvPr>
            <p:cNvSpPr>
              <a:spLocks noChangeShapeType="1"/>
            </p:cNvSpPr>
            <p:nvPr/>
          </p:nvSpPr>
          <p:spPr bwMode="auto">
            <a:xfrm>
              <a:off x="1881" y="1423"/>
              <a:ext cx="240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0" name="Line 6">
              <a:extLst>
                <a:ext uri="{FF2B5EF4-FFF2-40B4-BE49-F238E27FC236}">
                  <a16:creationId xmlns:a16="http://schemas.microsoft.com/office/drawing/2014/main" id="{41425C07-0782-4AB5-A44D-43A344066B54}"/>
                </a:ext>
              </a:extLst>
            </p:cNvPr>
            <p:cNvSpPr>
              <a:spLocks noChangeShapeType="1"/>
            </p:cNvSpPr>
            <p:nvPr/>
          </p:nvSpPr>
          <p:spPr bwMode="auto">
            <a:xfrm>
              <a:off x="1881" y="1615"/>
              <a:ext cx="24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1" name="Line 7">
              <a:extLst>
                <a:ext uri="{FF2B5EF4-FFF2-40B4-BE49-F238E27FC236}">
                  <a16:creationId xmlns:a16="http://schemas.microsoft.com/office/drawing/2014/main" id="{4C6F1CC7-347D-9921-EB91-D097730A9922}"/>
                </a:ext>
              </a:extLst>
            </p:cNvPr>
            <p:cNvSpPr>
              <a:spLocks noChangeShapeType="1"/>
            </p:cNvSpPr>
            <p:nvPr/>
          </p:nvSpPr>
          <p:spPr bwMode="auto">
            <a:xfrm>
              <a:off x="1881" y="1615"/>
              <a:ext cx="240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 name="Line 8">
              <a:extLst>
                <a:ext uri="{FF2B5EF4-FFF2-40B4-BE49-F238E27FC236}">
                  <a16:creationId xmlns:a16="http://schemas.microsoft.com/office/drawing/2014/main" id="{52C1B61A-AD3C-2A8F-330B-4F849AE2AC6E}"/>
                </a:ext>
              </a:extLst>
            </p:cNvPr>
            <p:cNvSpPr>
              <a:spLocks noChangeShapeType="1"/>
            </p:cNvSpPr>
            <p:nvPr/>
          </p:nvSpPr>
          <p:spPr bwMode="auto">
            <a:xfrm>
              <a:off x="1881" y="1807"/>
              <a:ext cx="24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 name="Line 9">
              <a:extLst>
                <a:ext uri="{FF2B5EF4-FFF2-40B4-BE49-F238E27FC236}">
                  <a16:creationId xmlns:a16="http://schemas.microsoft.com/office/drawing/2014/main" id="{54C9D158-E86A-2AC4-9103-6D0A7C6FC6DB}"/>
                </a:ext>
              </a:extLst>
            </p:cNvPr>
            <p:cNvSpPr>
              <a:spLocks noChangeShapeType="1"/>
            </p:cNvSpPr>
            <p:nvPr/>
          </p:nvSpPr>
          <p:spPr bwMode="auto">
            <a:xfrm>
              <a:off x="1881" y="1999"/>
              <a:ext cx="240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4" name="Line 10">
              <a:extLst>
                <a:ext uri="{FF2B5EF4-FFF2-40B4-BE49-F238E27FC236}">
                  <a16:creationId xmlns:a16="http://schemas.microsoft.com/office/drawing/2014/main" id="{31703CD4-9AE1-290E-0600-58BE2C7729EB}"/>
                </a:ext>
              </a:extLst>
            </p:cNvPr>
            <p:cNvSpPr>
              <a:spLocks noChangeShapeType="1"/>
            </p:cNvSpPr>
            <p:nvPr/>
          </p:nvSpPr>
          <p:spPr bwMode="auto">
            <a:xfrm>
              <a:off x="3033" y="1231"/>
              <a:ext cx="0" cy="96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5" name="Line 11">
              <a:extLst>
                <a:ext uri="{FF2B5EF4-FFF2-40B4-BE49-F238E27FC236}">
                  <a16:creationId xmlns:a16="http://schemas.microsoft.com/office/drawing/2014/main" id="{AE665A88-AD1A-E69D-B7D0-E0854E928D44}"/>
                </a:ext>
              </a:extLst>
            </p:cNvPr>
            <p:cNvSpPr>
              <a:spLocks noChangeShapeType="1"/>
            </p:cNvSpPr>
            <p:nvPr/>
          </p:nvSpPr>
          <p:spPr bwMode="auto">
            <a:xfrm>
              <a:off x="2457" y="1231"/>
              <a:ext cx="0" cy="96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 name="Line 12">
              <a:extLst>
                <a:ext uri="{FF2B5EF4-FFF2-40B4-BE49-F238E27FC236}">
                  <a16:creationId xmlns:a16="http://schemas.microsoft.com/office/drawing/2014/main" id="{0449C49F-1692-A05C-EAD5-3D3366407D1A}"/>
                </a:ext>
              </a:extLst>
            </p:cNvPr>
            <p:cNvSpPr>
              <a:spLocks noChangeShapeType="1"/>
            </p:cNvSpPr>
            <p:nvPr/>
          </p:nvSpPr>
          <p:spPr bwMode="auto">
            <a:xfrm>
              <a:off x="3657" y="1231"/>
              <a:ext cx="0" cy="96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7" name="Line 13">
              <a:extLst>
                <a:ext uri="{FF2B5EF4-FFF2-40B4-BE49-F238E27FC236}">
                  <a16:creationId xmlns:a16="http://schemas.microsoft.com/office/drawing/2014/main" id="{41461447-A819-E637-DA4D-2AAA07209D7E}"/>
                </a:ext>
              </a:extLst>
            </p:cNvPr>
            <p:cNvSpPr>
              <a:spLocks noChangeShapeType="1"/>
            </p:cNvSpPr>
            <p:nvPr/>
          </p:nvSpPr>
          <p:spPr bwMode="auto">
            <a:xfrm>
              <a:off x="2457" y="1231"/>
              <a:ext cx="0" cy="768"/>
            </a:xfrm>
            <a:prstGeom prst="line">
              <a:avLst/>
            </a:prstGeom>
            <a:noFill/>
            <a:ln w="2857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8" name="Line 14">
              <a:extLst>
                <a:ext uri="{FF2B5EF4-FFF2-40B4-BE49-F238E27FC236}">
                  <a16:creationId xmlns:a16="http://schemas.microsoft.com/office/drawing/2014/main" id="{B075A3C7-51B2-10B0-0DED-FC7CE250CEA5}"/>
                </a:ext>
              </a:extLst>
            </p:cNvPr>
            <p:cNvSpPr>
              <a:spLocks noChangeShapeType="1"/>
            </p:cNvSpPr>
            <p:nvPr/>
          </p:nvSpPr>
          <p:spPr bwMode="auto">
            <a:xfrm>
              <a:off x="1881" y="1807"/>
              <a:ext cx="2400" cy="0"/>
            </a:xfrm>
            <a:prstGeom prst="line">
              <a:avLst/>
            </a:prstGeom>
            <a:noFill/>
            <a:ln w="2857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9" name="Line 15">
              <a:extLst>
                <a:ext uri="{FF2B5EF4-FFF2-40B4-BE49-F238E27FC236}">
                  <a16:creationId xmlns:a16="http://schemas.microsoft.com/office/drawing/2014/main" id="{244D6CDA-3FF1-98BF-7BED-A5455E058B6C}"/>
                </a:ext>
              </a:extLst>
            </p:cNvPr>
            <p:cNvSpPr>
              <a:spLocks noChangeShapeType="1"/>
            </p:cNvSpPr>
            <p:nvPr/>
          </p:nvSpPr>
          <p:spPr bwMode="auto">
            <a:xfrm>
              <a:off x="3033" y="1231"/>
              <a:ext cx="0" cy="192"/>
            </a:xfrm>
            <a:prstGeom prst="line">
              <a:avLst/>
            </a:prstGeom>
            <a:noFill/>
            <a:ln w="2857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 name="Line 16">
              <a:extLst>
                <a:ext uri="{FF2B5EF4-FFF2-40B4-BE49-F238E27FC236}">
                  <a16:creationId xmlns:a16="http://schemas.microsoft.com/office/drawing/2014/main" id="{2F743C48-E537-D619-D922-3CAA515B3B2D}"/>
                </a:ext>
              </a:extLst>
            </p:cNvPr>
            <p:cNvSpPr>
              <a:spLocks noChangeShapeType="1"/>
            </p:cNvSpPr>
            <p:nvPr/>
          </p:nvSpPr>
          <p:spPr bwMode="auto">
            <a:xfrm>
              <a:off x="3657" y="1231"/>
              <a:ext cx="0" cy="192"/>
            </a:xfrm>
            <a:prstGeom prst="line">
              <a:avLst/>
            </a:prstGeom>
            <a:noFill/>
            <a:ln w="2857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 name="Line 17">
              <a:extLst>
                <a:ext uri="{FF2B5EF4-FFF2-40B4-BE49-F238E27FC236}">
                  <a16:creationId xmlns:a16="http://schemas.microsoft.com/office/drawing/2014/main" id="{73FAC534-81B7-9274-E61E-5A3D4015A288}"/>
                </a:ext>
              </a:extLst>
            </p:cNvPr>
            <p:cNvSpPr>
              <a:spLocks noChangeShapeType="1"/>
            </p:cNvSpPr>
            <p:nvPr/>
          </p:nvSpPr>
          <p:spPr bwMode="auto">
            <a:xfrm>
              <a:off x="1881" y="2191"/>
              <a:ext cx="240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2" name="Text Box 18" descr="新闻纸">
              <a:extLst>
                <a:ext uri="{FF2B5EF4-FFF2-40B4-BE49-F238E27FC236}">
                  <a16:creationId xmlns:a16="http://schemas.microsoft.com/office/drawing/2014/main" id="{93974604-95F4-9980-2D69-0D0E4C9F6219}"/>
                </a:ext>
              </a:extLst>
            </p:cNvPr>
            <p:cNvSpPr txBox="1">
              <a:spLocks noChangeArrowheads="1"/>
            </p:cNvSpPr>
            <p:nvPr/>
          </p:nvSpPr>
          <p:spPr bwMode="auto">
            <a:xfrm>
              <a:off x="1881" y="1231"/>
              <a:ext cx="2400" cy="192"/>
            </a:xfrm>
            <a:prstGeom prst="rect">
              <a:avLst/>
            </a:prstGeom>
            <a:blipFill dpi="0" rotWithShape="0">
              <a:blip r:embed="rId2"/>
              <a:srcRect/>
              <a:tile tx="0" ty="0" sx="100000" sy="100000" flip="none" algn="tl"/>
            </a:blipFill>
            <a:ln w="38100">
              <a:solidFill>
                <a:schemeClr val="tx1"/>
              </a:solidFill>
              <a:miter lim="800000"/>
              <a:headEnd/>
              <a:tailEnd/>
            </a:ln>
          </p:spPr>
          <p:txBody>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kumimoji="1" lang="zh-CN" altLang="en-US" b="0">
                <a:latin typeface="Times New Roman" panose="02020603050405020304" pitchFamily="18" charset="0"/>
              </a:endParaRPr>
            </a:p>
          </p:txBody>
        </p:sp>
        <p:sp>
          <p:nvSpPr>
            <p:cNvPr id="23" name="Text Box 19" descr="宽上对角线">
              <a:extLst>
                <a:ext uri="{FF2B5EF4-FFF2-40B4-BE49-F238E27FC236}">
                  <a16:creationId xmlns:a16="http://schemas.microsoft.com/office/drawing/2014/main" id="{65201B71-AFD4-7145-739F-96E713B96E20}"/>
                </a:ext>
              </a:extLst>
            </p:cNvPr>
            <p:cNvSpPr txBox="1">
              <a:spLocks noChangeArrowheads="1"/>
            </p:cNvSpPr>
            <p:nvPr/>
          </p:nvSpPr>
          <p:spPr bwMode="auto">
            <a:xfrm>
              <a:off x="1881" y="1423"/>
              <a:ext cx="1152" cy="192"/>
            </a:xfrm>
            <a:prstGeom prst="rect">
              <a:avLst/>
            </a:prstGeom>
            <a:blipFill dpi="0" rotWithShape="0">
              <a:blip r:embed="rId3"/>
              <a:srcRect/>
              <a:tile tx="0" ty="0" sx="100000" sy="100000" flip="none" algn="tl"/>
            </a:blipFill>
            <a:ln w="38100">
              <a:solidFill>
                <a:schemeClr val="tx1"/>
              </a:solidFill>
              <a:miter lim="800000"/>
              <a:headEnd/>
              <a:tailEnd/>
            </a:ln>
          </p:spPr>
          <p:txBody>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kumimoji="1" lang="zh-CN" altLang="en-US" b="0">
                <a:latin typeface="Times New Roman" panose="02020603050405020304" pitchFamily="18" charset="0"/>
              </a:endParaRPr>
            </a:p>
          </p:txBody>
        </p:sp>
        <p:sp>
          <p:nvSpPr>
            <p:cNvPr id="24" name="Text Box 20" descr="信纸">
              <a:extLst>
                <a:ext uri="{FF2B5EF4-FFF2-40B4-BE49-F238E27FC236}">
                  <a16:creationId xmlns:a16="http://schemas.microsoft.com/office/drawing/2014/main" id="{AD9363F3-3FE4-4627-0750-F82A3B4C0CE0}"/>
                </a:ext>
              </a:extLst>
            </p:cNvPr>
            <p:cNvSpPr txBox="1">
              <a:spLocks noChangeArrowheads="1"/>
            </p:cNvSpPr>
            <p:nvPr/>
          </p:nvSpPr>
          <p:spPr bwMode="auto">
            <a:xfrm>
              <a:off x="1881" y="1615"/>
              <a:ext cx="2400" cy="384"/>
            </a:xfrm>
            <a:prstGeom prst="rect">
              <a:avLst/>
            </a:prstGeom>
            <a:blipFill dpi="0" rotWithShape="0">
              <a:blip r:embed="rId4"/>
              <a:srcRect/>
              <a:tile tx="0" ty="0" sx="100000" sy="100000" flip="none" algn="tl"/>
            </a:blipFill>
            <a:ln w="38100">
              <a:solidFill>
                <a:schemeClr val="tx1"/>
              </a:solidFill>
              <a:miter lim="800000"/>
              <a:headEnd/>
              <a:tailEnd/>
            </a:ln>
          </p:spPr>
          <p:txBody>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kumimoji="1" lang="zh-CN" altLang="en-US" b="0">
                <a:latin typeface="Times New Roman" panose="02020603050405020304" pitchFamily="18" charset="0"/>
              </a:endParaRPr>
            </a:p>
          </p:txBody>
        </p:sp>
        <p:sp>
          <p:nvSpPr>
            <p:cNvPr id="25" name="Text Box 21" descr="宽上对角线">
              <a:extLst>
                <a:ext uri="{FF2B5EF4-FFF2-40B4-BE49-F238E27FC236}">
                  <a16:creationId xmlns:a16="http://schemas.microsoft.com/office/drawing/2014/main" id="{E2376D0A-7580-6480-7FB7-B1B8FD562B7C}"/>
                </a:ext>
              </a:extLst>
            </p:cNvPr>
            <p:cNvSpPr txBox="1">
              <a:spLocks noChangeArrowheads="1"/>
            </p:cNvSpPr>
            <p:nvPr/>
          </p:nvSpPr>
          <p:spPr bwMode="auto">
            <a:xfrm>
              <a:off x="3033" y="1999"/>
              <a:ext cx="1248" cy="192"/>
            </a:xfrm>
            <a:prstGeom prst="rect">
              <a:avLst/>
            </a:prstGeom>
            <a:blipFill dpi="0" rotWithShape="0">
              <a:blip r:embed="rId3"/>
              <a:srcRect/>
              <a:tile tx="0" ty="0" sx="100000" sy="100000" flip="none" algn="tl"/>
            </a:blipFill>
            <a:ln w="38100">
              <a:solidFill>
                <a:schemeClr val="tx1"/>
              </a:solidFill>
              <a:miter lim="800000"/>
              <a:headEnd/>
              <a:tailEnd/>
            </a:ln>
          </p:spPr>
          <p:txBody>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kumimoji="1" lang="zh-CN" altLang="en-US" b="0">
                <a:latin typeface="Times New Roman" panose="02020603050405020304" pitchFamily="18" charset="0"/>
              </a:endParaRPr>
            </a:p>
          </p:txBody>
        </p:sp>
        <p:sp>
          <p:nvSpPr>
            <p:cNvPr id="26" name="Text Box 22">
              <a:extLst>
                <a:ext uri="{FF2B5EF4-FFF2-40B4-BE49-F238E27FC236}">
                  <a16:creationId xmlns:a16="http://schemas.microsoft.com/office/drawing/2014/main" id="{A3CE6128-28CE-1D8A-E81F-DC8D7B72C1D4}"/>
                </a:ext>
              </a:extLst>
            </p:cNvPr>
            <p:cNvSpPr txBox="1">
              <a:spLocks noChangeArrowheads="1"/>
            </p:cNvSpPr>
            <p:nvPr/>
          </p:nvSpPr>
          <p:spPr bwMode="auto">
            <a:xfrm>
              <a:off x="1881" y="1999"/>
              <a:ext cx="576" cy="192"/>
            </a:xfrm>
            <a:prstGeom prst="rect">
              <a:avLst/>
            </a:prstGeom>
            <a:gradFill rotWithShape="0">
              <a:gsLst>
                <a:gs pos="0">
                  <a:schemeClr val="accent1"/>
                </a:gs>
                <a:gs pos="100000">
                  <a:schemeClr val="accent1">
                    <a:gamma/>
                    <a:shade val="46275"/>
                    <a:invGamma/>
                  </a:schemeClr>
                </a:gs>
              </a:gsLst>
              <a:lin ang="5400000" scaled="1"/>
            </a:gradFill>
            <a:ln w="38100">
              <a:solidFill>
                <a:schemeClr val="tx1"/>
              </a:solidFill>
              <a:miter lim="800000"/>
              <a:headEnd/>
              <a:tailEnd/>
            </a:ln>
            <a:effectLst/>
          </p:spPr>
          <p:txBody>
            <a:bodyPr/>
            <a:lstStyle/>
            <a:p>
              <a:pPr eaLnBrk="1" hangingPunct="1">
                <a:spcBef>
                  <a:spcPct val="50000"/>
                </a:spcBef>
                <a:defRPr/>
              </a:pPr>
              <a:endParaRPr kumimoji="1" lang="zh-CN" altLang="en-US" sz="2400">
                <a:latin typeface="Times New Roman" pitchFamily="18" charset="0"/>
              </a:endParaRPr>
            </a:p>
          </p:txBody>
        </p:sp>
        <p:sp>
          <p:nvSpPr>
            <p:cNvPr id="27" name="Text Box 23">
              <a:extLst>
                <a:ext uri="{FF2B5EF4-FFF2-40B4-BE49-F238E27FC236}">
                  <a16:creationId xmlns:a16="http://schemas.microsoft.com/office/drawing/2014/main" id="{4A9F2648-1E6A-E9AF-7774-9E6CE87E065A}"/>
                </a:ext>
              </a:extLst>
            </p:cNvPr>
            <p:cNvSpPr txBox="1">
              <a:spLocks noChangeArrowheads="1"/>
            </p:cNvSpPr>
            <p:nvPr/>
          </p:nvSpPr>
          <p:spPr bwMode="auto">
            <a:xfrm>
              <a:off x="1497" y="1261"/>
              <a:ext cx="336"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80000"/>
                </a:lnSpc>
                <a:spcBef>
                  <a:spcPct val="50000"/>
                </a:spcBef>
                <a:buFontTx/>
                <a:buNone/>
              </a:pPr>
              <a:r>
                <a:rPr kumimoji="1" lang="en-US" altLang="zh-CN" b="0">
                  <a:latin typeface="Times New Roman" panose="02020603050405020304" pitchFamily="18" charset="0"/>
                </a:rPr>
                <a:t>0004081216</a:t>
              </a:r>
            </a:p>
          </p:txBody>
        </p:sp>
        <p:sp>
          <p:nvSpPr>
            <p:cNvPr id="28" name="Text Box 24">
              <a:extLst>
                <a:ext uri="{FF2B5EF4-FFF2-40B4-BE49-F238E27FC236}">
                  <a16:creationId xmlns:a16="http://schemas.microsoft.com/office/drawing/2014/main" id="{0F053571-4D14-DC28-4FFE-B1CD66226D30}"/>
                </a:ext>
              </a:extLst>
            </p:cNvPr>
            <p:cNvSpPr txBox="1">
              <a:spLocks noChangeArrowheads="1"/>
            </p:cNvSpPr>
            <p:nvPr/>
          </p:nvSpPr>
          <p:spPr bwMode="auto">
            <a:xfrm>
              <a:off x="1881" y="981"/>
              <a:ext cx="240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kumimoji="1" lang="en-US" altLang="zh-CN" sz="2000" b="0">
                  <a:latin typeface="Times New Roman" panose="02020603050405020304" pitchFamily="18" charset="0"/>
                </a:rPr>
                <a:t>0</a:t>
              </a:r>
              <a:r>
                <a:rPr kumimoji="1" lang="zh-CN" altLang="zh-CN" sz="2000" b="0">
                  <a:latin typeface="Times New Roman" panose="02020603050405020304" pitchFamily="18" charset="0"/>
                </a:rPr>
                <a:t> 字节    1字节     2字节     3字节</a:t>
              </a:r>
              <a:endParaRPr kumimoji="1" lang="zh-CN" altLang="en-US" b="0">
                <a:latin typeface="Times New Roman" panose="02020603050405020304" pitchFamily="18" charset="0"/>
              </a:endParaRPr>
            </a:p>
          </p:txBody>
        </p:sp>
        <p:sp>
          <p:nvSpPr>
            <p:cNvPr id="29" name="Line 25">
              <a:extLst>
                <a:ext uri="{FF2B5EF4-FFF2-40B4-BE49-F238E27FC236}">
                  <a16:creationId xmlns:a16="http://schemas.microsoft.com/office/drawing/2014/main" id="{B397F7DA-84EF-4189-A73A-DBFA7FBDFEA5}"/>
                </a:ext>
              </a:extLst>
            </p:cNvPr>
            <p:cNvSpPr>
              <a:spLocks noChangeShapeType="1"/>
            </p:cNvSpPr>
            <p:nvPr/>
          </p:nvSpPr>
          <p:spPr bwMode="auto">
            <a:xfrm>
              <a:off x="2457" y="1231"/>
              <a:ext cx="0" cy="768"/>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0" name="Line 26">
              <a:extLst>
                <a:ext uri="{FF2B5EF4-FFF2-40B4-BE49-F238E27FC236}">
                  <a16:creationId xmlns:a16="http://schemas.microsoft.com/office/drawing/2014/main" id="{5951F521-02EB-8D91-AFAC-30E05A6C8D60}"/>
                </a:ext>
              </a:extLst>
            </p:cNvPr>
            <p:cNvSpPr>
              <a:spLocks noChangeShapeType="1"/>
            </p:cNvSpPr>
            <p:nvPr/>
          </p:nvSpPr>
          <p:spPr bwMode="auto">
            <a:xfrm>
              <a:off x="3033" y="1231"/>
              <a:ext cx="0" cy="192"/>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1" name="Line 27">
              <a:extLst>
                <a:ext uri="{FF2B5EF4-FFF2-40B4-BE49-F238E27FC236}">
                  <a16:creationId xmlns:a16="http://schemas.microsoft.com/office/drawing/2014/main" id="{EB9D8449-5CBC-5AD9-FC5B-D8D612FAF1D4}"/>
                </a:ext>
              </a:extLst>
            </p:cNvPr>
            <p:cNvSpPr>
              <a:spLocks noChangeShapeType="1"/>
            </p:cNvSpPr>
            <p:nvPr/>
          </p:nvSpPr>
          <p:spPr bwMode="auto">
            <a:xfrm>
              <a:off x="3033" y="1615"/>
              <a:ext cx="0" cy="384"/>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2" name="Line 28">
              <a:extLst>
                <a:ext uri="{FF2B5EF4-FFF2-40B4-BE49-F238E27FC236}">
                  <a16:creationId xmlns:a16="http://schemas.microsoft.com/office/drawing/2014/main" id="{85147D7B-4C3C-9058-F760-EDB83E802AE8}"/>
                </a:ext>
              </a:extLst>
            </p:cNvPr>
            <p:cNvSpPr>
              <a:spLocks noChangeShapeType="1"/>
            </p:cNvSpPr>
            <p:nvPr/>
          </p:nvSpPr>
          <p:spPr bwMode="auto">
            <a:xfrm>
              <a:off x="3657" y="1615"/>
              <a:ext cx="0" cy="384"/>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3" name="Line 29">
              <a:extLst>
                <a:ext uri="{FF2B5EF4-FFF2-40B4-BE49-F238E27FC236}">
                  <a16:creationId xmlns:a16="http://schemas.microsoft.com/office/drawing/2014/main" id="{2EAB42C4-CA7E-F3B7-3475-E542CE25FB0B}"/>
                </a:ext>
              </a:extLst>
            </p:cNvPr>
            <p:cNvSpPr>
              <a:spLocks noChangeShapeType="1"/>
            </p:cNvSpPr>
            <p:nvPr/>
          </p:nvSpPr>
          <p:spPr bwMode="auto">
            <a:xfrm>
              <a:off x="3657" y="1231"/>
              <a:ext cx="0" cy="192"/>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4" name="Line 30">
              <a:extLst>
                <a:ext uri="{FF2B5EF4-FFF2-40B4-BE49-F238E27FC236}">
                  <a16:creationId xmlns:a16="http://schemas.microsoft.com/office/drawing/2014/main" id="{734E6EE7-7018-5902-CDC2-6316D18C7F7B}"/>
                </a:ext>
              </a:extLst>
            </p:cNvPr>
            <p:cNvSpPr>
              <a:spLocks noChangeShapeType="1"/>
            </p:cNvSpPr>
            <p:nvPr/>
          </p:nvSpPr>
          <p:spPr bwMode="auto">
            <a:xfrm>
              <a:off x="1881" y="1807"/>
              <a:ext cx="2400" cy="0"/>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35" name="Group 31">
            <a:extLst>
              <a:ext uri="{FF2B5EF4-FFF2-40B4-BE49-F238E27FC236}">
                <a16:creationId xmlns:a16="http://schemas.microsoft.com/office/drawing/2014/main" id="{2061567B-7C99-CF90-81F6-43CF65CF8C29}"/>
              </a:ext>
            </a:extLst>
          </p:cNvPr>
          <p:cNvGrpSpPr>
            <a:grpSpLocks/>
          </p:cNvGrpSpPr>
          <p:nvPr/>
        </p:nvGrpSpPr>
        <p:grpSpPr bwMode="auto">
          <a:xfrm>
            <a:off x="4721679" y="4080103"/>
            <a:ext cx="4770438" cy="2085975"/>
            <a:chOff x="1488" y="2556"/>
            <a:chExt cx="2784" cy="1314"/>
          </a:xfrm>
        </p:grpSpPr>
        <p:sp>
          <p:nvSpPr>
            <p:cNvPr id="36" name="Text Box 32">
              <a:extLst>
                <a:ext uri="{FF2B5EF4-FFF2-40B4-BE49-F238E27FC236}">
                  <a16:creationId xmlns:a16="http://schemas.microsoft.com/office/drawing/2014/main" id="{1F68DC39-2D96-8D7C-FBF6-523021BCDBF5}"/>
                </a:ext>
              </a:extLst>
            </p:cNvPr>
            <p:cNvSpPr txBox="1">
              <a:spLocks noChangeArrowheads="1"/>
            </p:cNvSpPr>
            <p:nvPr/>
          </p:nvSpPr>
          <p:spPr bwMode="auto">
            <a:xfrm>
              <a:off x="1488" y="2892"/>
              <a:ext cx="336"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80000"/>
                </a:lnSpc>
                <a:spcBef>
                  <a:spcPct val="50000"/>
                </a:spcBef>
                <a:buFontTx/>
                <a:buNone/>
              </a:pPr>
              <a:r>
                <a:rPr kumimoji="1" lang="en-US" altLang="zh-CN" b="0">
                  <a:latin typeface="Times New Roman" panose="02020603050405020304" pitchFamily="18" charset="0"/>
                </a:rPr>
                <a:t>0004081216</a:t>
              </a:r>
            </a:p>
          </p:txBody>
        </p:sp>
        <p:sp>
          <p:nvSpPr>
            <p:cNvPr id="37" name="Line 33">
              <a:extLst>
                <a:ext uri="{FF2B5EF4-FFF2-40B4-BE49-F238E27FC236}">
                  <a16:creationId xmlns:a16="http://schemas.microsoft.com/office/drawing/2014/main" id="{13330F74-A94E-71A8-353A-46BDA268BFE2}"/>
                </a:ext>
              </a:extLst>
            </p:cNvPr>
            <p:cNvSpPr>
              <a:spLocks noChangeShapeType="1"/>
            </p:cNvSpPr>
            <p:nvPr/>
          </p:nvSpPr>
          <p:spPr bwMode="auto">
            <a:xfrm>
              <a:off x="1872" y="3822"/>
              <a:ext cx="240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8" name="Text Box 34" descr="新闻纸">
              <a:extLst>
                <a:ext uri="{FF2B5EF4-FFF2-40B4-BE49-F238E27FC236}">
                  <a16:creationId xmlns:a16="http://schemas.microsoft.com/office/drawing/2014/main" id="{9F479FF3-8953-55F1-0D29-5C69CF0CF666}"/>
                </a:ext>
              </a:extLst>
            </p:cNvPr>
            <p:cNvSpPr txBox="1">
              <a:spLocks noChangeArrowheads="1"/>
            </p:cNvSpPr>
            <p:nvPr/>
          </p:nvSpPr>
          <p:spPr bwMode="auto">
            <a:xfrm>
              <a:off x="1872" y="2862"/>
              <a:ext cx="2400" cy="192"/>
            </a:xfrm>
            <a:prstGeom prst="rect">
              <a:avLst/>
            </a:prstGeom>
            <a:blipFill dpi="0" rotWithShape="0">
              <a:blip r:embed="rId2"/>
              <a:srcRect/>
              <a:tile tx="0" ty="0" sx="100000" sy="100000" flip="none" algn="tl"/>
            </a:blipFill>
            <a:ln w="38100">
              <a:solidFill>
                <a:schemeClr val="tx1"/>
              </a:solidFill>
              <a:miter lim="800000"/>
              <a:headEnd/>
              <a:tailEnd/>
            </a:ln>
          </p:spPr>
          <p:txBody>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kumimoji="1" lang="zh-CN" altLang="en-US" b="0">
                <a:latin typeface="Times New Roman" panose="02020603050405020304" pitchFamily="18" charset="0"/>
              </a:endParaRPr>
            </a:p>
          </p:txBody>
        </p:sp>
        <p:sp>
          <p:nvSpPr>
            <p:cNvPr id="39" name="Text Box 35" descr="宽上对角线">
              <a:extLst>
                <a:ext uri="{FF2B5EF4-FFF2-40B4-BE49-F238E27FC236}">
                  <a16:creationId xmlns:a16="http://schemas.microsoft.com/office/drawing/2014/main" id="{D9A37CA0-3984-4AE8-0C9D-A6B582CA70DE}"/>
                </a:ext>
              </a:extLst>
            </p:cNvPr>
            <p:cNvSpPr txBox="1">
              <a:spLocks noChangeArrowheads="1"/>
            </p:cNvSpPr>
            <p:nvPr/>
          </p:nvSpPr>
          <p:spPr bwMode="auto">
            <a:xfrm>
              <a:off x="1872" y="3054"/>
              <a:ext cx="1152" cy="192"/>
            </a:xfrm>
            <a:prstGeom prst="rect">
              <a:avLst/>
            </a:prstGeom>
            <a:blipFill dpi="0" rotWithShape="0">
              <a:blip r:embed="rId3"/>
              <a:srcRect/>
              <a:tile tx="0" ty="0" sx="100000" sy="100000" flip="none" algn="tl"/>
            </a:blipFill>
            <a:ln w="38100">
              <a:solidFill>
                <a:schemeClr val="tx1"/>
              </a:solidFill>
              <a:miter lim="800000"/>
              <a:headEnd/>
              <a:tailEnd/>
            </a:ln>
          </p:spPr>
          <p:txBody>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kumimoji="1" lang="zh-CN" altLang="en-US" b="0">
                <a:latin typeface="Times New Roman" panose="02020603050405020304" pitchFamily="18" charset="0"/>
              </a:endParaRPr>
            </a:p>
          </p:txBody>
        </p:sp>
        <p:sp>
          <p:nvSpPr>
            <p:cNvPr id="40" name="Text Box 36" descr="信纸">
              <a:extLst>
                <a:ext uri="{FF2B5EF4-FFF2-40B4-BE49-F238E27FC236}">
                  <a16:creationId xmlns:a16="http://schemas.microsoft.com/office/drawing/2014/main" id="{F3FBDF07-7657-F666-81F4-065274089354}"/>
                </a:ext>
              </a:extLst>
            </p:cNvPr>
            <p:cNvSpPr txBox="1">
              <a:spLocks noChangeArrowheads="1"/>
            </p:cNvSpPr>
            <p:nvPr/>
          </p:nvSpPr>
          <p:spPr bwMode="auto">
            <a:xfrm>
              <a:off x="1872" y="3246"/>
              <a:ext cx="2400" cy="192"/>
            </a:xfrm>
            <a:prstGeom prst="rect">
              <a:avLst/>
            </a:prstGeom>
            <a:blipFill dpi="0" rotWithShape="0">
              <a:blip r:embed="rId4"/>
              <a:srcRect/>
              <a:tile tx="0" ty="0" sx="100000" sy="100000" flip="none" algn="tl"/>
            </a:blipFill>
            <a:ln>
              <a:noFill/>
            </a:ln>
            <a:extLst>
              <a:ext uri="{91240B29-F687-4F45-9708-019B960494DF}">
                <a14:hiddenLine xmlns:a14="http://schemas.microsoft.com/office/drawing/2010/main" w="38100">
                  <a:solidFill>
                    <a:srgbClr val="000000"/>
                  </a:solidFill>
                  <a:miter lim="800000"/>
                  <a:headEnd/>
                  <a:tailEnd/>
                </a14:hiddenLine>
              </a:ext>
            </a:extLst>
          </p:spPr>
          <p:txBody>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kumimoji="1" lang="zh-CN" altLang="en-US" b="0">
                <a:latin typeface="Times New Roman" panose="02020603050405020304" pitchFamily="18" charset="0"/>
              </a:endParaRPr>
            </a:p>
          </p:txBody>
        </p:sp>
        <p:sp>
          <p:nvSpPr>
            <p:cNvPr id="41" name="Text Box 37" descr="宽上对角线">
              <a:extLst>
                <a:ext uri="{FF2B5EF4-FFF2-40B4-BE49-F238E27FC236}">
                  <a16:creationId xmlns:a16="http://schemas.microsoft.com/office/drawing/2014/main" id="{8389BFC2-128C-94FF-0B82-B4FC470A38DD}"/>
                </a:ext>
              </a:extLst>
            </p:cNvPr>
            <p:cNvSpPr txBox="1">
              <a:spLocks noChangeArrowheads="1"/>
            </p:cNvSpPr>
            <p:nvPr/>
          </p:nvSpPr>
          <p:spPr bwMode="auto">
            <a:xfrm>
              <a:off x="3648" y="3438"/>
              <a:ext cx="624" cy="192"/>
            </a:xfrm>
            <a:prstGeom prst="rect">
              <a:avLst/>
            </a:prstGeom>
            <a:blipFill dpi="0" rotWithShape="0">
              <a:blip r:embed="rId3"/>
              <a:srcRect/>
              <a:tile tx="0" ty="0" sx="100000" sy="100000" flip="none" algn="tl"/>
            </a:blipFill>
            <a:ln w="38100">
              <a:solidFill>
                <a:schemeClr val="tx1"/>
              </a:solidFill>
              <a:miter lim="800000"/>
              <a:headEnd/>
              <a:tailEnd/>
            </a:ln>
          </p:spPr>
          <p:txBody>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kumimoji="1" lang="zh-CN" altLang="en-US" b="0">
                <a:latin typeface="Times New Roman" panose="02020603050405020304" pitchFamily="18" charset="0"/>
              </a:endParaRPr>
            </a:p>
          </p:txBody>
        </p:sp>
        <p:sp>
          <p:nvSpPr>
            <p:cNvPr id="42" name="Text Box 38">
              <a:extLst>
                <a:ext uri="{FF2B5EF4-FFF2-40B4-BE49-F238E27FC236}">
                  <a16:creationId xmlns:a16="http://schemas.microsoft.com/office/drawing/2014/main" id="{0EFB64F3-84B6-796D-DA00-0086ABD7FDA7}"/>
                </a:ext>
              </a:extLst>
            </p:cNvPr>
            <p:cNvSpPr txBox="1">
              <a:spLocks noChangeArrowheads="1"/>
            </p:cNvSpPr>
            <p:nvPr/>
          </p:nvSpPr>
          <p:spPr bwMode="auto">
            <a:xfrm>
              <a:off x="1872" y="2556"/>
              <a:ext cx="240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kumimoji="1" lang="zh-CN" altLang="zh-CN" sz="2000" b="0">
                  <a:ea typeface="黑体" panose="02010609060101010101" pitchFamily="49" charset="-122"/>
                </a:rPr>
                <a:t>字节</a:t>
              </a:r>
              <a:r>
                <a:rPr kumimoji="1" lang="en-US" altLang="zh-CN" sz="2000" b="0">
                  <a:ea typeface="黑体" panose="02010609060101010101" pitchFamily="49" charset="-122"/>
                </a:rPr>
                <a:t>0     </a:t>
              </a:r>
              <a:r>
                <a:rPr kumimoji="1" lang="zh-CN" altLang="zh-CN" sz="2000" b="0">
                  <a:ea typeface="黑体" panose="02010609060101010101" pitchFamily="49" charset="-122"/>
                </a:rPr>
                <a:t>字节1</a:t>
              </a:r>
              <a:r>
                <a:rPr kumimoji="1" lang="zh-CN" altLang="en-US" sz="2000" b="0">
                  <a:ea typeface="黑体" panose="02010609060101010101" pitchFamily="49" charset="-122"/>
                </a:rPr>
                <a:t>      </a:t>
              </a:r>
              <a:r>
                <a:rPr kumimoji="1" lang="zh-CN" altLang="zh-CN" sz="2000" b="0">
                  <a:ea typeface="黑体" panose="02010609060101010101" pitchFamily="49" charset="-122"/>
                </a:rPr>
                <a:t>字节2</a:t>
              </a:r>
              <a:r>
                <a:rPr kumimoji="1" lang="zh-CN" altLang="en-US" sz="2000" b="0">
                  <a:ea typeface="黑体" panose="02010609060101010101" pitchFamily="49" charset="-122"/>
                </a:rPr>
                <a:t>     </a:t>
              </a:r>
              <a:r>
                <a:rPr kumimoji="1" lang="zh-CN" altLang="zh-CN" sz="2000" b="0">
                  <a:ea typeface="黑体" panose="02010609060101010101" pitchFamily="49" charset="-122"/>
                </a:rPr>
                <a:t>字节3</a:t>
              </a:r>
              <a:endParaRPr kumimoji="1" lang="zh-CN" altLang="en-US" sz="2000" b="0">
                <a:ea typeface="黑体" panose="02010609060101010101" pitchFamily="49" charset="-122"/>
              </a:endParaRPr>
            </a:p>
          </p:txBody>
        </p:sp>
        <p:sp>
          <p:nvSpPr>
            <p:cNvPr id="43" name="Rectangle 39">
              <a:extLst>
                <a:ext uri="{FF2B5EF4-FFF2-40B4-BE49-F238E27FC236}">
                  <a16:creationId xmlns:a16="http://schemas.microsoft.com/office/drawing/2014/main" id="{6F5862C3-7D9D-0A79-01C0-528FC82AF018}"/>
                </a:ext>
              </a:extLst>
            </p:cNvPr>
            <p:cNvSpPr>
              <a:spLocks noChangeArrowheads="1"/>
            </p:cNvSpPr>
            <p:nvPr/>
          </p:nvSpPr>
          <p:spPr bwMode="auto">
            <a:xfrm>
              <a:off x="1872" y="2862"/>
              <a:ext cx="2400" cy="960"/>
            </a:xfrm>
            <a:prstGeom prst="rect">
              <a:avLst/>
            </a:prstGeom>
            <a:noFill/>
            <a:ln w="381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endParaRPr lang="zh-CN" altLang="en-US" sz="1600">
                <a:latin typeface="Times New Roman" panose="02020603050405020304" pitchFamily="18" charset="0"/>
              </a:endParaRPr>
            </a:p>
          </p:txBody>
        </p:sp>
        <p:sp>
          <p:nvSpPr>
            <p:cNvPr id="44" name="Line 40">
              <a:extLst>
                <a:ext uri="{FF2B5EF4-FFF2-40B4-BE49-F238E27FC236}">
                  <a16:creationId xmlns:a16="http://schemas.microsoft.com/office/drawing/2014/main" id="{61EB6F4A-25EB-C83A-AB7D-E80A1CB0534A}"/>
                </a:ext>
              </a:extLst>
            </p:cNvPr>
            <p:cNvSpPr>
              <a:spLocks noChangeShapeType="1"/>
            </p:cNvSpPr>
            <p:nvPr/>
          </p:nvSpPr>
          <p:spPr bwMode="auto">
            <a:xfrm>
              <a:off x="3024" y="2862"/>
              <a:ext cx="0" cy="192"/>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5" name="Line 41">
              <a:extLst>
                <a:ext uri="{FF2B5EF4-FFF2-40B4-BE49-F238E27FC236}">
                  <a16:creationId xmlns:a16="http://schemas.microsoft.com/office/drawing/2014/main" id="{E19A695F-FD13-0A02-CA74-7D9EDAEC920E}"/>
                </a:ext>
              </a:extLst>
            </p:cNvPr>
            <p:cNvSpPr>
              <a:spLocks noChangeShapeType="1"/>
            </p:cNvSpPr>
            <p:nvPr/>
          </p:nvSpPr>
          <p:spPr bwMode="auto">
            <a:xfrm>
              <a:off x="3024" y="3246"/>
              <a:ext cx="0" cy="384"/>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6" name="Line 42">
              <a:extLst>
                <a:ext uri="{FF2B5EF4-FFF2-40B4-BE49-F238E27FC236}">
                  <a16:creationId xmlns:a16="http://schemas.microsoft.com/office/drawing/2014/main" id="{06090928-17C8-46C3-FAA6-7688817ACC68}"/>
                </a:ext>
              </a:extLst>
            </p:cNvPr>
            <p:cNvSpPr>
              <a:spLocks noChangeShapeType="1"/>
            </p:cNvSpPr>
            <p:nvPr/>
          </p:nvSpPr>
          <p:spPr bwMode="auto">
            <a:xfrm>
              <a:off x="1872" y="3438"/>
              <a:ext cx="2400" cy="0"/>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7" name="Text Box 43" descr="信纸">
              <a:extLst>
                <a:ext uri="{FF2B5EF4-FFF2-40B4-BE49-F238E27FC236}">
                  <a16:creationId xmlns:a16="http://schemas.microsoft.com/office/drawing/2014/main" id="{D873DEBB-D873-0791-CDC5-79FE60393E2B}"/>
                </a:ext>
              </a:extLst>
            </p:cNvPr>
            <p:cNvSpPr txBox="1">
              <a:spLocks noChangeArrowheads="1"/>
            </p:cNvSpPr>
            <p:nvPr/>
          </p:nvSpPr>
          <p:spPr bwMode="auto">
            <a:xfrm>
              <a:off x="3024" y="3054"/>
              <a:ext cx="1248" cy="192"/>
            </a:xfrm>
            <a:prstGeom prst="rect">
              <a:avLst/>
            </a:prstGeom>
            <a:blipFill dpi="0" rotWithShape="0">
              <a:blip r:embed="rId4"/>
              <a:srcRect/>
              <a:tile tx="0" ty="0" sx="100000" sy="100000" flip="none" algn="tl"/>
            </a:blipFill>
            <a:ln w="12700">
              <a:solidFill>
                <a:schemeClr val="tx1"/>
              </a:solidFill>
              <a:prstDash val="sysDot"/>
              <a:miter lim="800000"/>
              <a:headEnd/>
              <a:tailEnd/>
            </a:ln>
          </p:spPr>
          <p:txBody>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kumimoji="1" lang="zh-CN" altLang="en-US" b="0">
                <a:latin typeface="Times New Roman" panose="02020603050405020304" pitchFamily="18" charset="0"/>
              </a:endParaRPr>
            </a:p>
          </p:txBody>
        </p:sp>
        <p:sp>
          <p:nvSpPr>
            <p:cNvPr id="48" name="Text Box 44" descr="信纸">
              <a:extLst>
                <a:ext uri="{FF2B5EF4-FFF2-40B4-BE49-F238E27FC236}">
                  <a16:creationId xmlns:a16="http://schemas.microsoft.com/office/drawing/2014/main" id="{319176CD-1D6C-6282-76DC-0D42BC873991}"/>
                </a:ext>
              </a:extLst>
            </p:cNvPr>
            <p:cNvSpPr txBox="1">
              <a:spLocks noChangeArrowheads="1"/>
            </p:cNvSpPr>
            <p:nvPr/>
          </p:nvSpPr>
          <p:spPr bwMode="auto">
            <a:xfrm>
              <a:off x="1872" y="3438"/>
              <a:ext cx="1152" cy="192"/>
            </a:xfrm>
            <a:prstGeom prst="rect">
              <a:avLst/>
            </a:prstGeom>
            <a:blipFill dpi="0" rotWithShape="0">
              <a:blip r:embed="rId4"/>
              <a:srcRect/>
              <a:tile tx="0" ty="0" sx="100000" sy="100000" flip="none" algn="tl"/>
            </a:blipFill>
            <a:ln>
              <a:noFill/>
            </a:ln>
            <a:extLst>
              <a:ext uri="{91240B29-F687-4F45-9708-019B960494DF}">
                <a14:hiddenLine xmlns:a14="http://schemas.microsoft.com/office/drawing/2010/main" w="38100">
                  <a:solidFill>
                    <a:srgbClr val="000000"/>
                  </a:solidFill>
                  <a:miter lim="800000"/>
                  <a:headEnd/>
                  <a:tailEnd/>
                </a14:hiddenLine>
              </a:ext>
            </a:extLst>
          </p:spPr>
          <p:txBody>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kumimoji="1" lang="zh-CN" altLang="en-US" b="0">
                <a:latin typeface="Times New Roman" panose="02020603050405020304" pitchFamily="18" charset="0"/>
              </a:endParaRPr>
            </a:p>
          </p:txBody>
        </p:sp>
        <p:sp>
          <p:nvSpPr>
            <p:cNvPr id="49" name="Line 45">
              <a:extLst>
                <a:ext uri="{FF2B5EF4-FFF2-40B4-BE49-F238E27FC236}">
                  <a16:creationId xmlns:a16="http://schemas.microsoft.com/office/drawing/2014/main" id="{8A2F3EA6-E9CF-2AD6-ECD5-F9BD416E55C2}"/>
                </a:ext>
              </a:extLst>
            </p:cNvPr>
            <p:cNvSpPr>
              <a:spLocks noChangeShapeType="1"/>
            </p:cNvSpPr>
            <p:nvPr/>
          </p:nvSpPr>
          <p:spPr bwMode="auto">
            <a:xfrm>
              <a:off x="3024" y="3054"/>
              <a:ext cx="1248"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0" name="Line 46">
              <a:extLst>
                <a:ext uri="{FF2B5EF4-FFF2-40B4-BE49-F238E27FC236}">
                  <a16:creationId xmlns:a16="http://schemas.microsoft.com/office/drawing/2014/main" id="{E2E992DC-07AA-1879-23EA-E86FA8823E17}"/>
                </a:ext>
              </a:extLst>
            </p:cNvPr>
            <p:cNvSpPr>
              <a:spLocks noChangeShapeType="1"/>
            </p:cNvSpPr>
            <p:nvPr/>
          </p:nvSpPr>
          <p:spPr bwMode="auto">
            <a:xfrm>
              <a:off x="3024" y="3054"/>
              <a:ext cx="0" cy="192"/>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1" name="Line 47">
              <a:extLst>
                <a:ext uri="{FF2B5EF4-FFF2-40B4-BE49-F238E27FC236}">
                  <a16:creationId xmlns:a16="http://schemas.microsoft.com/office/drawing/2014/main" id="{8767047A-6A78-7C43-2432-5EA8E0826C95}"/>
                </a:ext>
              </a:extLst>
            </p:cNvPr>
            <p:cNvSpPr>
              <a:spLocks noChangeShapeType="1"/>
            </p:cNvSpPr>
            <p:nvPr/>
          </p:nvSpPr>
          <p:spPr bwMode="auto">
            <a:xfrm>
              <a:off x="3024" y="3438"/>
              <a:ext cx="0" cy="192"/>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2" name="Line 48">
              <a:extLst>
                <a:ext uri="{FF2B5EF4-FFF2-40B4-BE49-F238E27FC236}">
                  <a16:creationId xmlns:a16="http://schemas.microsoft.com/office/drawing/2014/main" id="{E816AEA6-4926-5C14-7AD4-9E8B831E12BC}"/>
                </a:ext>
              </a:extLst>
            </p:cNvPr>
            <p:cNvSpPr>
              <a:spLocks noChangeShapeType="1"/>
            </p:cNvSpPr>
            <p:nvPr/>
          </p:nvSpPr>
          <p:spPr bwMode="auto">
            <a:xfrm>
              <a:off x="1872" y="3438"/>
              <a:ext cx="0" cy="192"/>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3" name="Line 49">
              <a:extLst>
                <a:ext uri="{FF2B5EF4-FFF2-40B4-BE49-F238E27FC236}">
                  <a16:creationId xmlns:a16="http://schemas.microsoft.com/office/drawing/2014/main" id="{8D50E5F1-F8A0-0BFC-B45A-3B942FFDE667}"/>
                </a:ext>
              </a:extLst>
            </p:cNvPr>
            <p:cNvSpPr>
              <a:spLocks noChangeShapeType="1"/>
            </p:cNvSpPr>
            <p:nvPr/>
          </p:nvSpPr>
          <p:spPr bwMode="auto">
            <a:xfrm>
              <a:off x="3024" y="3438"/>
              <a:ext cx="1248"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4" name="Line 50">
              <a:extLst>
                <a:ext uri="{FF2B5EF4-FFF2-40B4-BE49-F238E27FC236}">
                  <a16:creationId xmlns:a16="http://schemas.microsoft.com/office/drawing/2014/main" id="{66845E8A-9132-818E-CC6C-B48FDEAEF4A7}"/>
                </a:ext>
              </a:extLst>
            </p:cNvPr>
            <p:cNvSpPr>
              <a:spLocks noChangeShapeType="1"/>
            </p:cNvSpPr>
            <p:nvPr/>
          </p:nvSpPr>
          <p:spPr bwMode="auto">
            <a:xfrm>
              <a:off x="4272" y="3054"/>
              <a:ext cx="0" cy="192"/>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5" name="Line 51">
              <a:extLst>
                <a:ext uri="{FF2B5EF4-FFF2-40B4-BE49-F238E27FC236}">
                  <a16:creationId xmlns:a16="http://schemas.microsoft.com/office/drawing/2014/main" id="{2F3C98CF-D906-5ACD-CE09-1B44CDEFA263}"/>
                </a:ext>
              </a:extLst>
            </p:cNvPr>
            <p:cNvSpPr>
              <a:spLocks noChangeShapeType="1"/>
            </p:cNvSpPr>
            <p:nvPr/>
          </p:nvSpPr>
          <p:spPr bwMode="auto">
            <a:xfrm>
              <a:off x="1872" y="3246"/>
              <a:ext cx="1152"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6" name="Line 52">
              <a:extLst>
                <a:ext uri="{FF2B5EF4-FFF2-40B4-BE49-F238E27FC236}">
                  <a16:creationId xmlns:a16="http://schemas.microsoft.com/office/drawing/2014/main" id="{82ADF3F8-F936-65C5-4D15-65D3F82B473E}"/>
                </a:ext>
              </a:extLst>
            </p:cNvPr>
            <p:cNvSpPr>
              <a:spLocks noChangeShapeType="1"/>
            </p:cNvSpPr>
            <p:nvPr/>
          </p:nvSpPr>
          <p:spPr bwMode="auto">
            <a:xfrm>
              <a:off x="1872" y="3630"/>
              <a:ext cx="1152"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7" name="Line 53">
              <a:extLst>
                <a:ext uri="{FF2B5EF4-FFF2-40B4-BE49-F238E27FC236}">
                  <a16:creationId xmlns:a16="http://schemas.microsoft.com/office/drawing/2014/main" id="{38CDFB24-07EE-084D-9D56-AD29A8625914}"/>
                </a:ext>
              </a:extLst>
            </p:cNvPr>
            <p:cNvSpPr>
              <a:spLocks noChangeShapeType="1"/>
            </p:cNvSpPr>
            <p:nvPr/>
          </p:nvSpPr>
          <p:spPr bwMode="auto">
            <a:xfrm>
              <a:off x="2448" y="2862"/>
              <a:ext cx="0" cy="768"/>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8" name="Line 54">
              <a:extLst>
                <a:ext uri="{FF2B5EF4-FFF2-40B4-BE49-F238E27FC236}">
                  <a16:creationId xmlns:a16="http://schemas.microsoft.com/office/drawing/2014/main" id="{C21D9C86-45C4-9679-7176-BEBE82A8062A}"/>
                </a:ext>
              </a:extLst>
            </p:cNvPr>
            <p:cNvSpPr>
              <a:spLocks noChangeShapeType="1"/>
            </p:cNvSpPr>
            <p:nvPr/>
          </p:nvSpPr>
          <p:spPr bwMode="auto">
            <a:xfrm>
              <a:off x="3648" y="2862"/>
              <a:ext cx="0" cy="768"/>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9" name="Line 55">
              <a:extLst>
                <a:ext uri="{FF2B5EF4-FFF2-40B4-BE49-F238E27FC236}">
                  <a16:creationId xmlns:a16="http://schemas.microsoft.com/office/drawing/2014/main" id="{ACEC18A5-90C0-59AF-A480-87B197B335E7}"/>
                </a:ext>
              </a:extLst>
            </p:cNvPr>
            <p:cNvSpPr>
              <a:spLocks noChangeShapeType="1"/>
            </p:cNvSpPr>
            <p:nvPr/>
          </p:nvSpPr>
          <p:spPr bwMode="auto">
            <a:xfrm>
              <a:off x="1872" y="3438"/>
              <a:ext cx="1152" cy="0"/>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0" name="Text Box 56">
              <a:extLst>
                <a:ext uri="{FF2B5EF4-FFF2-40B4-BE49-F238E27FC236}">
                  <a16:creationId xmlns:a16="http://schemas.microsoft.com/office/drawing/2014/main" id="{2125E533-23A1-DF04-85F8-88720006F37A}"/>
                </a:ext>
              </a:extLst>
            </p:cNvPr>
            <p:cNvSpPr txBox="1">
              <a:spLocks noChangeArrowheads="1"/>
            </p:cNvSpPr>
            <p:nvPr/>
          </p:nvSpPr>
          <p:spPr bwMode="auto">
            <a:xfrm>
              <a:off x="3024" y="3438"/>
              <a:ext cx="624" cy="192"/>
            </a:xfrm>
            <a:prstGeom prst="rect">
              <a:avLst/>
            </a:prstGeom>
            <a:gradFill rotWithShape="0">
              <a:gsLst>
                <a:gs pos="0">
                  <a:schemeClr val="accent1"/>
                </a:gs>
                <a:gs pos="100000">
                  <a:schemeClr val="accent1">
                    <a:gamma/>
                    <a:shade val="46275"/>
                    <a:invGamma/>
                  </a:schemeClr>
                </a:gs>
              </a:gsLst>
              <a:lin ang="5400000" scaled="1"/>
            </a:gradFill>
            <a:ln w="38100">
              <a:solidFill>
                <a:schemeClr val="tx1"/>
              </a:solidFill>
              <a:miter lim="800000"/>
              <a:headEnd/>
              <a:tailEnd/>
            </a:ln>
            <a:effectLst/>
          </p:spPr>
          <p:txBody>
            <a:bodyPr/>
            <a:lstStyle/>
            <a:p>
              <a:pPr eaLnBrk="1" hangingPunct="1">
                <a:spcBef>
                  <a:spcPct val="50000"/>
                </a:spcBef>
                <a:defRPr/>
              </a:pPr>
              <a:endParaRPr kumimoji="1" lang="zh-CN" altLang="en-US" sz="2400">
                <a:latin typeface="Times New Roman" pitchFamily="18" charset="0"/>
              </a:endParaRPr>
            </a:p>
          </p:txBody>
        </p:sp>
        <p:sp>
          <p:nvSpPr>
            <p:cNvPr id="61" name="Text Box 57" descr="宽上对角线">
              <a:extLst>
                <a:ext uri="{FF2B5EF4-FFF2-40B4-BE49-F238E27FC236}">
                  <a16:creationId xmlns:a16="http://schemas.microsoft.com/office/drawing/2014/main" id="{0630497C-F767-129B-AD08-B7B3EC170378}"/>
                </a:ext>
              </a:extLst>
            </p:cNvPr>
            <p:cNvSpPr txBox="1">
              <a:spLocks noChangeArrowheads="1"/>
            </p:cNvSpPr>
            <p:nvPr/>
          </p:nvSpPr>
          <p:spPr bwMode="auto">
            <a:xfrm>
              <a:off x="1872" y="3630"/>
              <a:ext cx="576" cy="192"/>
            </a:xfrm>
            <a:prstGeom prst="rect">
              <a:avLst/>
            </a:prstGeom>
            <a:blipFill dpi="0" rotWithShape="0">
              <a:blip r:embed="rId3"/>
              <a:srcRect/>
              <a:tile tx="0" ty="0" sx="100000" sy="100000" flip="none" algn="tl"/>
            </a:blipFill>
            <a:ln w="38100">
              <a:solidFill>
                <a:schemeClr val="tx1"/>
              </a:solidFill>
              <a:miter lim="800000"/>
              <a:headEnd/>
              <a:tailEnd/>
            </a:ln>
          </p:spPr>
          <p:txBody>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kumimoji="1" lang="zh-CN" altLang="en-US" b="0">
                <a:latin typeface="Times New Roman" panose="02020603050405020304" pitchFamily="18" charset="0"/>
              </a:endParaRPr>
            </a:p>
          </p:txBody>
        </p:sp>
        <p:sp>
          <p:nvSpPr>
            <p:cNvPr id="62" name="Line 58">
              <a:extLst>
                <a:ext uri="{FF2B5EF4-FFF2-40B4-BE49-F238E27FC236}">
                  <a16:creationId xmlns:a16="http://schemas.microsoft.com/office/drawing/2014/main" id="{3456BCD5-A41A-CCD6-31D3-812AFD2D1E82}"/>
                </a:ext>
              </a:extLst>
            </p:cNvPr>
            <p:cNvSpPr>
              <a:spLocks noChangeShapeType="1"/>
            </p:cNvSpPr>
            <p:nvPr/>
          </p:nvSpPr>
          <p:spPr bwMode="auto">
            <a:xfrm>
              <a:off x="3024" y="3246"/>
              <a:ext cx="1248" cy="0"/>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63" name="Text Box 60">
            <a:extLst>
              <a:ext uri="{FF2B5EF4-FFF2-40B4-BE49-F238E27FC236}">
                <a16:creationId xmlns:a16="http://schemas.microsoft.com/office/drawing/2014/main" id="{CB7F6889-BD48-5F51-32AA-5E7250209D8B}"/>
              </a:ext>
            </a:extLst>
          </p:cNvPr>
          <p:cNvSpPr txBox="1">
            <a:spLocks noChangeArrowheads="1"/>
          </p:cNvSpPr>
          <p:nvPr/>
        </p:nvSpPr>
        <p:spPr bwMode="auto">
          <a:xfrm>
            <a:off x="3377067" y="1040040"/>
            <a:ext cx="6359525"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chemeClr val="accent2"/>
                </a:solidFill>
                <a:ea typeface="黑体" panose="02010609060101010101" pitchFamily="49" charset="-122"/>
              </a:rPr>
              <a:t> </a:t>
            </a:r>
            <a:r>
              <a:rPr lang="zh-CN" altLang="en-US" sz="2200">
                <a:solidFill>
                  <a:schemeClr val="accent2"/>
                </a:solidFill>
                <a:ea typeface="黑体" panose="02010609060101010101" pitchFamily="49" charset="-122"/>
              </a:rPr>
              <a:t>如：</a:t>
            </a:r>
            <a:r>
              <a:rPr lang="en-US" altLang="zh-CN" sz="2200">
                <a:solidFill>
                  <a:schemeClr val="accent2"/>
                </a:solidFill>
                <a:ea typeface="黑体" panose="02010609060101010101" pitchFamily="49" charset="-122"/>
              </a:rPr>
              <a:t>int i, short k, double x, char c, short j,……</a:t>
            </a:r>
            <a:r>
              <a:rPr lang="en-US" altLang="zh-CN" sz="1800">
                <a:solidFill>
                  <a:schemeClr val="accent2"/>
                </a:solidFill>
              </a:rPr>
              <a:t>  </a:t>
            </a:r>
            <a:endParaRPr lang="zh-CN" altLang="en-US" sz="1800">
              <a:solidFill>
                <a:schemeClr val="accent2"/>
              </a:solidFill>
            </a:endParaRPr>
          </a:p>
        </p:txBody>
      </p:sp>
      <p:sp>
        <p:nvSpPr>
          <p:cNvPr id="64" name="Text Box 61">
            <a:extLst>
              <a:ext uri="{FF2B5EF4-FFF2-40B4-BE49-F238E27FC236}">
                <a16:creationId xmlns:a16="http://schemas.microsoft.com/office/drawing/2014/main" id="{E8221F2D-7910-0A07-AF48-AC3C735DFEEB}"/>
              </a:ext>
            </a:extLst>
          </p:cNvPr>
          <p:cNvSpPr txBox="1">
            <a:spLocks noChangeArrowheads="1"/>
          </p:cNvSpPr>
          <p:nvPr/>
        </p:nvSpPr>
        <p:spPr bwMode="auto">
          <a:xfrm>
            <a:off x="3754892" y="3667353"/>
            <a:ext cx="5849937" cy="385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chemeClr val="accent2"/>
                </a:solidFill>
              </a:rPr>
              <a:t> </a:t>
            </a:r>
            <a:r>
              <a:rPr lang="zh-CN" altLang="en-US" sz="2200">
                <a:solidFill>
                  <a:schemeClr val="accent2"/>
                </a:solidFill>
              </a:rPr>
              <a:t>则：</a:t>
            </a:r>
            <a:r>
              <a:rPr lang="en-US" altLang="zh-CN" sz="2200">
                <a:solidFill>
                  <a:schemeClr val="accent2"/>
                </a:solidFill>
              </a:rPr>
              <a:t>&amp;i=0; &amp;k=4; &amp;x=8; &amp;c=16; &amp;j=18;……</a:t>
            </a:r>
            <a:endParaRPr lang="zh-CN" altLang="en-US" sz="2200">
              <a:solidFill>
                <a:schemeClr val="accent2"/>
              </a:solidFill>
            </a:endParaRPr>
          </a:p>
        </p:txBody>
      </p:sp>
      <p:sp>
        <p:nvSpPr>
          <p:cNvPr id="65" name="Text Box 62">
            <a:extLst>
              <a:ext uri="{FF2B5EF4-FFF2-40B4-BE49-F238E27FC236}">
                <a16:creationId xmlns:a16="http://schemas.microsoft.com/office/drawing/2014/main" id="{49F37D36-F860-E356-BAAF-0C2CAEFF2135}"/>
              </a:ext>
            </a:extLst>
          </p:cNvPr>
          <p:cNvSpPr txBox="1">
            <a:spLocks noChangeArrowheads="1"/>
          </p:cNvSpPr>
          <p:nvPr/>
        </p:nvSpPr>
        <p:spPr bwMode="auto">
          <a:xfrm>
            <a:off x="3919992" y="6250215"/>
            <a:ext cx="5888037"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200">
                <a:solidFill>
                  <a:schemeClr val="accent2"/>
                </a:solidFill>
              </a:rPr>
              <a:t> </a:t>
            </a:r>
            <a:r>
              <a:rPr lang="zh-CN" altLang="en-US" sz="2200">
                <a:solidFill>
                  <a:schemeClr val="accent2"/>
                </a:solidFill>
              </a:rPr>
              <a:t>则： </a:t>
            </a:r>
            <a:r>
              <a:rPr lang="en-US" altLang="zh-CN" sz="2200">
                <a:solidFill>
                  <a:schemeClr val="accent2"/>
                </a:solidFill>
              </a:rPr>
              <a:t>&amp;i=0; &amp;k=4; &amp;x=6; &amp;c=14; &amp;j=15;……</a:t>
            </a:r>
            <a:endParaRPr lang="zh-CN" altLang="en-US" sz="2200">
              <a:solidFill>
                <a:schemeClr val="accent2"/>
              </a:solidFill>
            </a:endParaRPr>
          </a:p>
        </p:txBody>
      </p:sp>
      <p:sp>
        <p:nvSpPr>
          <p:cNvPr id="66" name="Text Box 63">
            <a:extLst>
              <a:ext uri="{FF2B5EF4-FFF2-40B4-BE49-F238E27FC236}">
                <a16:creationId xmlns:a16="http://schemas.microsoft.com/office/drawing/2014/main" id="{D8C153C7-3439-0FE8-65C0-8A775E8F4E23}"/>
              </a:ext>
            </a:extLst>
          </p:cNvPr>
          <p:cNvSpPr txBox="1">
            <a:spLocks noChangeArrowheads="1"/>
          </p:cNvSpPr>
          <p:nvPr/>
        </p:nvSpPr>
        <p:spPr bwMode="auto">
          <a:xfrm>
            <a:off x="3124654" y="5183415"/>
            <a:ext cx="1698625" cy="78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buFontTx/>
              <a:buNone/>
            </a:pPr>
            <a:r>
              <a:rPr lang="en-US" altLang="zh-CN" sz="2200">
                <a:solidFill>
                  <a:srgbClr val="3333FF"/>
                </a:solidFill>
                <a:ea typeface="黑体" panose="02010609060101010101" pitchFamily="49" charset="-122"/>
              </a:rPr>
              <a:t>x</a:t>
            </a:r>
            <a:r>
              <a:rPr lang="zh-CN" altLang="en-US" sz="2200">
                <a:solidFill>
                  <a:srgbClr val="3333FF"/>
                </a:solidFill>
                <a:ea typeface="黑体" panose="02010609060101010101" pitchFamily="49" charset="-122"/>
              </a:rPr>
              <a:t>：</a:t>
            </a:r>
            <a:r>
              <a:rPr lang="en-US" altLang="zh-CN" sz="2200">
                <a:solidFill>
                  <a:srgbClr val="3333FF"/>
                </a:solidFill>
                <a:ea typeface="黑体" panose="02010609060101010101" pitchFamily="49" charset="-122"/>
              </a:rPr>
              <a:t>3</a:t>
            </a:r>
            <a:r>
              <a:rPr lang="zh-CN" altLang="en-US" sz="2200">
                <a:solidFill>
                  <a:srgbClr val="3333FF"/>
                </a:solidFill>
                <a:ea typeface="黑体" panose="02010609060101010101" pitchFamily="49" charset="-122"/>
              </a:rPr>
              <a:t>个周期</a:t>
            </a:r>
          </a:p>
          <a:p>
            <a:pPr>
              <a:lnSpc>
                <a:spcPct val="100000"/>
              </a:lnSpc>
              <a:buFontTx/>
              <a:buNone/>
            </a:pPr>
            <a:r>
              <a:rPr lang="en-US" altLang="zh-CN" sz="2200">
                <a:solidFill>
                  <a:srgbClr val="3333FF"/>
                </a:solidFill>
                <a:ea typeface="黑体" panose="02010609060101010101" pitchFamily="49" charset="-122"/>
              </a:rPr>
              <a:t>j</a:t>
            </a:r>
            <a:r>
              <a:rPr lang="zh-CN" altLang="en-US" sz="2200">
                <a:solidFill>
                  <a:srgbClr val="3333FF"/>
                </a:solidFill>
                <a:ea typeface="黑体" panose="02010609060101010101" pitchFamily="49" charset="-122"/>
              </a:rPr>
              <a:t>：</a:t>
            </a:r>
            <a:r>
              <a:rPr lang="en-US" altLang="zh-CN" sz="2200">
                <a:solidFill>
                  <a:srgbClr val="3333FF"/>
                </a:solidFill>
                <a:ea typeface="黑体" panose="02010609060101010101" pitchFamily="49" charset="-122"/>
              </a:rPr>
              <a:t>2</a:t>
            </a:r>
            <a:r>
              <a:rPr lang="zh-CN" altLang="en-US" sz="2200">
                <a:solidFill>
                  <a:srgbClr val="3333FF"/>
                </a:solidFill>
                <a:ea typeface="黑体" panose="02010609060101010101" pitchFamily="49" charset="-122"/>
              </a:rPr>
              <a:t>个周期</a:t>
            </a:r>
          </a:p>
        </p:txBody>
      </p:sp>
      <p:sp>
        <p:nvSpPr>
          <p:cNvPr id="67" name="Text Box 64">
            <a:extLst>
              <a:ext uri="{FF2B5EF4-FFF2-40B4-BE49-F238E27FC236}">
                <a16:creationId xmlns:a16="http://schemas.microsoft.com/office/drawing/2014/main" id="{A512AFC0-6706-EFE6-C348-69F06AA81E8F}"/>
              </a:ext>
            </a:extLst>
          </p:cNvPr>
          <p:cNvSpPr txBox="1">
            <a:spLocks noChangeArrowheads="1"/>
          </p:cNvSpPr>
          <p:nvPr/>
        </p:nvSpPr>
        <p:spPr bwMode="auto">
          <a:xfrm>
            <a:off x="2999242" y="2662465"/>
            <a:ext cx="1698625" cy="78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buFontTx/>
              <a:buNone/>
            </a:pPr>
            <a:r>
              <a:rPr lang="en-US" altLang="zh-CN" sz="2200">
                <a:solidFill>
                  <a:srgbClr val="3333FF"/>
                </a:solidFill>
                <a:ea typeface="黑体" panose="02010609060101010101" pitchFamily="49" charset="-122"/>
              </a:rPr>
              <a:t>x</a:t>
            </a:r>
            <a:r>
              <a:rPr lang="zh-CN" altLang="en-US" sz="2200">
                <a:solidFill>
                  <a:srgbClr val="3333FF"/>
                </a:solidFill>
                <a:ea typeface="黑体" panose="02010609060101010101" pitchFamily="49" charset="-122"/>
              </a:rPr>
              <a:t>：</a:t>
            </a:r>
            <a:r>
              <a:rPr lang="en-US" altLang="zh-CN" sz="2200">
                <a:solidFill>
                  <a:srgbClr val="3333FF"/>
                </a:solidFill>
                <a:ea typeface="黑体" panose="02010609060101010101" pitchFamily="49" charset="-122"/>
              </a:rPr>
              <a:t>2</a:t>
            </a:r>
            <a:r>
              <a:rPr lang="zh-CN" altLang="en-US" sz="2200">
                <a:solidFill>
                  <a:srgbClr val="3333FF"/>
                </a:solidFill>
                <a:ea typeface="黑体" panose="02010609060101010101" pitchFamily="49" charset="-122"/>
              </a:rPr>
              <a:t>个周期</a:t>
            </a:r>
          </a:p>
          <a:p>
            <a:pPr>
              <a:lnSpc>
                <a:spcPct val="100000"/>
              </a:lnSpc>
              <a:buFontTx/>
              <a:buNone/>
            </a:pPr>
            <a:r>
              <a:rPr lang="en-US" altLang="zh-CN" sz="2200">
                <a:solidFill>
                  <a:srgbClr val="3333FF"/>
                </a:solidFill>
                <a:ea typeface="黑体" panose="02010609060101010101" pitchFamily="49" charset="-122"/>
              </a:rPr>
              <a:t>j</a:t>
            </a:r>
            <a:r>
              <a:rPr lang="zh-CN" altLang="en-US" sz="2200">
                <a:solidFill>
                  <a:srgbClr val="3333FF"/>
                </a:solidFill>
                <a:ea typeface="黑体" panose="02010609060101010101" pitchFamily="49" charset="-122"/>
              </a:rPr>
              <a:t>：</a:t>
            </a:r>
            <a:r>
              <a:rPr lang="en-US" altLang="zh-CN" sz="2200">
                <a:solidFill>
                  <a:srgbClr val="3333FF"/>
                </a:solidFill>
                <a:ea typeface="黑体" panose="02010609060101010101" pitchFamily="49" charset="-122"/>
              </a:rPr>
              <a:t>1</a:t>
            </a:r>
            <a:r>
              <a:rPr lang="zh-CN" altLang="en-US" sz="2200">
                <a:solidFill>
                  <a:srgbClr val="3333FF"/>
                </a:solidFill>
                <a:ea typeface="黑体" panose="02010609060101010101" pitchFamily="49" charset="-122"/>
              </a:rPr>
              <a:t>个周期</a:t>
            </a:r>
          </a:p>
        </p:txBody>
      </p:sp>
      <p:sp>
        <p:nvSpPr>
          <p:cNvPr id="68" name="Text Box 65">
            <a:extLst>
              <a:ext uri="{FF2B5EF4-FFF2-40B4-BE49-F238E27FC236}">
                <a16:creationId xmlns:a16="http://schemas.microsoft.com/office/drawing/2014/main" id="{ABA48C07-7F9C-ED25-8E23-F6C45D156ADA}"/>
              </a:ext>
            </a:extLst>
          </p:cNvPr>
          <p:cNvSpPr txBox="1">
            <a:spLocks noChangeArrowheads="1"/>
          </p:cNvSpPr>
          <p:nvPr/>
        </p:nvSpPr>
        <p:spPr bwMode="auto">
          <a:xfrm>
            <a:off x="867229" y="4421189"/>
            <a:ext cx="1943100" cy="233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CC0000"/>
                </a:solidFill>
                <a:ea typeface="黑体" panose="02010609060101010101" pitchFamily="49" charset="-122"/>
              </a:rPr>
              <a:t>虽节省了空间，但增加了访存次数！</a:t>
            </a:r>
          </a:p>
          <a:p>
            <a:pPr>
              <a:lnSpc>
                <a:spcPct val="100000"/>
              </a:lnSpc>
              <a:spcBef>
                <a:spcPct val="50000"/>
              </a:spcBef>
              <a:buFontTx/>
              <a:buNone/>
            </a:pPr>
            <a:r>
              <a:rPr lang="zh-CN" altLang="en-US" sz="2000">
                <a:solidFill>
                  <a:srgbClr val="CC0000"/>
                </a:solidFill>
                <a:ea typeface="黑体" panose="02010609060101010101" pitchFamily="49" charset="-122"/>
              </a:rPr>
              <a:t>需要权衡，目前来看，浪费一点存储空间没有关系！ </a:t>
            </a:r>
            <a:endParaRPr lang="en-US" altLang="zh-CN" sz="2000">
              <a:solidFill>
                <a:srgbClr val="CC0000"/>
              </a:solidFill>
              <a:ea typeface="黑体" panose="02010609060101010101" pitchFamily="49" charset="-122"/>
            </a:endParaRPr>
          </a:p>
        </p:txBody>
      </p:sp>
      <p:sp>
        <p:nvSpPr>
          <p:cNvPr id="69" name="Text Box 66">
            <a:extLst>
              <a:ext uri="{FF2B5EF4-FFF2-40B4-BE49-F238E27FC236}">
                <a16:creationId xmlns:a16="http://schemas.microsoft.com/office/drawing/2014/main" id="{172FAD88-3A73-20D6-9A7E-3E0FCCF12586}"/>
              </a:ext>
            </a:extLst>
          </p:cNvPr>
          <p:cNvSpPr txBox="1">
            <a:spLocks noChangeArrowheads="1"/>
          </p:cNvSpPr>
          <p:nvPr/>
        </p:nvSpPr>
        <p:spPr bwMode="auto">
          <a:xfrm>
            <a:off x="845004" y="1016001"/>
            <a:ext cx="1928813" cy="3292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25000"/>
              </a:lnSpc>
              <a:spcBef>
                <a:spcPct val="50000"/>
              </a:spcBef>
              <a:buFontTx/>
              <a:buNone/>
            </a:pPr>
            <a:r>
              <a:rPr lang="zh-CN" altLang="en-US" sz="2000" dirty="0">
                <a:ea typeface="黑体" panose="02010609060101010101" pitchFamily="49" charset="-122"/>
              </a:rPr>
              <a:t>存储器按字节编址</a:t>
            </a:r>
          </a:p>
          <a:p>
            <a:pPr>
              <a:lnSpc>
                <a:spcPct val="125000"/>
              </a:lnSpc>
              <a:spcBef>
                <a:spcPct val="50000"/>
              </a:spcBef>
              <a:buFontTx/>
              <a:buNone/>
            </a:pPr>
            <a:r>
              <a:rPr lang="zh-CN" altLang="en-US" sz="2000" dirty="0">
                <a:ea typeface="黑体" panose="02010609060101010101" pitchFamily="49" charset="-122"/>
              </a:rPr>
              <a:t>每次只能读写某个字地址开始的</a:t>
            </a:r>
            <a:r>
              <a:rPr lang="en-US" altLang="zh-CN" sz="2000" dirty="0">
                <a:ea typeface="黑体" panose="02010609060101010101" pitchFamily="49" charset="-122"/>
              </a:rPr>
              <a:t>4</a:t>
            </a:r>
            <a:r>
              <a:rPr lang="zh-CN" altLang="en-US" sz="2000" dirty="0">
                <a:ea typeface="黑体" panose="02010609060101010101" pitchFamily="49" charset="-122"/>
              </a:rPr>
              <a:t>个单元中连续的</a:t>
            </a:r>
            <a:r>
              <a:rPr lang="en-US" altLang="zh-CN" sz="2000" dirty="0">
                <a:ea typeface="黑体" panose="02010609060101010101" pitchFamily="49" charset="-122"/>
              </a:rPr>
              <a:t>1</a:t>
            </a:r>
            <a:r>
              <a:rPr lang="zh-CN" altLang="en-US" sz="2000" dirty="0">
                <a:ea typeface="黑体" panose="02010609060101010101" pitchFamily="49" charset="-122"/>
              </a:rPr>
              <a:t>个、</a:t>
            </a:r>
            <a:r>
              <a:rPr lang="en-US" altLang="zh-CN" sz="2000" dirty="0">
                <a:ea typeface="黑体" panose="02010609060101010101" pitchFamily="49" charset="-122"/>
              </a:rPr>
              <a:t>2</a:t>
            </a:r>
            <a:r>
              <a:rPr lang="zh-CN" altLang="en-US" sz="2000" dirty="0">
                <a:ea typeface="黑体" panose="02010609060101010101" pitchFamily="49" charset="-122"/>
              </a:rPr>
              <a:t>个、</a:t>
            </a:r>
            <a:r>
              <a:rPr lang="en-US" altLang="zh-CN" sz="2000" dirty="0">
                <a:ea typeface="黑体" panose="02010609060101010101" pitchFamily="49" charset="-122"/>
              </a:rPr>
              <a:t>3</a:t>
            </a:r>
            <a:r>
              <a:rPr lang="zh-CN" altLang="en-US" sz="2000" dirty="0">
                <a:ea typeface="黑体" panose="02010609060101010101" pitchFamily="49" charset="-122"/>
              </a:rPr>
              <a:t>个或</a:t>
            </a:r>
            <a:r>
              <a:rPr lang="en-US" altLang="zh-CN" sz="2000" dirty="0">
                <a:ea typeface="黑体" panose="02010609060101010101" pitchFamily="49" charset="-122"/>
              </a:rPr>
              <a:t>4</a:t>
            </a:r>
            <a:r>
              <a:rPr lang="zh-CN" altLang="en-US" sz="2000" dirty="0">
                <a:ea typeface="黑体" panose="02010609060101010101" pitchFamily="49" charset="-122"/>
              </a:rPr>
              <a:t>个字节</a:t>
            </a:r>
          </a:p>
        </p:txBody>
      </p:sp>
    </p:spTree>
    <p:extLst>
      <p:ext uri="{BB962C8B-B14F-4D97-AF65-F5344CB8AC3E}">
        <p14:creationId xmlns:p14="http://schemas.microsoft.com/office/powerpoint/2010/main" val="3250708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blinds(horizontal)">
                                      <p:cBhvr>
                                        <p:cTn id="7" dur="500"/>
                                        <p:tgtEl>
                                          <p:spTgt spid="6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blinds(horizontal)">
                                      <p:cBhvr>
                                        <p:cTn id="12" dur="500"/>
                                        <p:tgtEl>
                                          <p:spTgt spid="6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9">
                                            <p:txEl>
                                              <p:pRg st="1" end="1"/>
                                            </p:txEl>
                                          </p:spTgt>
                                        </p:tgtEl>
                                        <p:attrNameLst>
                                          <p:attrName>style.visibility</p:attrName>
                                        </p:attrNameLst>
                                      </p:cBhvr>
                                      <p:to>
                                        <p:strVal val="visible"/>
                                      </p:to>
                                    </p:set>
                                    <p:animEffect transition="in" filter="blinds(horizontal)">
                                      <p:cBhvr>
                                        <p:cTn id="17" dur="500"/>
                                        <p:tgtEl>
                                          <p:spTgt spid="69">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7">
                                            <p:txEl>
                                              <p:pRg st="0" end="0"/>
                                            </p:txEl>
                                          </p:spTgt>
                                        </p:tgtEl>
                                        <p:attrNameLst>
                                          <p:attrName>style.visibility</p:attrName>
                                        </p:attrNameLst>
                                      </p:cBhvr>
                                      <p:to>
                                        <p:strVal val="visible"/>
                                      </p:to>
                                    </p:set>
                                    <p:animEffect transition="in" filter="blinds(horizontal)">
                                      <p:cBhvr>
                                        <p:cTn id="22" dur="500"/>
                                        <p:tgtEl>
                                          <p:spTgt spid="67">
                                            <p:txEl>
                                              <p:pRg st="0" end="0"/>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67">
                                            <p:txEl>
                                              <p:pRg st="1" end="1"/>
                                            </p:txEl>
                                          </p:spTgt>
                                        </p:tgtEl>
                                        <p:attrNameLst>
                                          <p:attrName>style.visibility</p:attrName>
                                        </p:attrNameLst>
                                      </p:cBhvr>
                                      <p:to>
                                        <p:strVal val="visible"/>
                                      </p:to>
                                    </p:set>
                                    <p:animEffect transition="in" filter="blinds(horizontal)">
                                      <p:cBhvr>
                                        <p:cTn id="25" dur="500"/>
                                        <p:tgtEl>
                                          <p:spTgt spid="67">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66">
                                            <p:txEl>
                                              <p:pRg st="0" end="0"/>
                                            </p:txEl>
                                          </p:spTgt>
                                        </p:tgtEl>
                                        <p:attrNameLst>
                                          <p:attrName>style.visibility</p:attrName>
                                        </p:attrNameLst>
                                      </p:cBhvr>
                                      <p:to>
                                        <p:strVal val="visible"/>
                                      </p:to>
                                    </p:set>
                                    <p:animEffect transition="in" filter="blinds(horizontal)">
                                      <p:cBhvr>
                                        <p:cTn id="30" dur="500"/>
                                        <p:tgtEl>
                                          <p:spTgt spid="66">
                                            <p:txEl>
                                              <p:pRg st="0" end="0"/>
                                            </p:txEl>
                                          </p:spTgt>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66">
                                            <p:txEl>
                                              <p:pRg st="1" end="1"/>
                                            </p:txEl>
                                          </p:spTgt>
                                        </p:tgtEl>
                                        <p:attrNameLst>
                                          <p:attrName>style.visibility</p:attrName>
                                        </p:attrNameLst>
                                      </p:cBhvr>
                                      <p:to>
                                        <p:strVal val="visible"/>
                                      </p:to>
                                    </p:set>
                                    <p:animEffect transition="in" filter="blinds(horizontal)">
                                      <p:cBhvr>
                                        <p:cTn id="33" dur="500"/>
                                        <p:tgtEl>
                                          <p:spTgt spid="66">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68"/>
                                        </p:tgtEl>
                                        <p:attrNameLst>
                                          <p:attrName>style.visibility</p:attrName>
                                        </p:attrNameLst>
                                      </p:cBhvr>
                                      <p:to>
                                        <p:strVal val="visible"/>
                                      </p:to>
                                    </p:set>
                                    <p:animEffect transition="in" filter="blinds(horizontal)">
                                      <p:cBhvr>
                                        <p:cTn id="38"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5" grpId="0"/>
      <p:bldP spid="66" grpId="0" build="allAtOnce"/>
      <p:bldP spid="6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8518830E-7F9D-43CC-BBA4-631708B8E81D}"/>
              </a:ext>
            </a:extLst>
          </p:cNvPr>
          <p:cNvSpPr>
            <a:spLocks noGrp="1"/>
          </p:cNvSpPr>
          <p:nvPr>
            <p:ph type="title"/>
          </p:nvPr>
        </p:nvSpPr>
        <p:spPr/>
        <p:txBody>
          <a:bodyPr/>
          <a:lstStyle/>
          <a:p>
            <a:r>
              <a:rPr lang="zh-CN" altLang="en-US" dirty="0">
                <a:solidFill>
                  <a:schemeClr val="tx1"/>
                </a:solidFill>
              </a:rPr>
              <a:t>对齐</a:t>
            </a:r>
          </a:p>
        </p:txBody>
      </p:sp>
      <p:sp>
        <p:nvSpPr>
          <p:cNvPr id="5" name="灯片编号占位符 4">
            <a:extLst>
              <a:ext uri="{FF2B5EF4-FFF2-40B4-BE49-F238E27FC236}">
                <a16:creationId xmlns:a16="http://schemas.microsoft.com/office/drawing/2014/main" id="{9683ABEE-28E1-4755-BE8F-51C342166157}"/>
              </a:ext>
            </a:extLst>
          </p:cNvPr>
          <p:cNvSpPr>
            <a:spLocks noGrp="1"/>
          </p:cNvSpPr>
          <p:nvPr>
            <p:ph type="sldNum" sz="quarter" idx="10"/>
          </p:nvPr>
        </p:nvSpPr>
        <p:spPr/>
        <p:txBody>
          <a:bodyPr/>
          <a:lstStyle/>
          <a:p>
            <a:fld id="{4235D990-D27F-4F2C-9FEA-C8DF9BEEB4E2}" type="slidenum">
              <a:rPr lang="zh-CN" altLang="en-US" smtClean="0"/>
              <a:t>36</a:t>
            </a:fld>
            <a:endParaRPr lang="zh-CN" altLang="en-US" dirty="0"/>
          </a:p>
        </p:txBody>
      </p:sp>
      <p:sp>
        <p:nvSpPr>
          <p:cNvPr id="7" name="Rectangle 3">
            <a:extLst>
              <a:ext uri="{FF2B5EF4-FFF2-40B4-BE49-F238E27FC236}">
                <a16:creationId xmlns:a16="http://schemas.microsoft.com/office/drawing/2014/main" id="{7CCFEB49-C2E0-9757-A9FF-16662F26CCA7}"/>
              </a:ext>
            </a:extLst>
          </p:cNvPr>
          <p:cNvSpPr txBox="1">
            <a:spLocks noChangeArrowheads="1"/>
          </p:cNvSpPr>
          <p:nvPr/>
        </p:nvSpPr>
        <p:spPr>
          <a:xfrm>
            <a:off x="823686" y="952273"/>
            <a:ext cx="4641850" cy="2293937"/>
          </a:xfrm>
          <a:prstGeom prst="rect">
            <a:avLst/>
          </a:prstGeom>
        </p:spPr>
        <p:txBody>
          <a:bodyPr/>
          <a:lstStyle>
            <a:lvl1pPr marL="384175" indent="-384175" algn="l" defTabSz="914400" rtl="0" eaLnBrk="1" latinLnBrk="0" hangingPunct="1">
              <a:lnSpc>
                <a:spcPct val="94000"/>
              </a:lnSpc>
              <a:spcBef>
                <a:spcPts val="1000"/>
              </a:spcBef>
              <a:spcAft>
                <a:spcPts val="200"/>
              </a:spcAft>
              <a:buFont typeface="Wingdings" panose="05000000000000000000" pitchFamily="2" charset="2"/>
              <a:buChar char="Ø"/>
              <a:defRPr sz="2400" b="1" kern="1200" baseline="0">
                <a:solidFill>
                  <a:schemeClr val="tx2"/>
                </a:solidFill>
                <a:latin typeface="Times New Roman" panose="02020603050405020304" pitchFamily="18" charset="0"/>
                <a:ea typeface="+mn-ea"/>
                <a:cs typeface="Times New Roman" panose="02020603050405020304" pitchFamily="18" charset="0"/>
              </a:defRPr>
            </a:lvl1pPr>
            <a:lvl2pPr marL="815975" indent="-285750" algn="l" defTabSz="914400" rtl="0" eaLnBrk="1" latinLnBrk="0" hangingPunct="1">
              <a:lnSpc>
                <a:spcPct val="94000"/>
              </a:lnSpc>
              <a:spcBef>
                <a:spcPts val="500"/>
              </a:spcBef>
              <a:spcAft>
                <a:spcPts val="200"/>
              </a:spcAft>
              <a:buFont typeface="Arial" panose="020B0604020202020204" pitchFamily="34" charset="0"/>
              <a:buChar char="•"/>
              <a:defRPr sz="2000" i="0" kern="1200" baseline="0">
                <a:solidFill>
                  <a:schemeClr val="tx2"/>
                </a:solidFill>
                <a:latin typeface="Times New Roman" panose="02020603050405020304" pitchFamily="18" charset="0"/>
                <a:ea typeface="+mn-ea"/>
                <a:cs typeface="Times New Roman" panose="02020603050405020304" pitchFamily="18" charset="0"/>
              </a:defRPr>
            </a:lvl2pPr>
            <a:lvl3pPr marL="1273175" indent="-285750" algn="l" defTabSz="914400" rtl="0" eaLnBrk="1" latinLnBrk="0" hangingPunct="1">
              <a:lnSpc>
                <a:spcPct val="94000"/>
              </a:lnSpc>
              <a:spcBef>
                <a:spcPts val="500"/>
              </a:spcBef>
              <a:spcAft>
                <a:spcPts val="200"/>
              </a:spcAft>
              <a:buSzPct val="50000"/>
              <a:buFont typeface="Wingdings" pitchFamily="2" charset="2"/>
              <a:buChar char="u"/>
              <a:defRPr sz="1800" kern="1200" baseline="0">
                <a:solidFill>
                  <a:schemeClr val="tx2"/>
                </a:solidFill>
                <a:latin typeface="Times New Roman" panose="02020603050405020304" pitchFamily="18" charset="0"/>
                <a:ea typeface="+mn-ea"/>
                <a:cs typeface="Times New Roman" panose="02020603050405020304" pitchFamily="18" charset="0"/>
              </a:defRPr>
            </a:lvl3pPr>
            <a:lvl4pPr marL="1656000" indent="-285750" algn="l" defTabSz="914400" rtl="0" eaLnBrk="1" latinLnBrk="0" hangingPunct="1">
              <a:lnSpc>
                <a:spcPct val="94000"/>
              </a:lnSpc>
              <a:spcBef>
                <a:spcPts val="500"/>
              </a:spcBef>
              <a:spcAft>
                <a:spcPts val="200"/>
              </a:spcAft>
              <a:buSzPct val="50000"/>
              <a:buFont typeface="Wingdings" panose="05000000000000000000" pitchFamily="2" charset="2"/>
              <a:buChar char="u"/>
              <a:defRPr sz="1600" i="0"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a:lnSpc>
                <a:spcPct val="100000"/>
              </a:lnSpc>
              <a:spcBef>
                <a:spcPct val="0"/>
              </a:spcBef>
              <a:buFontTx/>
              <a:buNone/>
            </a:pPr>
            <a:r>
              <a:rPr lang="zh-CN" altLang="en-US"/>
              <a:t>例如，考虑下列两个结构声明：</a:t>
            </a:r>
          </a:p>
          <a:p>
            <a:pPr>
              <a:lnSpc>
                <a:spcPct val="100000"/>
              </a:lnSpc>
              <a:spcBef>
                <a:spcPct val="0"/>
              </a:spcBef>
              <a:buFontTx/>
              <a:buNone/>
            </a:pPr>
            <a:r>
              <a:rPr lang="en-US" altLang="zh-CN"/>
              <a:t>struct  S1 {</a:t>
            </a:r>
          </a:p>
          <a:p>
            <a:pPr>
              <a:lnSpc>
                <a:spcPct val="100000"/>
              </a:lnSpc>
              <a:spcBef>
                <a:spcPct val="0"/>
              </a:spcBef>
              <a:buFontTx/>
              <a:buNone/>
            </a:pPr>
            <a:r>
              <a:rPr lang="en-US" altLang="zh-CN"/>
              <a:t>		int 	i</a:t>
            </a:r>
            <a:r>
              <a:rPr lang="zh-CN" altLang="en-US"/>
              <a:t>；</a:t>
            </a:r>
          </a:p>
          <a:p>
            <a:pPr>
              <a:lnSpc>
                <a:spcPct val="100000"/>
              </a:lnSpc>
              <a:spcBef>
                <a:spcPct val="0"/>
              </a:spcBef>
              <a:buFontTx/>
              <a:buNone/>
            </a:pPr>
            <a:r>
              <a:rPr lang="zh-CN" altLang="en-US"/>
              <a:t>		</a:t>
            </a:r>
            <a:r>
              <a:rPr lang="en-US" altLang="zh-CN"/>
              <a:t>char	c</a:t>
            </a:r>
            <a:r>
              <a:rPr lang="zh-CN" altLang="en-US"/>
              <a:t>；</a:t>
            </a:r>
          </a:p>
          <a:p>
            <a:pPr>
              <a:lnSpc>
                <a:spcPct val="100000"/>
              </a:lnSpc>
              <a:spcBef>
                <a:spcPct val="0"/>
              </a:spcBef>
              <a:buFontTx/>
              <a:buNone/>
            </a:pPr>
            <a:r>
              <a:rPr lang="zh-CN" altLang="en-US"/>
              <a:t>		</a:t>
            </a:r>
            <a:r>
              <a:rPr lang="en-US" altLang="zh-CN"/>
              <a:t>int	j</a:t>
            </a:r>
            <a:r>
              <a:rPr lang="zh-CN" altLang="en-US"/>
              <a:t>；</a:t>
            </a:r>
          </a:p>
          <a:p>
            <a:pPr>
              <a:lnSpc>
                <a:spcPct val="100000"/>
              </a:lnSpc>
              <a:spcBef>
                <a:spcPct val="0"/>
              </a:spcBef>
              <a:buFontTx/>
              <a:buNone/>
            </a:pPr>
            <a:r>
              <a:rPr lang="en-US" altLang="zh-CN"/>
              <a:t>}</a:t>
            </a:r>
            <a:r>
              <a:rPr lang="zh-CN" altLang="en-US"/>
              <a:t>；</a:t>
            </a:r>
          </a:p>
        </p:txBody>
      </p:sp>
      <p:sp>
        <p:nvSpPr>
          <p:cNvPr id="8" name="Text Box 5">
            <a:extLst>
              <a:ext uri="{FF2B5EF4-FFF2-40B4-BE49-F238E27FC236}">
                <a16:creationId xmlns:a16="http://schemas.microsoft.com/office/drawing/2014/main" id="{8E797993-BC15-28C3-235D-ABF877F4D641}"/>
              </a:ext>
            </a:extLst>
          </p:cNvPr>
          <p:cNvSpPr txBox="1">
            <a:spLocks noChangeArrowheads="1"/>
          </p:cNvSpPr>
          <p:nvPr/>
        </p:nvSpPr>
        <p:spPr bwMode="auto">
          <a:xfrm>
            <a:off x="666524" y="3449410"/>
            <a:ext cx="69532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200">
                <a:solidFill>
                  <a:schemeClr val="accent2"/>
                </a:solidFill>
                <a:ea typeface="黑体" panose="02010609060101010101" pitchFamily="49" charset="-122"/>
              </a:rPr>
              <a:t>在要求对齐的情况下，哪种结构声明更好？</a:t>
            </a:r>
          </a:p>
        </p:txBody>
      </p:sp>
      <p:grpSp>
        <p:nvGrpSpPr>
          <p:cNvPr id="9" name="Group 6">
            <a:extLst>
              <a:ext uri="{FF2B5EF4-FFF2-40B4-BE49-F238E27FC236}">
                <a16:creationId xmlns:a16="http://schemas.microsoft.com/office/drawing/2014/main" id="{7B8998D2-4AC7-7CF3-0DEE-A37F5302543C}"/>
              </a:ext>
            </a:extLst>
          </p:cNvPr>
          <p:cNvGrpSpPr>
            <a:grpSpLocks/>
          </p:cNvGrpSpPr>
          <p:nvPr/>
        </p:nvGrpSpPr>
        <p:grpSpPr bwMode="auto">
          <a:xfrm>
            <a:off x="769711" y="3812948"/>
            <a:ext cx="5691188" cy="852487"/>
            <a:chOff x="301" y="2411"/>
            <a:chExt cx="3585" cy="537"/>
          </a:xfrm>
        </p:grpSpPr>
        <p:sp>
          <p:nvSpPr>
            <p:cNvPr id="10" name="Rectangle 7">
              <a:extLst>
                <a:ext uri="{FF2B5EF4-FFF2-40B4-BE49-F238E27FC236}">
                  <a16:creationId xmlns:a16="http://schemas.microsoft.com/office/drawing/2014/main" id="{4400F2AB-E5C4-8585-29C2-861E1C6273F6}"/>
                </a:ext>
              </a:extLst>
            </p:cNvPr>
            <p:cNvSpPr>
              <a:spLocks noChangeArrowheads="1"/>
            </p:cNvSpPr>
            <p:nvPr/>
          </p:nvSpPr>
          <p:spPr bwMode="auto">
            <a:xfrm>
              <a:off x="796" y="2641"/>
              <a:ext cx="3090" cy="302"/>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sp>
          <p:nvSpPr>
            <p:cNvPr id="11" name="Text Box 8">
              <a:extLst>
                <a:ext uri="{FF2B5EF4-FFF2-40B4-BE49-F238E27FC236}">
                  <a16:creationId xmlns:a16="http://schemas.microsoft.com/office/drawing/2014/main" id="{12A2BBB5-2596-C014-E811-AD96A649218E}"/>
                </a:ext>
              </a:extLst>
            </p:cNvPr>
            <p:cNvSpPr txBox="1">
              <a:spLocks noChangeArrowheads="1"/>
            </p:cNvSpPr>
            <p:nvPr/>
          </p:nvSpPr>
          <p:spPr bwMode="auto">
            <a:xfrm>
              <a:off x="301" y="2624"/>
              <a:ext cx="6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S1</a:t>
              </a:r>
              <a:r>
                <a:rPr lang="zh-CN" altLang="en-US"/>
                <a:t>：</a:t>
              </a:r>
            </a:p>
          </p:txBody>
        </p:sp>
        <p:sp>
          <p:nvSpPr>
            <p:cNvPr id="12" name="Line 9">
              <a:extLst>
                <a:ext uri="{FF2B5EF4-FFF2-40B4-BE49-F238E27FC236}">
                  <a16:creationId xmlns:a16="http://schemas.microsoft.com/office/drawing/2014/main" id="{EBF6C92A-CA05-83D0-1400-0C8F9C6B0574}"/>
                </a:ext>
              </a:extLst>
            </p:cNvPr>
            <p:cNvSpPr>
              <a:spLocks noChangeShapeType="1"/>
            </p:cNvSpPr>
            <p:nvPr/>
          </p:nvSpPr>
          <p:spPr bwMode="auto">
            <a:xfrm>
              <a:off x="1854" y="2642"/>
              <a:ext cx="0" cy="30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 name="Line 10">
              <a:extLst>
                <a:ext uri="{FF2B5EF4-FFF2-40B4-BE49-F238E27FC236}">
                  <a16:creationId xmlns:a16="http://schemas.microsoft.com/office/drawing/2014/main" id="{F74A56FE-7114-192B-0DD4-A7D8285C9E8E}"/>
                </a:ext>
              </a:extLst>
            </p:cNvPr>
            <p:cNvSpPr>
              <a:spLocks noChangeShapeType="1"/>
            </p:cNvSpPr>
            <p:nvPr/>
          </p:nvSpPr>
          <p:spPr bwMode="auto">
            <a:xfrm>
              <a:off x="2192" y="2632"/>
              <a:ext cx="0" cy="30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 name="Text Box 11">
              <a:extLst>
                <a:ext uri="{FF2B5EF4-FFF2-40B4-BE49-F238E27FC236}">
                  <a16:creationId xmlns:a16="http://schemas.microsoft.com/office/drawing/2014/main" id="{39477D5D-A23B-A0C6-C8CB-AF6D3D588CE2}"/>
                </a:ext>
              </a:extLst>
            </p:cNvPr>
            <p:cNvSpPr txBox="1">
              <a:spLocks noChangeArrowheads="1"/>
            </p:cNvSpPr>
            <p:nvPr/>
          </p:nvSpPr>
          <p:spPr bwMode="auto">
            <a:xfrm>
              <a:off x="1258" y="2659"/>
              <a:ext cx="38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i</a:t>
              </a:r>
            </a:p>
          </p:txBody>
        </p:sp>
        <p:sp>
          <p:nvSpPr>
            <p:cNvPr id="15" name="Text Box 12">
              <a:extLst>
                <a:ext uri="{FF2B5EF4-FFF2-40B4-BE49-F238E27FC236}">
                  <a16:creationId xmlns:a16="http://schemas.microsoft.com/office/drawing/2014/main" id="{65FE119C-D034-C0AC-4255-684BDD794283}"/>
                </a:ext>
              </a:extLst>
            </p:cNvPr>
            <p:cNvSpPr txBox="1">
              <a:spLocks noChangeArrowheads="1"/>
            </p:cNvSpPr>
            <p:nvPr/>
          </p:nvSpPr>
          <p:spPr bwMode="auto">
            <a:xfrm>
              <a:off x="1915" y="2641"/>
              <a:ext cx="38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c</a:t>
              </a:r>
            </a:p>
          </p:txBody>
        </p:sp>
        <p:sp>
          <p:nvSpPr>
            <p:cNvPr id="16" name="Line 13">
              <a:extLst>
                <a:ext uri="{FF2B5EF4-FFF2-40B4-BE49-F238E27FC236}">
                  <a16:creationId xmlns:a16="http://schemas.microsoft.com/office/drawing/2014/main" id="{BD8731F2-137D-CB3A-9FFD-FF2FEBD0A5B6}"/>
                </a:ext>
              </a:extLst>
            </p:cNvPr>
            <p:cNvSpPr>
              <a:spLocks noChangeShapeType="1"/>
            </p:cNvSpPr>
            <p:nvPr/>
          </p:nvSpPr>
          <p:spPr bwMode="auto">
            <a:xfrm>
              <a:off x="2881" y="2646"/>
              <a:ext cx="0" cy="30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 name="Text Box 14">
              <a:extLst>
                <a:ext uri="{FF2B5EF4-FFF2-40B4-BE49-F238E27FC236}">
                  <a16:creationId xmlns:a16="http://schemas.microsoft.com/office/drawing/2014/main" id="{C3328207-59B7-A82C-4A9D-BF96AC5FA50B}"/>
                </a:ext>
              </a:extLst>
            </p:cNvPr>
            <p:cNvSpPr txBox="1">
              <a:spLocks noChangeArrowheads="1"/>
            </p:cNvSpPr>
            <p:nvPr/>
          </p:nvSpPr>
          <p:spPr bwMode="auto">
            <a:xfrm>
              <a:off x="2249" y="2694"/>
              <a:ext cx="603"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t>X  X  X</a:t>
              </a:r>
            </a:p>
          </p:txBody>
        </p:sp>
        <p:sp>
          <p:nvSpPr>
            <p:cNvPr id="18" name="Text Box 15">
              <a:extLst>
                <a:ext uri="{FF2B5EF4-FFF2-40B4-BE49-F238E27FC236}">
                  <a16:creationId xmlns:a16="http://schemas.microsoft.com/office/drawing/2014/main" id="{74AE8EFF-2F8B-B94B-D09F-BFC1EE338039}"/>
                </a:ext>
              </a:extLst>
            </p:cNvPr>
            <p:cNvSpPr txBox="1">
              <a:spLocks noChangeArrowheads="1"/>
            </p:cNvSpPr>
            <p:nvPr/>
          </p:nvSpPr>
          <p:spPr bwMode="auto">
            <a:xfrm>
              <a:off x="3339" y="2649"/>
              <a:ext cx="38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j</a:t>
              </a:r>
            </a:p>
          </p:txBody>
        </p:sp>
        <p:sp>
          <p:nvSpPr>
            <p:cNvPr id="19" name="Text Box 16">
              <a:extLst>
                <a:ext uri="{FF2B5EF4-FFF2-40B4-BE49-F238E27FC236}">
                  <a16:creationId xmlns:a16="http://schemas.microsoft.com/office/drawing/2014/main" id="{C6A310EA-50DC-6460-F0DB-5F9A424F2996}"/>
                </a:ext>
              </a:extLst>
            </p:cNvPr>
            <p:cNvSpPr txBox="1">
              <a:spLocks noChangeArrowheads="1"/>
            </p:cNvSpPr>
            <p:nvPr/>
          </p:nvSpPr>
          <p:spPr bwMode="auto">
            <a:xfrm>
              <a:off x="826" y="2411"/>
              <a:ext cx="38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000"/>
                <a:t>0</a:t>
              </a:r>
            </a:p>
          </p:txBody>
        </p:sp>
        <p:sp>
          <p:nvSpPr>
            <p:cNvPr id="20" name="Text Box 17">
              <a:extLst>
                <a:ext uri="{FF2B5EF4-FFF2-40B4-BE49-F238E27FC236}">
                  <a16:creationId xmlns:a16="http://schemas.microsoft.com/office/drawing/2014/main" id="{8F0FE337-A39A-2CFE-AF44-DD74755581D2}"/>
                </a:ext>
              </a:extLst>
            </p:cNvPr>
            <p:cNvSpPr txBox="1">
              <a:spLocks noChangeArrowheads="1"/>
            </p:cNvSpPr>
            <p:nvPr/>
          </p:nvSpPr>
          <p:spPr bwMode="auto">
            <a:xfrm>
              <a:off x="1900" y="2418"/>
              <a:ext cx="38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000"/>
                <a:t>4</a:t>
              </a:r>
            </a:p>
          </p:txBody>
        </p:sp>
        <p:sp>
          <p:nvSpPr>
            <p:cNvPr id="21" name="Text Box 18">
              <a:extLst>
                <a:ext uri="{FF2B5EF4-FFF2-40B4-BE49-F238E27FC236}">
                  <a16:creationId xmlns:a16="http://schemas.microsoft.com/office/drawing/2014/main" id="{5C45936C-BE76-AD82-890C-BC6293CD18A4}"/>
                </a:ext>
              </a:extLst>
            </p:cNvPr>
            <p:cNvSpPr txBox="1">
              <a:spLocks noChangeArrowheads="1"/>
            </p:cNvSpPr>
            <p:nvPr/>
          </p:nvSpPr>
          <p:spPr bwMode="auto">
            <a:xfrm>
              <a:off x="2959" y="2417"/>
              <a:ext cx="38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000"/>
                <a:t>8</a:t>
              </a:r>
            </a:p>
          </p:txBody>
        </p:sp>
      </p:grpSp>
      <p:grpSp>
        <p:nvGrpSpPr>
          <p:cNvPr id="22" name="Group 19">
            <a:extLst>
              <a:ext uri="{FF2B5EF4-FFF2-40B4-BE49-F238E27FC236}">
                <a16:creationId xmlns:a16="http://schemas.microsoft.com/office/drawing/2014/main" id="{E90700B6-B599-66D1-EC8A-B7C5050EAE33}"/>
              </a:ext>
            </a:extLst>
          </p:cNvPr>
          <p:cNvGrpSpPr>
            <a:grpSpLocks/>
          </p:cNvGrpSpPr>
          <p:nvPr/>
        </p:nvGrpSpPr>
        <p:grpSpPr bwMode="auto">
          <a:xfrm>
            <a:off x="768124" y="4727348"/>
            <a:ext cx="4827587" cy="852487"/>
            <a:chOff x="309" y="2977"/>
            <a:chExt cx="3041" cy="537"/>
          </a:xfrm>
        </p:grpSpPr>
        <p:sp>
          <p:nvSpPr>
            <p:cNvPr id="23" name="Rectangle 20">
              <a:extLst>
                <a:ext uri="{FF2B5EF4-FFF2-40B4-BE49-F238E27FC236}">
                  <a16:creationId xmlns:a16="http://schemas.microsoft.com/office/drawing/2014/main" id="{0A66E63B-05B2-F5E6-6932-CEEC8FAD4A3C}"/>
                </a:ext>
              </a:extLst>
            </p:cNvPr>
            <p:cNvSpPr>
              <a:spLocks noChangeArrowheads="1"/>
            </p:cNvSpPr>
            <p:nvPr/>
          </p:nvSpPr>
          <p:spPr bwMode="auto">
            <a:xfrm>
              <a:off x="804" y="3207"/>
              <a:ext cx="2468" cy="302"/>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sp>
          <p:nvSpPr>
            <p:cNvPr id="24" name="Text Box 21">
              <a:extLst>
                <a:ext uri="{FF2B5EF4-FFF2-40B4-BE49-F238E27FC236}">
                  <a16:creationId xmlns:a16="http://schemas.microsoft.com/office/drawing/2014/main" id="{417DA8C2-EA6C-7CC8-B3D8-4F0D28982379}"/>
                </a:ext>
              </a:extLst>
            </p:cNvPr>
            <p:cNvSpPr txBox="1">
              <a:spLocks noChangeArrowheads="1"/>
            </p:cNvSpPr>
            <p:nvPr/>
          </p:nvSpPr>
          <p:spPr bwMode="auto">
            <a:xfrm>
              <a:off x="309" y="3190"/>
              <a:ext cx="6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S2</a:t>
              </a:r>
              <a:r>
                <a:rPr lang="zh-CN" altLang="en-US"/>
                <a:t>：</a:t>
              </a:r>
            </a:p>
          </p:txBody>
        </p:sp>
        <p:sp>
          <p:nvSpPr>
            <p:cNvPr id="25" name="Line 22">
              <a:extLst>
                <a:ext uri="{FF2B5EF4-FFF2-40B4-BE49-F238E27FC236}">
                  <a16:creationId xmlns:a16="http://schemas.microsoft.com/office/drawing/2014/main" id="{BA2BC532-4378-FE77-8989-60F5395EAB74}"/>
                </a:ext>
              </a:extLst>
            </p:cNvPr>
            <p:cNvSpPr>
              <a:spLocks noChangeShapeType="1"/>
            </p:cNvSpPr>
            <p:nvPr/>
          </p:nvSpPr>
          <p:spPr bwMode="auto">
            <a:xfrm>
              <a:off x="1862" y="3208"/>
              <a:ext cx="0" cy="30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6" name="Text Box 23">
              <a:extLst>
                <a:ext uri="{FF2B5EF4-FFF2-40B4-BE49-F238E27FC236}">
                  <a16:creationId xmlns:a16="http://schemas.microsoft.com/office/drawing/2014/main" id="{69C12B6D-0677-F3F9-87F8-FD068C07BE31}"/>
                </a:ext>
              </a:extLst>
            </p:cNvPr>
            <p:cNvSpPr txBox="1">
              <a:spLocks noChangeArrowheads="1"/>
            </p:cNvSpPr>
            <p:nvPr/>
          </p:nvSpPr>
          <p:spPr bwMode="auto">
            <a:xfrm>
              <a:off x="1266" y="3225"/>
              <a:ext cx="38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i</a:t>
              </a:r>
            </a:p>
          </p:txBody>
        </p:sp>
        <p:sp>
          <p:nvSpPr>
            <p:cNvPr id="27" name="Text Box 24">
              <a:extLst>
                <a:ext uri="{FF2B5EF4-FFF2-40B4-BE49-F238E27FC236}">
                  <a16:creationId xmlns:a16="http://schemas.microsoft.com/office/drawing/2014/main" id="{7ACB3B68-9E42-5D45-6E65-6F400D1409BD}"/>
                </a:ext>
              </a:extLst>
            </p:cNvPr>
            <p:cNvSpPr txBox="1">
              <a:spLocks noChangeArrowheads="1"/>
            </p:cNvSpPr>
            <p:nvPr/>
          </p:nvSpPr>
          <p:spPr bwMode="auto">
            <a:xfrm>
              <a:off x="2929" y="3217"/>
              <a:ext cx="38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c</a:t>
              </a:r>
            </a:p>
          </p:txBody>
        </p:sp>
        <p:sp>
          <p:nvSpPr>
            <p:cNvPr id="28" name="Line 25">
              <a:extLst>
                <a:ext uri="{FF2B5EF4-FFF2-40B4-BE49-F238E27FC236}">
                  <a16:creationId xmlns:a16="http://schemas.microsoft.com/office/drawing/2014/main" id="{3579FAAD-1422-129C-5E9B-111309BD4773}"/>
                </a:ext>
              </a:extLst>
            </p:cNvPr>
            <p:cNvSpPr>
              <a:spLocks noChangeShapeType="1"/>
            </p:cNvSpPr>
            <p:nvPr/>
          </p:nvSpPr>
          <p:spPr bwMode="auto">
            <a:xfrm>
              <a:off x="2889" y="3212"/>
              <a:ext cx="0" cy="30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9" name="Text Box 26">
              <a:extLst>
                <a:ext uri="{FF2B5EF4-FFF2-40B4-BE49-F238E27FC236}">
                  <a16:creationId xmlns:a16="http://schemas.microsoft.com/office/drawing/2014/main" id="{E5844771-A0D6-CDB7-BC6A-D4807277C804}"/>
                </a:ext>
              </a:extLst>
            </p:cNvPr>
            <p:cNvSpPr txBox="1">
              <a:spLocks noChangeArrowheads="1"/>
            </p:cNvSpPr>
            <p:nvPr/>
          </p:nvSpPr>
          <p:spPr bwMode="auto">
            <a:xfrm>
              <a:off x="2341" y="3197"/>
              <a:ext cx="38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j</a:t>
              </a:r>
            </a:p>
          </p:txBody>
        </p:sp>
        <p:sp>
          <p:nvSpPr>
            <p:cNvPr id="30" name="Text Box 27">
              <a:extLst>
                <a:ext uri="{FF2B5EF4-FFF2-40B4-BE49-F238E27FC236}">
                  <a16:creationId xmlns:a16="http://schemas.microsoft.com/office/drawing/2014/main" id="{9DEEAC67-DA8C-1D36-29AC-0519556277D0}"/>
                </a:ext>
              </a:extLst>
            </p:cNvPr>
            <p:cNvSpPr txBox="1">
              <a:spLocks noChangeArrowheads="1"/>
            </p:cNvSpPr>
            <p:nvPr/>
          </p:nvSpPr>
          <p:spPr bwMode="auto">
            <a:xfrm>
              <a:off x="834" y="2977"/>
              <a:ext cx="38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000"/>
                <a:t>0</a:t>
              </a:r>
            </a:p>
          </p:txBody>
        </p:sp>
        <p:sp>
          <p:nvSpPr>
            <p:cNvPr id="31" name="Text Box 28">
              <a:extLst>
                <a:ext uri="{FF2B5EF4-FFF2-40B4-BE49-F238E27FC236}">
                  <a16:creationId xmlns:a16="http://schemas.microsoft.com/office/drawing/2014/main" id="{C9FFE8D4-A3E7-A124-C988-371BB1633315}"/>
                </a:ext>
              </a:extLst>
            </p:cNvPr>
            <p:cNvSpPr txBox="1">
              <a:spLocks noChangeArrowheads="1"/>
            </p:cNvSpPr>
            <p:nvPr/>
          </p:nvSpPr>
          <p:spPr bwMode="auto">
            <a:xfrm>
              <a:off x="1908" y="2984"/>
              <a:ext cx="38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000"/>
                <a:t>4</a:t>
              </a:r>
            </a:p>
          </p:txBody>
        </p:sp>
        <p:sp>
          <p:nvSpPr>
            <p:cNvPr id="32" name="Text Box 29">
              <a:extLst>
                <a:ext uri="{FF2B5EF4-FFF2-40B4-BE49-F238E27FC236}">
                  <a16:creationId xmlns:a16="http://schemas.microsoft.com/office/drawing/2014/main" id="{8AC06136-D1B4-C8D9-0E7D-355357719293}"/>
                </a:ext>
              </a:extLst>
            </p:cNvPr>
            <p:cNvSpPr txBox="1">
              <a:spLocks noChangeArrowheads="1"/>
            </p:cNvSpPr>
            <p:nvPr/>
          </p:nvSpPr>
          <p:spPr bwMode="auto">
            <a:xfrm>
              <a:off x="2967" y="2983"/>
              <a:ext cx="38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000"/>
                <a:t>8</a:t>
              </a:r>
            </a:p>
          </p:txBody>
        </p:sp>
      </p:grpSp>
      <p:sp>
        <p:nvSpPr>
          <p:cNvPr id="33" name="Text Box 30">
            <a:extLst>
              <a:ext uri="{FF2B5EF4-FFF2-40B4-BE49-F238E27FC236}">
                <a16:creationId xmlns:a16="http://schemas.microsoft.com/office/drawing/2014/main" id="{068E9668-4270-35D2-FC3B-2091BAF77935}"/>
              </a:ext>
            </a:extLst>
          </p:cNvPr>
          <p:cNvSpPr txBox="1">
            <a:spLocks noChangeArrowheads="1"/>
          </p:cNvSpPr>
          <p:nvPr/>
        </p:nvSpPr>
        <p:spPr bwMode="auto">
          <a:xfrm>
            <a:off x="6649811" y="4093935"/>
            <a:ext cx="20177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CC0000"/>
                </a:solidFill>
                <a:latin typeface="微软雅黑" panose="020B0503020204020204" pitchFamily="34" charset="-122"/>
                <a:ea typeface="微软雅黑" panose="020B0503020204020204" pitchFamily="34" charset="-122"/>
              </a:rPr>
              <a:t>需要</a:t>
            </a:r>
            <a:r>
              <a:rPr lang="en-US" altLang="zh-CN" sz="2000">
                <a:solidFill>
                  <a:srgbClr val="CC0000"/>
                </a:solidFill>
                <a:latin typeface="微软雅黑" panose="020B0503020204020204" pitchFamily="34" charset="-122"/>
                <a:ea typeface="微软雅黑" panose="020B0503020204020204" pitchFamily="34" charset="-122"/>
              </a:rPr>
              <a:t>12</a:t>
            </a:r>
            <a:r>
              <a:rPr lang="zh-CN" altLang="en-US" sz="2000">
                <a:solidFill>
                  <a:srgbClr val="CC0000"/>
                </a:solidFill>
                <a:latin typeface="微软雅黑" panose="020B0503020204020204" pitchFamily="34" charset="-122"/>
                <a:ea typeface="微软雅黑" panose="020B0503020204020204" pitchFamily="34" charset="-122"/>
              </a:rPr>
              <a:t>个字节</a:t>
            </a:r>
          </a:p>
        </p:txBody>
      </p:sp>
      <p:sp>
        <p:nvSpPr>
          <p:cNvPr id="34" name="Text Box 31">
            <a:extLst>
              <a:ext uri="{FF2B5EF4-FFF2-40B4-BE49-F238E27FC236}">
                <a16:creationId xmlns:a16="http://schemas.microsoft.com/office/drawing/2014/main" id="{6245AA31-52A1-22D9-6E48-E8747E008791}"/>
              </a:ext>
            </a:extLst>
          </p:cNvPr>
          <p:cNvSpPr txBox="1">
            <a:spLocks noChangeArrowheads="1"/>
          </p:cNvSpPr>
          <p:nvPr/>
        </p:nvSpPr>
        <p:spPr bwMode="auto">
          <a:xfrm>
            <a:off x="5746524" y="5033735"/>
            <a:ext cx="1973262"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CC0000"/>
                </a:solidFill>
                <a:latin typeface="微软雅黑" panose="020B0503020204020204" pitchFamily="34" charset="-122"/>
                <a:ea typeface="微软雅黑" panose="020B0503020204020204" pitchFamily="34" charset="-122"/>
              </a:rPr>
              <a:t>只需要</a:t>
            </a:r>
            <a:r>
              <a:rPr lang="en-US" altLang="zh-CN" sz="2000">
                <a:solidFill>
                  <a:srgbClr val="CC0000"/>
                </a:solidFill>
                <a:latin typeface="微软雅黑" panose="020B0503020204020204" pitchFamily="34" charset="-122"/>
                <a:ea typeface="微软雅黑" panose="020B0503020204020204" pitchFamily="34" charset="-122"/>
              </a:rPr>
              <a:t>9</a:t>
            </a:r>
            <a:r>
              <a:rPr lang="zh-CN" altLang="en-US" sz="2000">
                <a:solidFill>
                  <a:srgbClr val="CC0000"/>
                </a:solidFill>
                <a:latin typeface="微软雅黑" panose="020B0503020204020204" pitchFamily="34" charset="-122"/>
                <a:ea typeface="微软雅黑" panose="020B0503020204020204" pitchFamily="34" charset="-122"/>
              </a:rPr>
              <a:t>个字节</a:t>
            </a:r>
          </a:p>
        </p:txBody>
      </p:sp>
      <p:sp>
        <p:nvSpPr>
          <p:cNvPr id="35" name="Text Box 32">
            <a:extLst>
              <a:ext uri="{FF2B5EF4-FFF2-40B4-BE49-F238E27FC236}">
                <a16:creationId xmlns:a16="http://schemas.microsoft.com/office/drawing/2014/main" id="{610CCF79-D2C6-B7F1-F54E-0891180F826C}"/>
              </a:ext>
            </a:extLst>
          </p:cNvPr>
          <p:cNvSpPr txBox="1">
            <a:spLocks noChangeArrowheads="1"/>
          </p:cNvSpPr>
          <p:nvPr/>
        </p:nvSpPr>
        <p:spPr bwMode="auto">
          <a:xfrm>
            <a:off x="668111" y="5671910"/>
            <a:ext cx="7662863"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200">
                <a:solidFill>
                  <a:schemeClr val="accent2"/>
                </a:solidFill>
                <a:ea typeface="黑体" panose="02010609060101010101" pitchFamily="49" charset="-122"/>
              </a:rPr>
              <a:t>对于“</a:t>
            </a:r>
            <a:r>
              <a:rPr lang="en-US" altLang="zh-CN" sz="2200">
                <a:solidFill>
                  <a:schemeClr val="accent2"/>
                </a:solidFill>
                <a:ea typeface="黑体" panose="02010609060101010101" pitchFamily="49" charset="-122"/>
              </a:rPr>
              <a:t>struct S2 d[4]”</a:t>
            </a:r>
            <a:r>
              <a:rPr lang="zh-CN" altLang="en-US" sz="2200">
                <a:solidFill>
                  <a:schemeClr val="accent2"/>
                </a:solidFill>
                <a:ea typeface="黑体" panose="02010609060101010101" pitchFamily="49" charset="-122"/>
              </a:rPr>
              <a:t>，只分配</a:t>
            </a:r>
            <a:r>
              <a:rPr lang="en-US" altLang="zh-CN" sz="2200">
                <a:solidFill>
                  <a:schemeClr val="accent2"/>
                </a:solidFill>
                <a:ea typeface="黑体" panose="02010609060101010101" pitchFamily="49" charset="-122"/>
              </a:rPr>
              <a:t>9</a:t>
            </a:r>
            <a:r>
              <a:rPr lang="zh-CN" altLang="en-US" sz="2200">
                <a:solidFill>
                  <a:schemeClr val="accent2"/>
                </a:solidFill>
                <a:ea typeface="黑体" panose="02010609060101010101" pitchFamily="49" charset="-122"/>
              </a:rPr>
              <a:t>个字节能否满足对齐要求？</a:t>
            </a:r>
          </a:p>
        </p:txBody>
      </p:sp>
      <p:grpSp>
        <p:nvGrpSpPr>
          <p:cNvPr id="36" name="Group 33">
            <a:extLst>
              <a:ext uri="{FF2B5EF4-FFF2-40B4-BE49-F238E27FC236}">
                <a16:creationId xmlns:a16="http://schemas.microsoft.com/office/drawing/2014/main" id="{EE60C7A7-D8CB-90CF-1894-154611F3D2D6}"/>
              </a:ext>
            </a:extLst>
          </p:cNvPr>
          <p:cNvGrpSpPr>
            <a:grpSpLocks/>
          </p:cNvGrpSpPr>
          <p:nvPr/>
        </p:nvGrpSpPr>
        <p:grpSpPr bwMode="auto">
          <a:xfrm>
            <a:off x="798286" y="5978298"/>
            <a:ext cx="5691188" cy="850900"/>
            <a:chOff x="256" y="3711"/>
            <a:chExt cx="3585" cy="536"/>
          </a:xfrm>
        </p:grpSpPr>
        <p:sp>
          <p:nvSpPr>
            <p:cNvPr id="37" name="Rectangle 34">
              <a:extLst>
                <a:ext uri="{FF2B5EF4-FFF2-40B4-BE49-F238E27FC236}">
                  <a16:creationId xmlns:a16="http://schemas.microsoft.com/office/drawing/2014/main" id="{6CBFDFB5-4B23-0C1E-948D-AFDD022A14C1}"/>
                </a:ext>
              </a:extLst>
            </p:cNvPr>
            <p:cNvSpPr>
              <a:spLocks noChangeArrowheads="1"/>
            </p:cNvSpPr>
            <p:nvPr/>
          </p:nvSpPr>
          <p:spPr bwMode="auto">
            <a:xfrm>
              <a:off x="751" y="3941"/>
              <a:ext cx="3090" cy="302"/>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sp>
          <p:nvSpPr>
            <p:cNvPr id="38" name="Text Box 35">
              <a:extLst>
                <a:ext uri="{FF2B5EF4-FFF2-40B4-BE49-F238E27FC236}">
                  <a16:creationId xmlns:a16="http://schemas.microsoft.com/office/drawing/2014/main" id="{CF8DB75C-3DC4-02B8-FE0B-2C3BBD7DC06C}"/>
                </a:ext>
              </a:extLst>
            </p:cNvPr>
            <p:cNvSpPr txBox="1">
              <a:spLocks noChangeArrowheads="1"/>
            </p:cNvSpPr>
            <p:nvPr/>
          </p:nvSpPr>
          <p:spPr bwMode="auto">
            <a:xfrm>
              <a:off x="256" y="3924"/>
              <a:ext cx="6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S2</a:t>
              </a:r>
              <a:r>
                <a:rPr lang="zh-CN" altLang="en-US"/>
                <a:t>：</a:t>
              </a:r>
            </a:p>
          </p:txBody>
        </p:sp>
        <p:sp>
          <p:nvSpPr>
            <p:cNvPr id="39" name="Line 36">
              <a:extLst>
                <a:ext uri="{FF2B5EF4-FFF2-40B4-BE49-F238E27FC236}">
                  <a16:creationId xmlns:a16="http://schemas.microsoft.com/office/drawing/2014/main" id="{A1C4AAE1-0074-2671-1B85-6BFACB892B42}"/>
                </a:ext>
              </a:extLst>
            </p:cNvPr>
            <p:cNvSpPr>
              <a:spLocks noChangeShapeType="1"/>
            </p:cNvSpPr>
            <p:nvPr/>
          </p:nvSpPr>
          <p:spPr bwMode="auto">
            <a:xfrm>
              <a:off x="2799" y="3933"/>
              <a:ext cx="0" cy="30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 name="Line 37">
              <a:extLst>
                <a:ext uri="{FF2B5EF4-FFF2-40B4-BE49-F238E27FC236}">
                  <a16:creationId xmlns:a16="http://schemas.microsoft.com/office/drawing/2014/main" id="{71A86DE9-3317-E36F-B8C4-B3CB0E9593C4}"/>
                </a:ext>
              </a:extLst>
            </p:cNvPr>
            <p:cNvSpPr>
              <a:spLocks noChangeShapeType="1"/>
            </p:cNvSpPr>
            <p:nvPr/>
          </p:nvSpPr>
          <p:spPr bwMode="auto">
            <a:xfrm>
              <a:off x="3155" y="3941"/>
              <a:ext cx="0" cy="30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 name="Text Box 38">
              <a:extLst>
                <a:ext uri="{FF2B5EF4-FFF2-40B4-BE49-F238E27FC236}">
                  <a16:creationId xmlns:a16="http://schemas.microsoft.com/office/drawing/2014/main" id="{30D08593-4370-6270-AE8C-BA19E11E7155}"/>
                </a:ext>
              </a:extLst>
            </p:cNvPr>
            <p:cNvSpPr txBox="1">
              <a:spLocks noChangeArrowheads="1"/>
            </p:cNvSpPr>
            <p:nvPr/>
          </p:nvSpPr>
          <p:spPr bwMode="auto">
            <a:xfrm>
              <a:off x="1213" y="3959"/>
              <a:ext cx="38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i</a:t>
              </a:r>
            </a:p>
          </p:txBody>
        </p:sp>
        <p:sp>
          <p:nvSpPr>
            <p:cNvPr id="42" name="Text Box 39">
              <a:extLst>
                <a:ext uri="{FF2B5EF4-FFF2-40B4-BE49-F238E27FC236}">
                  <a16:creationId xmlns:a16="http://schemas.microsoft.com/office/drawing/2014/main" id="{D9769431-B070-3854-83B6-671241AFDD5F}"/>
                </a:ext>
              </a:extLst>
            </p:cNvPr>
            <p:cNvSpPr txBox="1">
              <a:spLocks noChangeArrowheads="1"/>
            </p:cNvSpPr>
            <p:nvPr/>
          </p:nvSpPr>
          <p:spPr bwMode="auto">
            <a:xfrm>
              <a:off x="2860" y="3932"/>
              <a:ext cx="38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c</a:t>
              </a:r>
            </a:p>
          </p:txBody>
        </p:sp>
        <p:sp>
          <p:nvSpPr>
            <p:cNvPr id="43" name="Line 40">
              <a:extLst>
                <a:ext uri="{FF2B5EF4-FFF2-40B4-BE49-F238E27FC236}">
                  <a16:creationId xmlns:a16="http://schemas.microsoft.com/office/drawing/2014/main" id="{9EEAB845-194A-E2C8-90AC-8D20AA4F4074}"/>
                </a:ext>
              </a:extLst>
            </p:cNvPr>
            <p:cNvSpPr>
              <a:spLocks noChangeShapeType="1"/>
            </p:cNvSpPr>
            <p:nvPr/>
          </p:nvSpPr>
          <p:spPr bwMode="auto">
            <a:xfrm>
              <a:off x="1810" y="3937"/>
              <a:ext cx="0" cy="30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4" name="Text Box 41">
              <a:extLst>
                <a:ext uri="{FF2B5EF4-FFF2-40B4-BE49-F238E27FC236}">
                  <a16:creationId xmlns:a16="http://schemas.microsoft.com/office/drawing/2014/main" id="{72A820A3-C674-26C3-E877-4AD32FC6F678}"/>
                </a:ext>
              </a:extLst>
            </p:cNvPr>
            <p:cNvSpPr txBox="1">
              <a:spLocks noChangeArrowheads="1"/>
            </p:cNvSpPr>
            <p:nvPr/>
          </p:nvSpPr>
          <p:spPr bwMode="auto">
            <a:xfrm>
              <a:off x="3194" y="3985"/>
              <a:ext cx="603"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t>X  X  X</a:t>
              </a:r>
            </a:p>
          </p:txBody>
        </p:sp>
        <p:sp>
          <p:nvSpPr>
            <p:cNvPr id="45" name="Text Box 42">
              <a:extLst>
                <a:ext uri="{FF2B5EF4-FFF2-40B4-BE49-F238E27FC236}">
                  <a16:creationId xmlns:a16="http://schemas.microsoft.com/office/drawing/2014/main" id="{0CB4AC43-1579-652B-3787-0CF8D6508748}"/>
                </a:ext>
              </a:extLst>
            </p:cNvPr>
            <p:cNvSpPr txBox="1">
              <a:spLocks noChangeArrowheads="1"/>
            </p:cNvSpPr>
            <p:nvPr/>
          </p:nvSpPr>
          <p:spPr bwMode="auto">
            <a:xfrm>
              <a:off x="2295" y="3936"/>
              <a:ext cx="38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t>j</a:t>
              </a:r>
            </a:p>
          </p:txBody>
        </p:sp>
        <p:sp>
          <p:nvSpPr>
            <p:cNvPr id="46" name="Text Box 43">
              <a:extLst>
                <a:ext uri="{FF2B5EF4-FFF2-40B4-BE49-F238E27FC236}">
                  <a16:creationId xmlns:a16="http://schemas.microsoft.com/office/drawing/2014/main" id="{B6BE2478-FA78-29C3-5A6D-53D10515F7E8}"/>
                </a:ext>
              </a:extLst>
            </p:cNvPr>
            <p:cNvSpPr txBox="1">
              <a:spLocks noChangeArrowheads="1"/>
            </p:cNvSpPr>
            <p:nvPr/>
          </p:nvSpPr>
          <p:spPr bwMode="auto">
            <a:xfrm>
              <a:off x="781" y="3711"/>
              <a:ext cx="38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000"/>
                <a:t>0</a:t>
              </a:r>
            </a:p>
          </p:txBody>
        </p:sp>
        <p:sp>
          <p:nvSpPr>
            <p:cNvPr id="47" name="Text Box 44">
              <a:extLst>
                <a:ext uri="{FF2B5EF4-FFF2-40B4-BE49-F238E27FC236}">
                  <a16:creationId xmlns:a16="http://schemas.microsoft.com/office/drawing/2014/main" id="{6FD9526C-F289-5365-BD43-D4EF68884598}"/>
                </a:ext>
              </a:extLst>
            </p:cNvPr>
            <p:cNvSpPr txBox="1">
              <a:spLocks noChangeArrowheads="1"/>
            </p:cNvSpPr>
            <p:nvPr/>
          </p:nvSpPr>
          <p:spPr bwMode="auto">
            <a:xfrm>
              <a:off x="1855" y="3718"/>
              <a:ext cx="38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000"/>
                <a:t>4</a:t>
              </a:r>
            </a:p>
          </p:txBody>
        </p:sp>
        <p:sp>
          <p:nvSpPr>
            <p:cNvPr id="48" name="Text Box 45">
              <a:extLst>
                <a:ext uri="{FF2B5EF4-FFF2-40B4-BE49-F238E27FC236}">
                  <a16:creationId xmlns:a16="http://schemas.microsoft.com/office/drawing/2014/main" id="{C07EB0B7-4FF6-294E-3F1E-32441B0C7F9F}"/>
                </a:ext>
              </a:extLst>
            </p:cNvPr>
            <p:cNvSpPr txBox="1">
              <a:spLocks noChangeArrowheads="1"/>
            </p:cNvSpPr>
            <p:nvPr/>
          </p:nvSpPr>
          <p:spPr bwMode="auto">
            <a:xfrm>
              <a:off x="2887" y="3717"/>
              <a:ext cx="38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000"/>
                <a:t>8</a:t>
              </a:r>
            </a:p>
          </p:txBody>
        </p:sp>
      </p:grpSp>
      <p:sp>
        <p:nvSpPr>
          <p:cNvPr id="49" name="Text Box 46">
            <a:extLst>
              <a:ext uri="{FF2B5EF4-FFF2-40B4-BE49-F238E27FC236}">
                <a16:creationId xmlns:a16="http://schemas.microsoft.com/office/drawing/2014/main" id="{D32E28CA-2E8C-F2D5-CC26-0FA5B4FBAEFB}"/>
              </a:ext>
            </a:extLst>
          </p:cNvPr>
          <p:cNvSpPr txBox="1">
            <a:spLocks noChangeArrowheads="1"/>
          </p:cNvSpPr>
          <p:nvPr/>
        </p:nvSpPr>
        <p:spPr bwMode="auto">
          <a:xfrm>
            <a:off x="8083324" y="5705248"/>
            <a:ext cx="1204912"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CC0000"/>
                </a:solidFill>
                <a:latin typeface="Times New Roman" panose="02020603050405020304" pitchFamily="18" charset="0"/>
                <a:ea typeface="微软雅黑" panose="020B0503020204020204" pitchFamily="34" charset="-122"/>
              </a:rPr>
              <a:t>不能！</a:t>
            </a:r>
          </a:p>
        </p:txBody>
      </p:sp>
      <p:sp>
        <p:nvSpPr>
          <p:cNvPr id="50" name="Text Box 47">
            <a:extLst>
              <a:ext uri="{FF2B5EF4-FFF2-40B4-BE49-F238E27FC236}">
                <a16:creationId xmlns:a16="http://schemas.microsoft.com/office/drawing/2014/main" id="{0A91B99E-C289-4FE0-4C4C-29A5E3762221}"/>
              </a:ext>
            </a:extLst>
          </p:cNvPr>
          <p:cNvSpPr txBox="1">
            <a:spLocks noChangeArrowheads="1"/>
          </p:cNvSpPr>
          <p:nvPr/>
        </p:nvSpPr>
        <p:spPr bwMode="auto">
          <a:xfrm>
            <a:off x="6662511" y="6356123"/>
            <a:ext cx="2293938"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CC0000"/>
                </a:solidFill>
                <a:latin typeface="微软雅黑" panose="020B0503020204020204" pitchFamily="34" charset="-122"/>
                <a:ea typeface="微软雅黑" panose="020B0503020204020204" pitchFamily="34" charset="-122"/>
              </a:rPr>
              <a:t>也需要</a:t>
            </a:r>
            <a:r>
              <a:rPr lang="en-US" altLang="zh-CN" sz="2000">
                <a:solidFill>
                  <a:srgbClr val="CC0000"/>
                </a:solidFill>
                <a:latin typeface="微软雅黑" panose="020B0503020204020204" pitchFamily="34" charset="-122"/>
                <a:ea typeface="微软雅黑" panose="020B0503020204020204" pitchFamily="34" charset="-122"/>
              </a:rPr>
              <a:t>12</a:t>
            </a:r>
            <a:r>
              <a:rPr lang="zh-CN" altLang="en-US" sz="2000">
                <a:solidFill>
                  <a:srgbClr val="CC0000"/>
                </a:solidFill>
                <a:latin typeface="微软雅黑" panose="020B0503020204020204" pitchFamily="34" charset="-122"/>
                <a:ea typeface="微软雅黑" panose="020B0503020204020204" pitchFamily="34" charset="-122"/>
              </a:rPr>
              <a:t>个字节</a:t>
            </a:r>
          </a:p>
        </p:txBody>
      </p:sp>
      <p:sp>
        <p:nvSpPr>
          <p:cNvPr id="51" name="Text Box 48">
            <a:extLst>
              <a:ext uri="{FF2B5EF4-FFF2-40B4-BE49-F238E27FC236}">
                <a16:creationId xmlns:a16="http://schemas.microsoft.com/office/drawing/2014/main" id="{E245EF6B-A75B-330C-6E0B-BA3B04F69F3F}"/>
              </a:ext>
            </a:extLst>
          </p:cNvPr>
          <p:cNvSpPr txBox="1">
            <a:spLocks noChangeArrowheads="1"/>
          </p:cNvSpPr>
          <p:nvPr/>
        </p:nvSpPr>
        <p:spPr bwMode="auto">
          <a:xfrm>
            <a:off x="6614886" y="3338285"/>
            <a:ext cx="1552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2000">
                <a:solidFill>
                  <a:srgbClr val="CC0000"/>
                </a:solidFill>
                <a:latin typeface="微软雅黑" panose="020B0503020204020204" pitchFamily="34" charset="-122"/>
                <a:ea typeface="微软雅黑" panose="020B0503020204020204" pitchFamily="34" charset="-122"/>
              </a:rPr>
              <a:t>S2</a:t>
            </a:r>
            <a:r>
              <a:rPr lang="zh-CN" altLang="en-US" sz="2000">
                <a:solidFill>
                  <a:srgbClr val="CC0000"/>
                </a:solidFill>
                <a:latin typeface="微软雅黑" panose="020B0503020204020204" pitchFamily="34" charset="-122"/>
                <a:ea typeface="微软雅黑" panose="020B0503020204020204" pitchFamily="34" charset="-122"/>
              </a:rPr>
              <a:t>比</a:t>
            </a:r>
            <a:r>
              <a:rPr lang="en-US" altLang="zh-CN" sz="2000">
                <a:solidFill>
                  <a:srgbClr val="CC0000"/>
                </a:solidFill>
                <a:latin typeface="微软雅黑" panose="020B0503020204020204" pitchFamily="34" charset="-122"/>
                <a:ea typeface="微软雅黑" panose="020B0503020204020204" pitchFamily="34" charset="-122"/>
              </a:rPr>
              <a:t>S1</a:t>
            </a:r>
            <a:r>
              <a:rPr lang="zh-CN" altLang="en-US" sz="2000">
                <a:solidFill>
                  <a:srgbClr val="CC0000"/>
                </a:solidFill>
                <a:latin typeface="微软雅黑" panose="020B0503020204020204" pitchFamily="34" charset="-122"/>
                <a:ea typeface="微软雅黑" panose="020B0503020204020204" pitchFamily="34" charset="-122"/>
              </a:rPr>
              <a:t>好</a:t>
            </a:r>
          </a:p>
        </p:txBody>
      </p:sp>
    </p:spTree>
    <p:extLst>
      <p:ext uri="{BB962C8B-B14F-4D97-AF65-F5344CB8AC3E}">
        <p14:creationId xmlns:p14="http://schemas.microsoft.com/office/powerpoint/2010/main" val="849920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blinds(horizontal)">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blinds(horizontal)">
                                      <p:cBhvr>
                                        <p:cTn id="22" dur="500"/>
                                        <p:tgtEl>
                                          <p:spTgt spid="3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blinds(horizontal)">
                                      <p:cBhvr>
                                        <p:cTn id="27" dur="500"/>
                                        <p:tgtEl>
                                          <p:spTgt spid="3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blinds(horizontal)">
                                      <p:cBhvr>
                                        <p:cTn id="32" dur="500"/>
                                        <p:tgtEl>
                                          <p:spTgt spid="51"/>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blinds(horizontal)">
                                      <p:cBhvr>
                                        <p:cTn id="37" dur="500"/>
                                        <p:tgtEl>
                                          <p:spTgt spid="35"/>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blinds(horizontal)">
                                      <p:cBhvr>
                                        <p:cTn id="42" dur="500"/>
                                        <p:tgtEl>
                                          <p:spTgt spid="49"/>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blinds(horizontal)">
                                      <p:cBhvr>
                                        <p:cTn id="47" dur="500"/>
                                        <p:tgtEl>
                                          <p:spTgt spid="36"/>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50"/>
                                        </p:tgtEl>
                                        <p:attrNameLst>
                                          <p:attrName>style.visibility</p:attrName>
                                        </p:attrNameLst>
                                      </p:cBhvr>
                                      <p:to>
                                        <p:strVal val="visible"/>
                                      </p:to>
                                    </p:set>
                                    <p:animEffect transition="in" filter="blinds(horizontal)">
                                      <p:cBhvr>
                                        <p:cTn id="52"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3" grpId="0"/>
      <p:bldP spid="34" grpId="0"/>
      <p:bldP spid="35" grpId="0"/>
      <p:bldP spid="49" grpId="0"/>
      <p:bldP spid="50" grpId="0"/>
      <p:bldP spid="5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5CC5653-D7AD-4D9D-9F82-27EBFEE663C5}"/>
              </a:ext>
            </a:extLst>
          </p:cNvPr>
          <p:cNvSpPr>
            <a:spLocks noGrp="1"/>
          </p:cNvSpPr>
          <p:nvPr>
            <p:ph idx="1"/>
          </p:nvPr>
        </p:nvSpPr>
        <p:spPr/>
        <p:txBody>
          <a:bodyPr/>
          <a:lstStyle/>
          <a:p>
            <a:r>
              <a:rPr lang="zh-CN" altLang="en-US" dirty="0"/>
              <a:t>章节小结</a:t>
            </a:r>
            <a:endParaRPr lang="en-US" altLang="zh-CN" dirty="0"/>
          </a:p>
          <a:p>
            <a:pPr lvl="2"/>
            <a:r>
              <a:rPr lang="zh-CN" altLang="en-US" dirty="0"/>
              <a:t>掌握计算机系统内部整数与浮点数的表示方法。</a:t>
            </a:r>
            <a:endParaRPr lang="en-US" altLang="zh-CN" dirty="0"/>
          </a:p>
          <a:p>
            <a:pPr lvl="2"/>
            <a:r>
              <a:rPr lang="zh-CN" altLang="en-US" dirty="0"/>
              <a:t>理解计算机系统中整数运算与浮点数运算形式。</a:t>
            </a:r>
            <a:r>
              <a:rPr lang="zh-CN" altLang="zh-CN" dirty="0"/>
              <a:t> </a:t>
            </a:r>
            <a:endParaRPr lang="en-US" altLang="zh-CN" dirty="0"/>
          </a:p>
          <a:p>
            <a:pPr lvl="2"/>
            <a:endParaRPr lang="en-US" altLang="zh-CN" dirty="0"/>
          </a:p>
        </p:txBody>
      </p:sp>
      <p:sp>
        <p:nvSpPr>
          <p:cNvPr id="3" name="标题 2">
            <a:extLst>
              <a:ext uri="{FF2B5EF4-FFF2-40B4-BE49-F238E27FC236}">
                <a16:creationId xmlns:a16="http://schemas.microsoft.com/office/drawing/2014/main" id="{8518830E-7F9D-43CC-BBA4-631708B8E81D}"/>
              </a:ext>
            </a:extLst>
          </p:cNvPr>
          <p:cNvSpPr>
            <a:spLocks noGrp="1"/>
          </p:cNvSpPr>
          <p:nvPr>
            <p:ph type="title"/>
          </p:nvPr>
        </p:nvSpPr>
        <p:spPr/>
        <p:txBody>
          <a:bodyPr/>
          <a:lstStyle/>
          <a:p>
            <a:r>
              <a:rPr lang="zh-CN" altLang="en-US" dirty="0">
                <a:solidFill>
                  <a:schemeClr val="tx1"/>
                </a:solidFill>
              </a:rPr>
              <a:t>章节小结</a:t>
            </a:r>
          </a:p>
        </p:txBody>
      </p:sp>
      <p:sp>
        <p:nvSpPr>
          <p:cNvPr id="5" name="灯片编号占位符 4">
            <a:extLst>
              <a:ext uri="{FF2B5EF4-FFF2-40B4-BE49-F238E27FC236}">
                <a16:creationId xmlns:a16="http://schemas.microsoft.com/office/drawing/2014/main" id="{9683ABEE-28E1-4755-BE8F-51C342166157}"/>
              </a:ext>
            </a:extLst>
          </p:cNvPr>
          <p:cNvSpPr>
            <a:spLocks noGrp="1"/>
          </p:cNvSpPr>
          <p:nvPr>
            <p:ph type="sldNum" sz="quarter" idx="10"/>
          </p:nvPr>
        </p:nvSpPr>
        <p:spPr/>
        <p:txBody>
          <a:bodyPr/>
          <a:lstStyle/>
          <a:p>
            <a:fld id="{4235D990-D27F-4F2C-9FEA-C8DF9BEEB4E2}" type="slidenum">
              <a:rPr lang="zh-CN" altLang="en-US" smtClean="0"/>
              <a:t>37</a:t>
            </a:fld>
            <a:endParaRPr lang="zh-CN" altLang="en-US" dirty="0"/>
          </a:p>
        </p:txBody>
      </p:sp>
    </p:spTree>
    <p:extLst>
      <p:ext uri="{BB962C8B-B14F-4D97-AF65-F5344CB8AC3E}">
        <p14:creationId xmlns:p14="http://schemas.microsoft.com/office/powerpoint/2010/main" val="5529294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内容占位符 1">
                <a:extLst>
                  <a:ext uri="{FF2B5EF4-FFF2-40B4-BE49-F238E27FC236}">
                    <a16:creationId xmlns:a16="http://schemas.microsoft.com/office/drawing/2014/main" id="{95CC5653-D7AD-4D9D-9F82-27EBFEE663C5}"/>
                  </a:ext>
                </a:extLst>
              </p:cNvPr>
              <p:cNvSpPr>
                <a:spLocks noGrp="1"/>
              </p:cNvSpPr>
              <p:nvPr>
                <p:ph idx="1"/>
              </p:nvPr>
            </p:nvSpPr>
            <p:spPr>
              <a:xfrm>
                <a:off x="-497907" y="572294"/>
                <a:ext cx="12192000" cy="5335634"/>
              </a:xfrm>
            </p:spPr>
            <p:txBody>
              <a:bodyPr/>
              <a:lstStyle/>
              <a:p>
                <a:endParaRPr lang="en-US" altLang="zh-CN" dirty="0"/>
              </a:p>
              <a:p>
                <a:pPr marL="530225" lvl="1" indent="0">
                  <a:buNone/>
                </a:pPr>
                <a:r>
                  <a:rPr lang="en-US" altLang="zh-CN" sz="1800" dirty="0"/>
                  <a:t>1. </a:t>
                </a:r>
                <a:r>
                  <a:rPr lang="zh-CN" altLang="zh-CN" sz="1800" dirty="0"/>
                  <a:t>设</a:t>
                </a:r>
                <a14:m>
                  <m:oMath xmlns:m="http://schemas.openxmlformats.org/officeDocument/2006/math">
                    <m:r>
                      <a:rPr lang="en-US" altLang="zh-CN" sz="1800">
                        <a:latin typeface="Cambria Math" panose="02040503050406030204" pitchFamily="18" charset="0"/>
                      </a:rPr>
                      <m:t>𝑥</m:t>
                    </m:r>
                  </m:oMath>
                </a14:m>
                <a:r>
                  <a:rPr lang="zh-CN" altLang="zh-CN" sz="1800" dirty="0"/>
                  <a:t>为整数，</a:t>
                </a:r>
                <a14:m>
                  <m:oMath xmlns:m="http://schemas.openxmlformats.org/officeDocument/2006/math">
                    <m:sSub>
                      <m:sSubPr>
                        <m:ctrlPr>
                          <a:rPr lang="zh-CN" altLang="zh-CN" sz="1800" i="1">
                            <a:latin typeface="Cambria Math" panose="02040503050406030204" pitchFamily="18" charset="0"/>
                          </a:rPr>
                        </m:ctrlPr>
                      </m:sSubPr>
                      <m:e>
                        <m:d>
                          <m:dPr>
                            <m:begChr m:val="["/>
                            <m:endChr m:val="]"/>
                            <m:ctrlPr>
                              <a:rPr lang="zh-CN" altLang="zh-CN" sz="1800" i="1">
                                <a:latin typeface="Cambria Math" panose="02040503050406030204" pitchFamily="18" charset="0"/>
                              </a:rPr>
                            </m:ctrlPr>
                          </m:dPr>
                          <m:e>
                            <m:r>
                              <a:rPr lang="en-US" altLang="zh-CN" sz="1800">
                                <a:latin typeface="Cambria Math" panose="02040503050406030204" pitchFamily="18" charset="0"/>
                              </a:rPr>
                              <m:t>𝑥</m:t>
                            </m:r>
                          </m:e>
                        </m:d>
                      </m:e>
                      <m:sub>
                        <m:r>
                          <a:rPr lang="zh-CN" altLang="zh-CN" sz="1800">
                            <a:latin typeface="Cambria Math" panose="02040503050406030204" pitchFamily="18" charset="0"/>
                          </a:rPr>
                          <m:t>补</m:t>
                        </m:r>
                      </m:sub>
                    </m:sSub>
                    <m:r>
                      <a:rPr lang="en-US" altLang="zh-CN" sz="1800">
                        <a:latin typeface="Cambria Math" panose="02040503050406030204" pitchFamily="18" charset="0"/>
                      </a:rPr>
                      <m:t>=1</m:t>
                    </m:r>
                    <m:r>
                      <a:rPr lang="zh-CN" altLang="zh-CN" sz="1800">
                        <a:latin typeface="Cambria Math" panose="02040503050406030204" pitchFamily="18" charset="0"/>
                      </a:rPr>
                      <m:t>，</m:t>
                    </m:r>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𝑥</m:t>
                        </m:r>
                      </m:e>
                      <m:sub>
                        <m:r>
                          <a:rPr lang="en-US" altLang="zh-CN" sz="1800">
                            <a:latin typeface="Cambria Math" panose="02040503050406030204" pitchFamily="18" charset="0"/>
                          </a:rPr>
                          <m:t>1</m:t>
                        </m:r>
                      </m:sub>
                    </m:sSub>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𝑥</m:t>
                        </m:r>
                      </m:e>
                      <m:sub>
                        <m:r>
                          <a:rPr lang="en-US" altLang="zh-CN" sz="1800">
                            <a:latin typeface="Cambria Math" panose="02040503050406030204" pitchFamily="18" charset="0"/>
                          </a:rPr>
                          <m:t>2</m:t>
                        </m:r>
                      </m:sub>
                    </m:sSub>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𝑥</m:t>
                        </m:r>
                      </m:e>
                      <m:sub>
                        <m:r>
                          <a:rPr lang="en-US" altLang="zh-CN" sz="1800">
                            <a:latin typeface="Cambria Math" panose="02040503050406030204" pitchFamily="18" charset="0"/>
                          </a:rPr>
                          <m:t>3</m:t>
                        </m:r>
                      </m:sub>
                    </m:sSub>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𝑥</m:t>
                        </m:r>
                      </m:e>
                      <m:sub>
                        <m:r>
                          <a:rPr lang="en-US" altLang="zh-CN" sz="1800">
                            <a:latin typeface="Cambria Math" panose="02040503050406030204" pitchFamily="18" charset="0"/>
                          </a:rPr>
                          <m:t>4</m:t>
                        </m:r>
                      </m:sub>
                    </m:sSub>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𝑥</m:t>
                        </m:r>
                      </m:e>
                      <m:sub>
                        <m:r>
                          <a:rPr lang="en-US" altLang="zh-CN" sz="1800">
                            <a:latin typeface="Cambria Math" panose="02040503050406030204" pitchFamily="18" charset="0"/>
                          </a:rPr>
                          <m:t>5</m:t>
                        </m:r>
                      </m:sub>
                    </m:sSub>
                  </m:oMath>
                </a14:m>
                <a:r>
                  <a:rPr lang="zh-CN" altLang="zh-CN" sz="1800" dirty="0"/>
                  <a:t>，若</a:t>
                </a:r>
                <a14:m>
                  <m:oMath xmlns:m="http://schemas.openxmlformats.org/officeDocument/2006/math">
                    <m:r>
                      <a:rPr lang="en-US" altLang="zh-CN" sz="1800">
                        <a:latin typeface="Cambria Math" panose="02040503050406030204" pitchFamily="18" charset="0"/>
                      </a:rPr>
                      <m:t>𝑥</m:t>
                    </m:r>
                    <m:r>
                      <a:rPr lang="en-US" altLang="zh-CN" sz="1800">
                        <a:latin typeface="Cambria Math" panose="02040503050406030204" pitchFamily="18" charset="0"/>
                      </a:rPr>
                      <m:t>&lt;−16</m:t>
                    </m:r>
                  </m:oMath>
                </a14:m>
                <a:r>
                  <a:rPr lang="zh-CN" altLang="zh-CN" sz="1800" dirty="0"/>
                  <a:t>，求</a:t>
                </a:r>
                <a14:m>
                  <m:oMath xmlns:m="http://schemas.openxmlformats.org/officeDocument/2006/math">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𝑥</m:t>
                        </m:r>
                      </m:e>
                      <m:sub>
                        <m:r>
                          <a:rPr lang="en-US" altLang="zh-CN" sz="1800">
                            <a:latin typeface="Cambria Math" panose="02040503050406030204" pitchFamily="18" charset="0"/>
                          </a:rPr>
                          <m:t>1</m:t>
                        </m:r>
                      </m:sub>
                    </m:sSub>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𝑥</m:t>
                        </m:r>
                      </m:e>
                      <m:sub>
                        <m:r>
                          <a:rPr lang="en-US" altLang="zh-CN" sz="1800">
                            <a:latin typeface="Cambria Math" panose="02040503050406030204" pitchFamily="18" charset="0"/>
                          </a:rPr>
                          <m:t>2</m:t>
                        </m:r>
                      </m:sub>
                    </m:sSub>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𝑥</m:t>
                        </m:r>
                      </m:e>
                      <m:sub>
                        <m:r>
                          <a:rPr lang="en-US" altLang="zh-CN" sz="1800">
                            <a:latin typeface="Cambria Math" panose="02040503050406030204" pitchFamily="18" charset="0"/>
                          </a:rPr>
                          <m:t>3</m:t>
                        </m:r>
                      </m:sub>
                    </m:sSub>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𝑥</m:t>
                        </m:r>
                      </m:e>
                      <m:sub>
                        <m:r>
                          <a:rPr lang="en-US" altLang="zh-CN" sz="1800">
                            <a:latin typeface="Cambria Math" panose="02040503050406030204" pitchFamily="18" charset="0"/>
                          </a:rPr>
                          <m:t>4</m:t>
                        </m:r>
                      </m:sub>
                    </m:sSub>
                    <m:sSub>
                      <m:sSubPr>
                        <m:ctrlPr>
                          <a:rPr lang="zh-CN" altLang="zh-CN" sz="1800" i="1">
                            <a:latin typeface="Cambria Math" panose="02040503050406030204" pitchFamily="18" charset="0"/>
                          </a:rPr>
                        </m:ctrlPr>
                      </m:sSubPr>
                      <m:e>
                        <m:r>
                          <a:rPr lang="en-US" altLang="zh-CN" sz="1800">
                            <a:latin typeface="Cambria Math" panose="02040503050406030204" pitchFamily="18" charset="0"/>
                          </a:rPr>
                          <m:t>𝑥</m:t>
                        </m:r>
                      </m:e>
                      <m:sub>
                        <m:r>
                          <a:rPr lang="en-US" altLang="zh-CN" sz="1800">
                            <a:latin typeface="Cambria Math" panose="02040503050406030204" pitchFamily="18" charset="0"/>
                          </a:rPr>
                          <m:t>5</m:t>
                        </m:r>
                      </m:sub>
                    </m:sSub>
                  </m:oMath>
                </a14:m>
                <a:r>
                  <a:rPr lang="zh-CN" altLang="zh-CN" sz="1800" dirty="0"/>
                  <a:t>应如何取值。</a:t>
                </a:r>
                <a:endParaRPr lang="en-US" altLang="zh-CN" sz="1800" dirty="0"/>
              </a:p>
              <a:p>
                <a:pPr marL="530225" lvl="1" indent="0">
                  <a:buNone/>
                </a:pPr>
                <a:r>
                  <a:rPr lang="en-US" altLang="zh-CN" sz="1800" dirty="0"/>
                  <a:t>2. </a:t>
                </a:r>
                <a:r>
                  <a:rPr lang="zh-CN" altLang="zh-CN" sz="1800" dirty="0"/>
                  <a:t>已知</a:t>
                </a:r>
                <a14:m>
                  <m:oMath xmlns:m="http://schemas.openxmlformats.org/officeDocument/2006/math">
                    <m:sSub>
                      <m:sSubPr>
                        <m:ctrlPr>
                          <a:rPr lang="zh-CN" altLang="zh-CN" sz="1800" i="1" dirty="0">
                            <a:latin typeface="Cambria Math" panose="02040503050406030204" pitchFamily="18" charset="0"/>
                          </a:rPr>
                        </m:ctrlPr>
                      </m:sSubPr>
                      <m:e>
                        <m:d>
                          <m:dPr>
                            <m:begChr m:val="["/>
                            <m:endChr m:val="]"/>
                            <m:ctrlPr>
                              <a:rPr lang="zh-CN" altLang="zh-CN" sz="1800" i="1" dirty="0">
                                <a:latin typeface="Cambria Math" panose="02040503050406030204" pitchFamily="18" charset="0"/>
                              </a:rPr>
                            </m:ctrlPr>
                          </m:dPr>
                          <m:e>
                            <m:r>
                              <a:rPr lang="en-US" altLang="zh-CN" sz="1800" dirty="0">
                                <a:latin typeface="Cambria Math" panose="02040503050406030204" pitchFamily="18" charset="0"/>
                              </a:rPr>
                              <m:t>𝑥</m:t>
                            </m:r>
                          </m:e>
                        </m:d>
                      </m:e>
                      <m:sub>
                        <m:r>
                          <a:rPr lang="zh-CN" altLang="zh-CN" sz="1800" dirty="0">
                            <a:latin typeface="Cambria Math" panose="02040503050406030204" pitchFamily="18" charset="0"/>
                          </a:rPr>
                          <m:t>补</m:t>
                        </m:r>
                      </m:sub>
                    </m:sSub>
                    <m:r>
                      <a:rPr lang="en-US" altLang="zh-CN" sz="1800" dirty="0">
                        <a:latin typeface="Cambria Math" panose="02040503050406030204" pitchFamily="18" charset="0"/>
                      </a:rPr>
                      <m:t>=11101</m:t>
                    </m:r>
                  </m:oMath>
                </a14:m>
                <a:r>
                  <a:rPr lang="zh-CN" altLang="zh-CN" sz="1800" dirty="0"/>
                  <a:t>，求</a:t>
                </a:r>
                <a14:m>
                  <m:oMath xmlns:m="http://schemas.openxmlformats.org/officeDocument/2006/math">
                    <m:sSub>
                      <m:sSubPr>
                        <m:ctrlPr>
                          <a:rPr lang="zh-CN" altLang="zh-CN" sz="1800" i="1" dirty="0">
                            <a:latin typeface="Cambria Math" panose="02040503050406030204" pitchFamily="18" charset="0"/>
                          </a:rPr>
                        </m:ctrlPr>
                      </m:sSubPr>
                      <m:e>
                        <m:d>
                          <m:dPr>
                            <m:begChr m:val="["/>
                            <m:endChr m:val="]"/>
                            <m:ctrlPr>
                              <a:rPr lang="zh-CN" altLang="zh-CN" sz="1800" i="1" dirty="0">
                                <a:latin typeface="Cambria Math" panose="02040503050406030204" pitchFamily="18" charset="0"/>
                              </a:rPr>
                            </m:ctrlPr>
                          </m:dPr>
                          <m:e>
                            <m:r>
                              <a:rPr lang="en-US" altLang="zh-CN" sz="1800" dirty="0">
                                <a:latin typeface="Cambria Math" panose="02040503050406030204" pitchFamily="18" charset="0"/>
                              </a:rPr>
                              <m:t>𝑥</m:t>
                            </m:r>
                          </m:e>
                        </m:d>
                      </m:e>
                      <m:sub>
                        <m:r>
                          <a:rPr lang="zh-CN" altLang="zh-CN" sz="1800" dirty="0">
                            <a:latin typeface="Cambria Math" panose="02040503050406030204" pitchFamily="18" charset="0"/>
                          </a:rPr>
                          <m:t>反</m:t>
                        </m:r>
                      </m:sub>
                    </m:sSub>
                  </m:oMath>
                </a14:m>
                <a:r>
                  <a:rPr lang="zh-CN" altLang="zh-CN" sz="1800" dirty="0"/>
                  <a:t>，</a:t>
                </a:r>
                <a14:m>
                  <m:oMath xmlns:m="http://schemas.openxmlformats.org/officeDocument/2006/math">
                    <m:sSub>
                      <m:sSubPr>
                        <m:ctrlPr>
                          <a:rPr lang="zh-CN" altLang="zh-CN" sz="1800" i="1" dirty="0">
                            <a:latin typeface="Cambria Math" panose="02040503050406030204" pitchFamily="18" charset="0"/>
                          </a:rPr>
                        </m:ctrlPr>
                      </m:sSubPr>
                      <m:e>
                        <m:d>
                          <m:dPr>
                            <m:begChr m:val="["/>
                            <m:endChr m:val="]"/>
                            <m:ctrlPr>
                              <a:rPr lang="zh-CN" altLang="zh-CN" sz="1800" i="1" dirty="0">
                                <a:latin typeface="Cambria Math" panose="02040503050406030204" pitchFamily="18" charset="0"/>
                              </a:rPr>
                            </m:ctrlPr>
                          </m:dPr>
                          <m:e>
                            <m:r>
                              <a:rPr lang="en-US" altLang="zh-CN" sz="1800" dirty="0">
                                <a:latin typeface="Cambria Math" panose="02040503050406030204" pitchFamily="18" charset="0"/>
                              </a:rPr>
                              <m:t>𝑥</m:t>
                            </m:r>
                          </m:e>
                        </m:d>
                      </m:e>
                      <m:sub>
                        <m:r>
                          <a:rPr lang="zh-CN" altLang="zh-CN" sz="1800" dirty="0">
                            <a:latin typeface="Cambria Math" panose="02040503050406030204" pitchFamily="18" charset="0"/>
                          </a:rPr>
                          <m:t>原</m:t>
                        </m:r>
                      </m:sub>
                    </m:sSub>
                  </m:oMath>
                </a14:m>
                <a:r>
                  <a:rPr lang="zh-CN" altLang="zh-CN" sz="1800" dirty="0"/>
                  <a:t>和</a:t>
                </a:r>
                <a14:m>
                  <m:oMath xmlns:m="http://schemas.openxmlformats.org/officeDocument/2006/math">
                    <m:r>
                      <a:rPr lang="en-US" altLang="zh-CN" sz="1800" dirty="0">
                        <a:latin typeface="Cambria Math" panose="02040503050406030204" pitchFamily="18" charset="0"/>
                      </a:rPr>
                      <m:t>𝑥</m:t>
                    </m:r>
                  </m:oMath>
                </a14:m>
                <a:r>
                  <a:rPr lang="zh-CN" altLang="zh-CN" sz="1800" dirty="0"/>
                  <a:t>。</a:t>
                </a:r>
                <a:endParaRPr lang="en-US" altLang="zh-CN" sz="1800" dirty="0"/>
              </a:p>
              <a:p>
                <a:pPr marL="530225" lvl="1" indent="0">
                  <a:buNone/>
                </a:pPr>
                <a:r>
                  <a:rPr lang="en-US" altLang="zh-CN" sz="1800" dirty="0"/>
                  <a:t>3. </a:t>
                </a:r>
                <a:r>
                  <a:rPr lang="zh-CN" altLang="zh-CN" sz="1800" dirty="0"/>
                  <a:t>若</a:t>
                </a:r>
                <a14:m>
                  <m:oMath xmlns:m="http://schemas.openxmlformats.org/officeDocument/2006/math">
                    <m:sSub>
                      <m:sSubPr>
                        <m:ctrlPr>
                          <a:rPr lang="zh-CN" altLang="zh-CN" sz="1800" i="1">
                            <a:latin typeface="Cambria Math" panose="02040503050406030204" pitchFamily="18" charset="0"/>
                          </a:rPr>
                        </m:ctrlPr>
                      </m:sSubPr>
                      <m:e>
                        <m:d>
                          <m:dPr>
                            <m:begChr m:val="["/>
                            <m:endChr m:val="]"/>
                            <m:ctrlPr>
                              <a:rPr lang="zh-CN" altLang="zh-CN" sz="1800" i="1">
                                <a:latin typeface="Cambria Math" panose="02040503050406030204" pitchFamily="18" charset="0"/>
                              </a:rPr>
                            </m:ctrlPr>
                          </m:dPr>
                          <m:e>
                            <m:r>
                              <a:rPr lang="en-US" altLang="zh-CN" sz="1800">
                                <a:latin typeface="Cambria Math" panose="02040503050406030204" pitchFamily="18" charset="0"/>
                              </a:rPr>
                              <m:t>𝑥</m:t>
                            </m:r>
                          </m:e>
                        </m:d>
                      </m:e>
                      <m:sub>
                        <m:r>
                          <a:rPr lang="zh-CN" altLang="zh-CN" sz="1800">
                            <a:latin typeface="Cambria Math" panose="02040503050406030204" pitchFamily="18" charset="0"/>
                          </a:rPr>
                          <m:t>补</m:t>
                        </m:r>
                      </m:sub>
                    </m:sSub>
                    <m:r>
                      <a:rPr lang="en-US" altLang="zh-CN" sz="1800">
                        <a:latin typeface="Cambria Math" panose="02040503050406030204" pitchFamily="18" charset="0"/>
                      </a:rPr>
                      <m:t>&gt;</m:t>
                    </m:r>
                    <m:sSub>
                      <m:sSubPr>
                        <m:ctrlPr>
                          <a:rPr lang="zh-CN" altLang="zh-CN" sz="1800" i="1">
                            <a:latin typeface="Cambria Math" panose="02040503050406030204" pitchFamily="18" charset="0"/>
                          </a:rPr>
                        </m:ctrlPr>
                      </m:sSubPr>
                      <m:e>
                        <m:d>
                          <m:dPr>
                            <m:begChr m:val="["/>
                            <m:endChr m:val="]"/>
                            <m:ctrlPr>
                              <a:rPr lang="zh-CN" altLang="zh-CN" sz="1800" i="1">
                                <a:latin typeface="Cambria Math" panose="02040503050406030204" pitchFamily="18" charset="0"/>
                              </a:rPr>
                            </m:ctrlPr>
                          </m:dPr>
                          <m:e>
                            <m:r>
                              <a:rPr lang="en-US" altLang="zh-CN" sz="1800">
                                <a:latin typeface="Cambria Math" panose="02040503050406030204" pitchFamily="18" charset="0"/>
                              </a:rPr>
                              <m:t>𝑦</m:t>
                            </m:r>
                          </m:e>
                        </m:d>
                      </m:e>
                      <m:sub>
                        <m:r>
                          <a:rPr lang="zh-CN" altLang="zh-CN" sz="1800">
                            <a:latin typeface="Cambria Math" panose="02040503050406030204" pitchFamily="18" charset="0"/>
                          </a:rPr>
                          <m:t>补</m:t>
                        </m:r>
                      </m:sub>
                    </m:sSub>
                  </m:oMath>
                </a14:m>
                <a:r>
                  <a:rPr lang="zh-CN" altLang="zh-CN" sz="1800" dirty="0"/>
                  <a:t>，讨论是否有</a:t>
                </a:r>
                <a14:m>
                  <m:oMath xmlns:m="http://schemas.openxmlformats.org/officeDocument/2006/math">
                    <m:r>
                      <a:rPr lang="en-US" altLang="zh-CN" sz="1800">
                        <a:latin typeface="Cambria Math" panose="02040503050406030204" pitchFamily="18" charset="0"/>
                      </a:rPr>
                      <m:t>𝑥</m:t>
                    </m:r>
                    <m:r>
                      <a:rPr lang="en-US" altLang="zh-CN" sz="1800">
                        <a:latin typeface="Cambria Math" panose="02040503050406030204" pitchFamily="18" charset="0"/>
                      </a:rPr>
                      <m:t>&gt;</m:t>
                    </m:r>
                    <m:r>
                      <a:rPr lang="en-US" altLang="zh-CN" sz="1800">
                        <a:latin typeface="Cambria Math" panose="02040503050406030204" pitchFamily="18" charset="0"/>
                      </a:rPr>
                      <m:t>𝑦</m:t>
                    </m:r>
                  </m:oMath>
                </a14:m>
                <a:r>
                  <a:rPr lang="zh-CN" altLang="zh-CN" sz="1800" dirty="0"/>
                  <a:t>。</a:t>
                </a:r>
                <a:endParaRPr lang="en-US" altLang="zh-CN" sz="1800" dirty="0"/>
              </a:p>
              <a:p>
                <a:pPr marL="530225" lvl="1" indent="0">
                  <a:buNone/>
                </a:pPr>
                <a:r>
                  <a:rPr lang="en-US" altLang="zh-CN" sz="1800" dirty="0"/>
                  <a:t>4. </a:t>
                </a:r>
                <a:r>
                  <a:rPr lang="zh-CN" altLang="zh-CN" sz="1800" dirty="0"/>
                  <a:t>使用原码加减交替法计算</a:t>
                </a:r>
                <a14:m>
                  <m:oMath xmlns:m="http://schemas.openxmlformats.org/officeDocument/2006/math">
                    <m:r>
                      <a:rPr lang="en-US" altLang="zh-CN" sz="1800">
                        <a:latin typeface="Cambria Math" panose="02040503050406030204" pitchFamily="18" charset="0"/>
                      </a:rPr>
                      <m:t>𝑥</m:t>
                    </m:r>
                    <m:r>
                      <a:rPr lang="en-US" altLang="zh-CN" sz="1800">
                        <a:latin typeface="Cambria Math" panose="02040503050406030204" pitchFamily="18" charset="0"/>
                      </a:rPr>
                      <m:t>÷</m:t>
                    </m:r>
                    <m:r>
                      <a:rPr lang="en-US" altLang="zh-CN" sz="1800">
                        <a:latin typeface="Cambria Math" panose="02040503050406030204" pitchFamily="18" charset="0"/>
                      </a:rPr>
                      <m:t>𝑦</m:t>
                    </m:r>
                  </m:oMath>
                </a14:m>
                <a:r>
                  <a:rPr lang="zh-CN" altLang="zh-CN" sz="1800" dirty="0"/>
                  <a:t>。</a:t>
                </a:r>
                <a:endParaRPr lang="en-US" altLang="zh-CN" sz="1800" dirty="0"/>
              </a:p>
              <a:p>
                <a:pPr marL="530225" lvl="1" indent="0">
                  <a:buNone/>
                </a:pPr>
                <a:r>
                  <a:rPr lang="en-US" altLang="zh-CN" sz="1800" dirty="0"/>
                  <a:t>	</a:t>
                </a:r>
                <a:r>
                  <a:rPr lang="zh-CN" altLang="en-US" sz="1800" dirty="0"/>
                  <a:t>（</a:t>
                </a:r>
                <a:r>
                  <a:rPr lang="en-US" altLang="zh-CN" sz="1800" dirty="0"/>
                  <a:t>1</a:t>
                </a:r>
                <a:r>
                  <a:rPr lang="zh-CN" altLang="en-US" sz="1800" dirty="0"/>
                  <a:t>）</a:t>
                </a:r>
                <a14:m>
                  <m:oMath xmlns:m="http://schemas.openxmlformats.org/officeDocument/2006/math">
                    <m:r>
                      <a:rPr lang="en-US" altLang="zh-CN" sz="1800">
                        <a:latin typeface="Cambria Math" panose="02040503050406030204" pitchFamily="18" charset="0"/>
                      </a:rPr>
                      <m:t>𝑥</m:t>
                    </m:r>
                    <m:r>
                      <a:rPr lang="en-US" altLang="zh-CN" sz="1800">
                        <a:latin typeface="Cambria Math" panose="02040503050406030204" pitchFamily="18" charset="0"/>
                      </a:rPr>
                      <m:t>=+11010</m:t>
                    </m:r>
                    <m:r>
                      <a:rPr lang="zh-CN" altLang="zh-CN" sz="1800">
                        <a:latin typeface="Cambria Math" panose="02040503050406030204" pitchFamily="18" charset="0"/>
                      </a:rPr>
                      <m:t>，</m:t>
                    </m:r>
                    <m:r>
                      <a:rPr lang="en-US" altLang="zh-CN" sz="1800">
                        <a:latin typeface="Cambria Math" panose="02040503050406030204" pitchFamily="18" charset="0"/>
                      </a:rPr>
                      <m:t>𝑦</m:t>
                    </m:r>
                    <m:r>
                      <a:rPr lang="en-US" altLang="zh-CN" sz="1800">
                        <a:latin typeface="Cambria Math" panose="02040503050406030204" pitchFamily="18" charset="0"/>
                      </a:rPr>
                      <m:t>=+1101</m:t>
                    </m:r>
                  </m:oMath>
                </a14:m>
                <a:endParaRPr lang="en-US" altLang="zh-CN" sz="1800" dirty="0"/>
              </a:p>
              <a:p>
                <a:pPr marL="530225" lvl="1" indent="0">
                  <a:buNone/>
                </a:pPr>
                <a:r>
                  <a:rPr lang="en-US" altLang="zh-CN" sz="1800" dirty="0"/>
                  <a:t>	</a:t>
                </a:r>
                <a:r>
                  <a:rPr lang="zh-CN" altLang="en-US" sz="1800" dirty="0"/>
                  <a:t>（</a:t>
                </a:r>
                <a:r>
                  <a:rPr lang="en-US" altLang="zh-CN" sz="1800" dirty="0"/>
                  <a:t>2</a:t>
                </a:r>
                <a:r>
                  <a:rPr lang="zh-CN" altLang="en-US" sz="1800" dirty="0"/>
                  <a:t>）</a:t>
                </a:r>
                <a14:m>
                  <m:oMath xmlns:m="http://schemas.openxmlformats.org/officeDocument/2006/math">
                    <m:r>
                      <a:rPr lang="en-US" altLang="zh-CN" sz="1800">
                        <a:latin typeface="Cambria Math" panose="02040503050406030204" pitchFamily="18" charset="0"/>
                      </a:rPr>
                      <m:t>𝑥</m:t>
                    </m:r>
                    <m:r>
                      <a:rPr lang="en-US" altLang="zh-CN" sz="1800">
                        <a:latin typeface="Cambria Math" panose="02040503050406030204" pitchFamily="18" charset="0"/>
                      </a:rPr>
                      <m:t>=+10010</m:t>
                    </m:r>
                    <m:r>
                      <a:rPr lang="zh-CN" altLang="zh-CN" sz="1800">
                        <a:latin typeface="Cambria Math" panose="02040503050406030204" pitchFamily="18" charset="0"/>
                      </a:rPr>
                      <m:t>，</m:t>
                    </m:r>
                    <m:r>
                      <a:rPr lang="en-US" altLang="zh-CN" sz="1800">
                        <a:latin typeface="Cambria Math" panose="02040503050406030204" pitchFamily="18" charset="0"/>
                      </a:rPr>
                      <m:t>𝑦</m:t>
                    </m:r>
                    <m:r>
                      <a:rPr lang="en-US" altLang="zh-CN" sz="1800">
                        <a:latin typeface="Cambria Math" panose="02040503050406030204" pitchFamily="18" charset="0"/>
                      </a:rPr>
                      <m:t>=</m:t>
                    </m:r>
                    <m:r>
                      <a:rPr lang="zh-CN" altLang="zh-CN" sz="1800">
                        <a:latin typeface="Cambria Math" panose="02040503050406030204" pitchFamily="18" charset="0"/>
                      </a:rPr>
                      <m:t>－</m:t>
                    </m:r>
                    <m:r>
                      <a:rPr lang="en-US" altLang="zh-CN" sz="1800">
                        <a:latin typeface="Cambria Math" panose="02040503050406030204" pitchFamily="18" charset="0"/>
                      </a:rPr>
                      <m:t>1001</m:t>
                    </m:r>
                  </m:oMath>
                </a14:m>
                <a:endParaRPr lang="en-US" altLang="zh-CN" sz="1800" dirty="0"/>
              </a:p>
              <a:p>
                <a:pPr marL="530225" lvl="1" indent="0">
                  <a:buNone/>
                </a:pPr>
                <a:r>
                  <a:rPr lang="en-US" altLang="zh-CN" sz="1800" dirty="0"/>
                  <a:t>	</a:t>
                </a:r>
                <a:r>
                  <a:rPr lang="zh-CN" altLang="en-US" sz="1800" dirty="0"/>
                  <a:t>（</a:t>
                </a:r>
                <a:r>
                  <a:rPr lang="en-US" altLang="zh-CN" sz="1800" dirty="0"/>
                  <a:t>3</a:t>
                </a:r>
                <a:r>
                  <a:rPr lang="zh-CN" altLang="en-US" sz="1800" dirty="0"/>
                  <a:t>）</a:t>
                </a:r>
                <a14:m>
                  <m:oMath xmlns:m="http://schemas.openxmlformats.org/officeDocument/2006/math">
                    <m:r>
                      <a:rPr lang="en-US" altLang="zh-CN" sz="1800">
                        <a:latin typeface="Cambria Math" panose="02040503050406030204" pitchFamily="18" charset="0"/>
                      </a:rPr>
                      <m:t>𝑥</m:t>
                    </m:r>
                    <m:r>
                      <a:rPr lang="en-US" altLang="zh-CN" sz="1800">
                        <a:latin typeface="Cambria Math" panose="02040503050406030204" pitchFamily="18" charset="0"/>
                      </a:rPr>
                      <m:t>=</m:t>
                    </m:r>
                    <m:r>
                      <a:rPr lang="zh-CN" altLang="zh-CN" sz="1800">
                        <a:latin typeface="Cambria Math" panose="02040503050406030204" pitchFamily="18" charset="0"/>
                      </a:rPr>
                      <m:t>－</m:t>
                    </m:r>
                    <m:r>
                      <a:rPr lang="en-US" altLang="zh-CN" sz="1800">
                        <a:latin typeface="Cambria Math" panose="02040503050406030204" pitchFamily="18" charset="0"/>
                      </a:rPr>
                      <m:t>10010</m:t>
                    </m:r>
                    <m:r>
                      <a:rPr lang="zh-CN" altLang="zh-CN" sz="1800">
                        <a:latin typeface="Cambria Math" panose="02040503050406030204" pitchFamily="18" charset="0"/>
                      </a:rPr>
                      <m:t>，</m:t>
                    </m:r>
                    <m:r>
                      <a:rPr lang="en-US" altLang="zh-CN" sz="1800">
                        <a:latin typeface="Cambria Math" panose="02040503050406030204" pitchFamily="18" charset="0"/>
                      </a:rPr>
                      <m:t>𝑦</m:t>
                    </m:r>
                    <m:r>
                      <a:rPr lang="en-US" altLang="zh-CN" sz="1800">
                        <a:latin typeface="Cambria Math" panose="02040503050406030204" pitchFamily="18" charset="0"/>
                      </a:rPr>
                      <m:t>=</m:t>
                    </m:r>
                    <m:r>
                      <a:rPr lang="zh-CN" altLang="zh-CN" sz="1800">
                        <a:latin typeface="Cambria Math" panose="02040503050406030204" pitchFamily="18" charset="0"/>
                      </a:rPr>
                      <m:t>＋</m:t>
                    </m:r>
                    <m:r>
                      <a:rPr lang="en-US" altLang="zh-CN" sz="1800">
                        <a:latin typeface="Cambria Math" panose="02040503050406030204" pitchFamily="18" charset="0"/>
                      </a:rPr>
                      <m:t>1001</m:t>
                    </m:r>
                  </m:oMath>
                </a14:m>
                <a:endParaRPr lang="en-US" altLang="zh-CN" sz="1800" dirty="0"/>
              </a:p>
              <a:p>
                <a:pPr marL="530225" lvl="1" indent="0">
                  <a:buNone/>
                </a:pPr>
                <a:r>
                  <a:rPr lang="en-US" altLang="zh-CN" sz="1800" dirty="0"/>
                  <a:t>5. </a:t>
                </a:r>
                <a:r>
                  <a:rPr lang="zh-CN" altLang="zh-CN" sz="1800" dirty="0"/>
                  <a:t>使用原码一位乘法计算</a:t>
                </a:r>
                <a14:m>
                  <m:oMath xmlns:m="http://schemas.openxmlformats.org/officeDocument/2006/math">
                    <m:r>
                      <a:rPr lang="en-US" altLang="zh-CN" sz="1800">
                        <a:latin typeface="Cambria Math" panose="02040503050406030204" pitchFamily="18" charset="0"/>
                      </a:rPr>
                      <m:t>𝑥</m:t>
                    </m:r>
                    <m:r>
                      <a:rPr lang="en-US" altLang="zh-CN" sz="1800">
                        <a:latin typeface="Cambria Math" panose="02040503050406030204" pitchFamily="18" charset="0"/>
                      </a:rPr>
                      <m:t>∙</m:t>
                    </m:r>
                    <m:r>
                      <a:rPr lang="en-US" altLang="zh-CN" sz="1800">
                        <a:latin typeface="Cambria Math" panose="02040503050406030204" pitchFamily="18" charset="0"/>
                      </a:rPr>
                      <m:t>𝑦</m:t>
                    </m:r>
                  </m:oMath>
                </a14:m>
                <a:r>
                  <a:rPr lang="zh-CN" altLang="zh-CN" sz="1800" dirty="0"/>
                  <a:t>。</a:t>
                </a:r>
                <a:endParaRPr lang="en-US" altLang="zh-CN" sz="1800" dirty="0"/>
              </a:p>
              <a:p>
                <a:pPr marL="530225" lvl="1" indent="0">
                  <a:buNone/>
                </a:pPr>
                <a:r>
                  <a:rPr lang="en-US" altLang="zh-CN" sz="1800" dirty="0"/>
                  <a:t>	</a:t>
                </a:r>
                <a:r>
                  <a:rPr lang="zh-CN" altLang="en-US" sz="1800" dirty="0"/>
                  <a:t>（</a:t>
                </a:r>
                <a:r>
                  <a:rPr lang="en-US" altLang="zh-CN" sz="1800" dirty="0"/>
                  <a:t>1</a:t>
                </a:r>
                <a:r>
                  <a:rPr lang="zh-CN" altLang="en-US" sz="1800" dirty="0"/>
                  <a:t>）</a:t>
                </a:r>
                <a14:m>
                  <m:oMath xmlns:m="http://schemas.openxmlformats.org/officeDocument/2006/math">
                    <m:r>
                      <a:rPr lang="en-US" altLang="zh-CN" sz="1800">
                        <a:latin typeface="Cambria Math" panose="02040503050406030204" pitchFamily="18" charset="0"/>
                      </a:rPr>
                      <m:t>𝑥</m:t>
                    </m:r>
                    <m:r>
                      <a:rPr lang="en-US" altLang="zh-CN" sz="1800">
                        <a:latin typeface="Cambria Math" panose="02040503050406030204" pitchFamily="18" charset="0"/>
                      </a:rPr>
                      <m:t>=+11010</m:t>
                    </m:r>
                    <m:r>
                      <a:rPr lang="zh-CN" altLang="zh-CN" sz="1800">
                        <a:latin typeface="Cambria Math" panose="02040503050406030204" pitchFamily="18" charset="0"/>
                      </a:rPr>
                      <m:t>，</m:t>
                    </m:r>
                    <m:r>
                      <a:rPr lang="en-US" altLang="zh-CN" sz="1800">
                        <a:latin typeface="Cambria Math" panose="02040503050406030204" pitchFamily="18" charset="0"/>
                      </a:rPr>
                      <m:t>𝑦</m:t>
                    </m:r>
                    <m:r>
                      <a:rPr lang="en-US" altLang="zh-CN" sz="1800">
                        <a:latin typeface="Cambria Math" panose="02040503050406030204" pitchFamily="18" charset="0"/>
                      </a:rPr>
                      <m:t>=+10101</m:t>
                    </m:r>
                  </m:oMath>
                </a14:m>
                <a:endParaRPr lang="en-US" altLang="zh-CN" sz="1800" dirty="0"/>
              </a:p>
              <a:p>
                <a:pPr marL="530225" lvl="1" indent="0">
                  <a:buNone/>
                </a:pPr>
                <a:r>
                  <a:rPr lang="en-US" altLang="zh-CN" sz="1800" dirty="0"/>
                  <a:t>	</a:t>
                </a:r>
                <a:r>
                  <a:rPr lang="zh-CN" altLang="en-US" sz="1800" dirty="0"/>
                  <a:t>（</a:t>
                </a:r>
                <a:r>
                  <a:rPr lang="en-US" altLang="zh-CN" sz="1800" dirty="0"/>
                  <a:t>2</a:t>
                </a:r>
                <a:r>
                  <a:rPr lang="zh-CN" altLang="en-US" sz="1800" dirty="0"/>
                  <a:t>）</a:t>
                </a:r>
                <a14:m>
                  <m:oMath xmlns:m="http://schemas.openxmlformats.org/officeDocument/2006/math">
                    <m:r>
                      <a:rPr lang="en-US" altLang="zh-CN" sz="1800">
                        <a:latin typeface="Cambria Math" panose="02040503050406030204" pitchFamily="18" charset="0"/>
                      </a:rPr>
                      <m:t>𝑥</m:t>
                    </m:r>
                    <m:r>
                      <a:rPr lang="en-US" altLang="zh-CN" sz="1800">
                        <a:latin typeface="Cambria Math" panose="02040503050406030204" pitchFamily="18" charset="0"/>
                      </a:rPr>
                      <m:t>=+10010</m:t>
                    </m:r>
                    <m:r>
                      <a:rPr lang="zh-CN" altLang="zh-CN" sz="1800">
                        <a:latin typeface="Cambria Math" panose="02040503050406030204" pitchFamily="18" charset="0"/>
                      </a:rPr>
                      <m:t>，</m:t>
                    </m:r>
                    <m:r>
                      <a:rPr lang="en-US" altLang="zh-CN" sz="1800">
                        <a:latin typeface="Cambria Math" panose="02040503050406030204" pitchFamily="18" charset="0"/>
                      </a:rPr>
                      <m:t>𝑦</m:t>
                    </m:r>
                    <m:r>
                      <a:rPr lang="en-US" altLang="zh-CN" sz="1800">
                        <a:latin typeface="Cambria Math" panose="02040503050406030204" pitchFamily="18" charset="0"/>
                      </a:rPr>
                      <m:t>=</m:t>
                    </m:r>
                    <m:r>
                      <a:rPr lang="zh-CN" altLang="zh-CN" sz="1800">
                        <a:latin typeface="Cambria Math" panose="02040503050406030204" pitchFamily="18" charset="0"/>
                      </a:rPr>
                      <m:t>－</m:t>
                    </m:r>
                    <m:r>
                      <a:rPr lang="en-US" altLang="zh-CN" sz="1800">
                        <a:latin typeface="Cambria Math" panose="02040503050406030204" pitchFamily="18" charset="0"/>
                      </a:rPr>
                      <m:t>10111</m:t>
                    </m:r>
                  </m:oMath>
                </a14:m>
                <a:endParaRPr lang="en-US" altLang="zh-CN" sz="1800" dirty="0"/>
              </a:p>
              <a:p>
                <a:pPr marL="530225" lvl="1" indent="0">
                  <a:buNone/>
                </a:pPr>
                <a:r>
                  <a:rPr lang="en-US" altLang="zh-CN" sz="1800" dirty="0"/>
                  <a:t>	</a:t>
                </a:r>
                <a:r>
                  <a:rPr lang="zh-CN" altLang="en-US" sz="1800" dirty="0"/>
                  <a:t>（</a:t>
                </a:r>
                <a:r>
                  <a:rPr lang="en-US" altLang="zh-CN" sz="1800" dirty="0"/>
                  <a:t>3</a:t>
                </a:r>
                <a:r>
                  <a:rPr lang="zh-CN" altLang="en-US" sz="1800" dirty="0"/>
                  <a:t>）</a:t>
                </a:r>
                <a14:m>
                  <m:oMath xmlns:m="http://schemas.openxmlformats.org/officeDocument/2006/math">
                    <m:r>
                      <a:rPr lang="en-US" altLang="zh-CN" sz="1800">
                        <a:latin typeface="Cambria Math" panose="02040503050406030204" pitchFamily="18" charset="0"/>
                      </a:rPr>
                      <m:t>𝑥</m:t>
                    </m:r>
                    <m:r>
                      <a:rPr lang="en-US" altLang="zh-CN" sz="1800">
                        <a:latin typeface="Cambria Math" panose="02040503050406030204" pitchFamily="18" charset="0"/>
                      </a:rPr>
                      <m:t>=</m:t>
                    </m:r>
                    <m:r>
                      <a:rPr lang="zh-CN" altLang="zh-CN" sz="1800">
                        <a:latin typeface="Cambria Math" panose="02040503050406030204" pitchFamily="18" charset="0"/>
                      </a:rPr>
                      <m:t>－</m:t>
                    </m:r>
                    <m:r>
                      <a:rPr lang="en-US" altLang="zh-CN" sz="1800">
                        <a:latin typeface="Cambria Math" panose="02040503050406030204" pitchFamily="18" charset="0"/>
                      </a:rPr>
                      <m:t>10010</m:t>
                    </m:r>
                    <m:r>
                      <a:rPr lang="zh-CN" altLang="zh-CN" sz="1800">
                        <a:latin typeface="Cambria Math" panose="02040503050406030204" pitchFamily="18" charset="0"/>
                      </a:rPr>
                      <m:t>，</m:t>
                    </m:r>
                    <m:r>
                      <a:rPr lang="en-US" altLang="zh-CN" sz="1800">
                        <a:latin typeface="Cambria Math" panose="02040503050406030204" pitchFamily="18" charset="0"/>
                      </a:rPr>
                      <m:t>𝑦</m:t>
                    </m:r>
                    <m:r>
                      <a:rPr lang="en-US" altLang="zh-CN" sz="1800">
                        <a:latin typeface="Cambria Math" panose="02040503050406030204" pitchFamily="18" charset="0"/>
                      </a:rPr>
                      <m:t>=</m:t>
                    </m:r>
                    <m:r>
                      <a:rPr lang="zh-CN" altLang="zh-CN" sz="1800">
                        <a:latin typeface="Cambria Math" panose="02040503050406030204" pitchFamily="18" charset="0"/>
                      </a:rPr>
                      <m:t>＋</m:t>
                    </m:r>
                    <m:r>
                      <a:rPr lang="en-US" altLang="zh-CN" sz="1800">
                        <a:latin typeface="Cambria Math" panose="02040503050406030204" pitchFamily="18" charset="0"/>
                      </a:rPr>
                      <m:t>10100</m:t>
                    </m:r>
                  </m:oMath>
                </a14:m>
                <a:endParaRPr lang="en-US" altLang="zh-CN" sz="1800" dirty="0"/>
              </a:p>
              <a:p>
                <a:pPr marL="530225" lvl="1" indent="0">
                  <a:buNone/>
                </a:pPr>
                <a:r>
                  <a:rPr lang="en-US" altLang="zh-CN" sz="1800" dirty="0"/>
                  <a:t>6. </a:t>
                </a:r>
                <a:r>
                  <a:rPr lang="zh-CN" altLang="zh-CN" sz="1800" dirty="0"/>
                  <a:t>设机器字长为</a:t>
                </a:r>
                <a:r>
                  <a:rPr lang="en-US" altLang="zh-CN" sz="1800" dirty="0"/>
                  <a:t>8</a:t>
                </a:r>
                <a:r>
                  <a:rPr lang="zh-CN" altLang="zh-CN" sz="1800" dirty="0"/>
                  <a:t>位，求出采用</a:t>
                </a:r>
                <a:r>
                  <a:rPr lang="en-US" altLang="zh-CN" sz="1800" dirty="0"/>
                  <a:t>1</a:t>
                </a:r>
                <a:r>
                  <a:rPr lang="zh-CN" altLang="zh-CN" sz="1800" dirty="0"/>
                  <a:t>位和两位符号位能表示的数的范围。</a:t>
                </a:r>
              </a:p>
              <a:p>
                <a:pPr lvl="1"/>
                <a:endParaRPr lang="zh-CN" altLang="en-US" dirty="0"/>
              </a:p>
            </p:txBody>
          </p:sp>
        </mc:Choice>
        <mc:Fallback xmlns="">
          <p:sp>
            <p:nvSpPr>
              <p:cNvPr id="2" name="内容占位符 1">
                <a:extLst>
                  <a:ext uri="{FF2B5EF4-FFF2-40B4-BE49-F238E27FC236}">
                    <a16:creationId xmlns:a16="http://schemas.microsoft.com/office/drawing/2014/main" id="{95CC5653-D7AD-4D9D-9F82-27EBFEE663C5}"/>
                  </a:ext>
                </a:extLst>
              </p:cNvPr>
              <p:cNvSpPr>
                <a:spLocks noGrp="1" noRot="1" noChangeAspect="1" noMove="1" noResize="1" noEditPoints="1" noAdjustHandles="1" noChangeArrowheads="1" noChangeShapeType="1" noTextEdit="1"/>
              </p:cNvSpPr>
              <p:nvPr>
                <p:ph idx="1"/>
              </p:nvPr>
            </p:nvSpPr>
            <p:spPr>
              <a:xfrm>
                <a:off x="-497907" y="572294"/>
                <a:ext cx="12192000" cy="5335634"/>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8518830E-7F9D-43CC-BBA4-631708B8E81D}"/>
              </a:ext>
            </a:extLst>
          </p:cNvPr>
          <p:cNvSpPr>
            <a:spLocks noGrp="1"/>
          </p:cNvSpPr>
          <p:nvPr>
            <p:ph type="title"/>
          </p:nvPr>
        </p:nvSpPr>
        <p:spPr/>
        <p:txBody>
          <a:bodyPr/>
          <a:lstStyle/>
          <a:p>
            <a:r>
              <a:rPr lang="zh-CN" altLang="en-US" dirty="0">
                <a:solidFill>
                  <a:schemeClr val="tx1"/>
                </a:solidFill>
              </a:rPr>
              <a:t>习题</a:t>
            </a:r>
          </a:p>
        </p:txBody>
      </p:sp>
      <p:sp>
        <p:nvSpPr>
          <p:cNvPr id="5" name="灯片编号占位符 4">
            <a:extLst>
              <a:ext uri="{FF2B5EF4-FFF2-40B4-BE49-F238E27FC236}">
                <a16:creationId xmlns:a16="http://schemas.microsoft.com/office/drawing/2014/main" id="{9683ABEE-28E1-4755-BE8F-51C342166157}"/>
              </a:ext>
            </a:extLst>
          </p:cNvPr>
          <p:cNvSpPr>
            <a:spLocks noGrp="1"/>
          </p:cNvSpPr>
          <p:nvPr>
            <p:ph type="sldNum" sz="quarter" idx="10"/>
          </p:nvPr>
        </p:nvSpPr>
        <p:spPr/>
        <p:txBody>
          <a:bodyPr/>
          <a:lstStyle/>
          <a:p>
            <a:fld id="{4235D990-D27F-4F2C-9FEA-C8DF9BEEB4E2}" type="slidenum">
              <a:rPr lang="zh-CN" altLang="en-US" smtClean="0"/>
              <a:t>38</a:t>
            </a:fld>
            <a:endParaRPr lang="zh-CN" altLang="en-US" dirty="0"/>
          </a:p>
        </p:txBody>
      </p:sp>
    </p:spTree>
    <p:extLst>
      <p:ext uri="{BB962C8B-B14F-4D97-AF65-F5344CB8AC3E}">
        <p14:creationId xmlns:p14="http://schemas.microsoft.com/office/powerpoint/2010/main" val="21294143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E8766EF-228F-4F87-8A6B-98F6F33F08C2}"/>
              </a:ext>
            </a:extLst>
          </p:cNvPr>
          <p:cNvSpPr>
            <a:spLocks noGrp="1"/>
          </p:cNvSpPr>
          <p:nvPr>
            <p:ph idx="1"/>
          </p:nvPr>
        </p:nvSpPr>
        <p:spPr>
          <a:xfrm>
            <a:off x="1" y="943239"/>
            <a:ext cx="12192000" cy="2702630"/>
          </a:xfrm>
        </p:spPr>
        <p:txBody>
          <a:bodyPr/>
          <a:lstStyle/>
          <a:p>
            <a:r>
              <a:rPr lang="zh-CN" altLang="en-US" dirty="0"/>
              <a:t>数值数据表示的三要素（确定一个数值数据值的必要条件）</a:t>
            </a:r>
            <a:endParaRPr lang="en-US" altLang="zh-CN" dirty="0"/>
          </a:p>
          <a:p>
            <a:pPr lvl="1"/>
            <a:r>
              <a:rPr lang="zh-CN" altLang="en-US" dirty="0"/>
              <a:t>进位计数制（利用固定的数字符号和统一的规则来计数的方法）</a:t>
            </a:r>
            <a:endParaRPr lang="en-US" altLang="zh-CN" dirty="0"/>
          </a:p>
          <a:p>
            <a:pPr lvl="2"/>
            <a:r>
              <a:rPr lang="zh-CN" altLang="en-US" dirty="0"/>
              <a:t>不同进制数据的表示以及其相互转化</a:t>
            </a:r>
            <a:endParaRPr lang="en-US" altLang="zh-CN" dirty="0"/>
          </a:p>
          <a:p>
            <a:pPr lvl="2"/>
            <a:endParaRPr lang="en-US" altLang="zh-CN" dirty="0"/>
          </a:p>
          <a:p>
            <a:pPr lvl="2"/>
            <a:endParaRPr lang="en-US" altLang="zh-CN" dirty="0"/>
          </a:p>
          <a:p>
            <a:pPr lvl="2"/>
            <a:endParaRPr lang="en-US" altLang="zh-CN" dirty="0"/>
          </a:p>
          <a:p>
            <a:pPr marL="987425" lvl="2" indent="0">
              <a:buNone/>
            </a:pPr>
            <a:endParaRPr lang="en-US" altLang="zh-CN" dirty="0"/>
          </a:p>
          <a:p>
            <a:pPr marL="987425" lvl="2" indent="0">
              <a:buNone/>
            </a:pPr>
            <a:endParaRPr lang="en-US" altLang="zh-CN" dirty="0"/>
          </a:p>
          <a:p>
            <a:pPr lvl="1"/>
            <a:r>
              <a:rPr lang="zh-CN" altLang="en-US" dirty="0"/>
              <a:t>定点数与浮点数表示（解决小数点问题）</a:t>
            </a:r>
            <a:endParaRPr lang="en-US" altLang="zh-CN" dirty="0"/>
          </a:p>
          <a:p>
            <a:pPr marL="530225" lvl="1" indent="0">
              <a:buNone/>
            </a:pPr>
            <a:endParaRPr lang="en-US" altLang="zh-CN" dirty="0"/>
          </a:p>
          <a:p>
            <a:pPr lvl="1"/>
            <a:endParaRPr lang="en-US" altLang="zh-CN" dirty="0"/>
          </a:p>
          <a:p>
            <a:pPr lvl="1"/>
            <a:endParaRPr lang="en-US" altLang="zh-CN" dirty="0"/>
          </a:p>
          <a:p>
            <a:pPr marL="530225" lvl="1" indent="0">
              <a:buNone/>
            </a:pPr>
            <a:endParaRPr lang="en-US" altLang="zh-CN" dirty="0"/>
          </a:p>
          <a:p>
            <a:pPr lvl="1"/>
            <a:r>
              <a:rPr lang="zh-CN" altLang="en-US" dirty="0"/>
              <a:t>定点数的编码（解决正负号问题）</a:t>
            </a:r>
            <a:endParaRPr lang="en-US" altLang="zh-CN" dirty="0"/>
          </a:p>
          <a:p>
            <a:pPr lvl="2"/>
            <a:r>
              <a:rPr lang="zh-CN" altLang="en-US" dirty="0"/>
              <a:t>原码、补码、反码、移码</a:t>
            </a:r>
            <a:endParaRPr lang="en-US" altLang="zh-CN" dirty="0"/>
          </a:p>
        </p:txBody>
      </p:sp>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p:txBody>
          <a:bodyPr/>
          <a:lstStyle/>
          <a:p>
            <a:r>
              <a:rPr lang="zh-CN" altLang="en-US" dirty="0">
                <a:solidFill>
                  <a:schemeClr val="tx1"/>
                </a:solidFill>
              </a:rPr>
              <a:t>数值数据表示</a:t>
            </a: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4</a:t>
            </a:fld>
            <a:endParaRPr lang="zh-CN" altLang="en-US" dirty="0">
              <a:solidFill>
                <a:prstClr val="black"/>
              </a:solidFill>
            </a:endParaRPr>
          </a:p>
        </p:txBody>
      </p:sp>
      <p:graphicFrame>
        <p:nvGraphicFramePr>
          <p:cNvPr id="5" name="表格 5">
            <a:extLst>
              <a:ext uri="{FF2B5EF4-FFF2-40B4-BE49-F238E27FC236}">
                <a16:creationId xmlns:a16="http://schemas.microsoft.com/office/drawing/2014/main" id="{63CD1312-357D-4B0C-A555-D650FF1F5A8B}"/>
              </a:ext>
            </a:extLst>
          </p:cNvPr>
          <p:cNvGraphicFramePr>
            <a:graphicFrameLocks noGrp="1"/>
          </p:cNvGraphicFramePr>
          <p:nvPr>
            <p:extLst>
              <p:ext uri="{D42A27DB-BD31-4B8C-83A1-F6EECF244321}">
                <p14:modId xmlns:p14="http://schemas.microsoft.com/office/powerpoint/2010/main" val="2946016997"/>
              </p:ext>
            </p:extLst>
          </p:nvPr>
        </p:nvGraphicFramePr>
        <p:xfrm>
          <a:off x="1236133" y="2202662"/>
          <a:ext cx="8588225" cy="1463040"/>
        </p:xfrm>
        <a:graphic>
          <a:graphicData uri="http://schemas.openxmlformats.org/drawingml/2006/table">
            <a:tbl>
              <a:tblPr firstRow="1" bandRow="1">
                <a:tableStyleId>{5C22544A-7EE6-4342-B048-85BDC9FD1C3A}</a:tableStyleId>
              </a:tblPr>
              <a:tblGrid>
                <a:gridCol w="1465668">
                  <a:extLst>
                    <a:ext uri="{9D8B030D-6E8A-4147-A177-3AD203B41FA5}">
                      <a16:colId xmlns:a16="http://schemas.microsoft.com/office/drawing/2014/main" val="1811969799"/>
                    </a:ext>
                  </a:extLst>
                </a:gridCol>
                <a:gridCol w="1570288">
                  <a:extLst>
                    <a:ext uri="{9D8B030D-6E8A-4147-A177-3AD203B41FA5}">
                      <a16:colId xmlns:a16="http://schemas.microsoft.com/office/drawing/2014/main" val="447340179"/>
                    </a:ext>
                  </a:extLst>
                </a:gridCol>
                <a:gridCol w="1570288">
                  <a:extLst>
                    <a:ext uri="{9D8B030D-6E8A-4147-A177-3AD203B41FA5}">
                      <a16:colId xmlns:a16="http://schemas.microsoft.com/office/drawing/2014/main" val="4090225037"/>
                    </a:ext>
                  </a:extLst>
                </a:gridCol>
                <a:gridCol w="1570288">
                  <a:extLst>
                    <a:ext uri="{9D8B030D-6E8A-4147-A177-3AD203B41FA5}">
                      <a16:colId xmlns:a16="http://schemas.microsoft.com/office/drawing/2014/main" val="4221967219"/>
                    </a:ext>
                  </a:extLst>
                </a:gridCol>
                <a:gridCol w="2411693">
                  <a:extLst>
                    <a:ext uri="{9D8B030D-6E8A-4147-A177-3AD203B41FA5}">
                      <a16:colId xmlns:a16="http://schemas.microsoft.com/office/drawing/2014/main" val="2905243811"/>
                    </a:ext>
                  </a:extLst>
                </a:gridCol>
              </a:tblGrid>
              <a:tr h="320669">
                <a:tc>
                  <a:txBody>
                    <a:bodyPr/>
                    <a:lstStyle/>
                    <a:p>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进制</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二进制</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十进制</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八进制</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十六进制</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03263885"/>
                  </a:ext>
                </a:extLst>
              </a:tr>
              <a:tr h="320669">
                <a:tc>
                  <a:txBody>
                    <a:bodyPr/>
                    <a:lstStyle/>
                    <a:p>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进位规则</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逢二进一</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逢十进一</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逢八进一</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逢十六进一</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0065284"/>
                  </a:ext>
                </a:extLst>
              </a:tr>
              <a:tr h="320669">
                <a:tc>
                  <a:txBody>
                    <a:bodyPr/>
                    <a:lstStyle/>
                    <a:p>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基本符号</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0,1</a:t>
                      </a:r>
                      <a:endParaRPr lang="zh-CN" altLang="en-US" sz="1800" kern="1200" baseline="0" dirty="0">
                        <a:solidFill>
                          <a:schemeClr val="tx2"/>
                        </a:solidFill>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0,1,2,…9</a:t>
                      </a:r>
                      <a:endParaRPr lang="zh-CN" altLang="en-US" sz="1800" kern="1200" baseline="0" dirty="0">
                        <a:solidFill>
                          <a:schemeClr val="tx2"/>
                        </a:solidFill>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0,1,2,…7</a:t>
                      </a:r>
                      <a:endParaRPr lang="zh-CN" altLang="en-US" sz="1800" kern="1200" baseline="0" dirty="0">
                        <a:solidFill>
                          <a:schemeClr val="tx2"/>
                        </a:solidFill>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0,1,2,…A,B,C,D,E,F</a:t>
                      </a:r>
                      <a:endParaRPr lang="zh-CN" altLang="en-US" sz="1800" kern="1200" baseline="0" dirty="0">
                        <a:solidFill>
                          <a:schemeClr val="tx2"/>
                        </a:solidFill>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9904810"/>
                  </a:ext>
                </a:extLst>
              </a:tr>
              <a:tr h="320669">
                <a:tc>
                  <a:txBody>
                    <a:bodyPr/>
                    <a:lstStyle/>
                    <a:p>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表示符号</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B</a:t>
                      </a:r>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a:t>
                      </a:r>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binary</a:t>
                      </a:r>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D</a:t>
                      </a:r>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a:t>
                      </a:r>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decimal</a:t>
                      </a:r>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O</a:t>
                      </a:r>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a:t>
                      </a:r>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octal</a:t>
                      </a:r>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H</a:t>
                      </a:r>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a:t>
                      </a:r>
                      <a:r>
                        <a:rPr lang="en-US" altLang="zh-CN" sz="1800" kern="1200" baseline="0" dirty="0">
                          <a:solidFill>
                            <a:schemeClr val="tx2"/>
                          </a:solidFill>
                          <a:latin typeface="Times New Roman" panose="02020603050405020304" pitchFamily="18" charset="0"/>
                          <a:ea typeface="+mn-ea"/>
                          <a:cs typeface="Times New Roman" panose="02020603050405020304" pitchFamily="18" charset="0"/>
                        </a:rPr>
                        <a:t>hexadecimal</a:t>
                      </a:r>
                      <a:r>
                        <a:rPr lang="zh-CN" altLang="en-US" sz="1800" kern="1200" baseline="0" dirty="0">
                          <a:solidFill>
                            <a:schemeClr val="tx2"/>
                          </a:solidFill>
                          <a:latin typeface="Times New Roman" panose="02020603050405020304" pitchFamily="18" charset="0"/>
                          <a:ea typeface="+mn-ea"/>
                          <a:cs typeface="Times New Roman" panose="02020603050405020304" pitchFamily="18"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47937839"/>
                  </a:ext>
                </a:extLst>
              </a:tr>
            </a:tbl>
          </a:graphicData>
        </a:graphic>
      </p:graphicFrame>
      <p:sp>
        <p:nvSpPr>
          <p:cNvPr id="6" name="矩形 5">
            <a:extLst>
              <a:ext uri="{FF2B5EF4-FFF2-40B4-BE49-F238E27FC236}">
                <a16:creationId xmlns:a16="http://schemas.microsoft.com/office/drawing/2014/main" id="{21A4933F-00EB-49C2-A320-2F198C24874F}"/>
              </a:ext>
            </a:extLst>
          </p:cNvPr>
          <p:cNvSpPr/>
          <p:nvPr/>
        </p:nvSpPr>
        <p:spPr>
          <a:xfrm>
            <a:off x="1786467" y="4320781"/>
            <a:ext cx="1193800" cy="35560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6E511616-1808-4BD0-975A-ED1DEE51DC47}"/>
              </a:ext>
            </a:extLst>
          </p:cNvPr>
          <p:cNvSpPr/>
          <p:nvPr/>
        </p:nvSpPr>
        <p:spPr>
          <a:xfrm>
            <a:off x="1233752" y="4320781"/>
            <a:ext cx="558322" cy="35560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a:extLst>
              <a:ext uri="{FF2B5EF4-FFF2-40B4-BE49-F238E27FC236}">
                <a16:creationId xmlns:a16="http://schemas.microsoft.com/office/drawing/2014/main" id="{6BC4C768-8E3E-47D6-9857-5B5E35DC68DB}"/>
              </a:ext>
            </a:extLst>
          </p:cNvPr>
          <p:cNvGrpSpPr/>
          <p:nvPr/>
        </p:nvGrpSpPr>
        <p:grpSpPr>
          <a:xfrm>
            <a:off x="1202873" y="4301215"/>
            <a:ext cx="2135907" cy="934123"/>
            <a:chOff x="1202873" y="4796515"/>
            <a:chExt cx="2135907" cy="934123"/>
          </a:xfrm>
        </p:grpSpPr>
        <p:sp>
          <p:nvSpPr>
            <p:cNvPr id="7" name="文本框 6">
              <a:extLst>
                <a:ext uri="{FF2B5EF4-FFF2-40B4-BE49-F238E27FC236}">
                  <a16:creationId xmlns:a16="http://schemas.microsoft.com/office/drawing/2014/main" id="{F3411030-95CD-4CC2-8B7F-E8481C73CD83}"/>
                </a:ext>
              </a:extLst>
            </p:cNvPr>
            <p:cNvSpPr txBox="1"/>
            <p:nvPr/>
          </p:nvSpPr>
          <p:spPr>
            <a:xfrm>
              <a:off x="1831180" y="4796515"/>
              <a:ext cx="1104373" cy="369332"/>
            </a:xfrm>
            <a:prstGeom prst="rect">
              <a:avLst/>
            </a:prstGeom>
            <a:noFill/>
          </p:spPr>
          <p:txBody>
            <a:bodyPr wrap="square" rtlCol="0">
              <a:spAutoFit/>
            </a:bodyPr>
            <a:lstStyle/>
            <a:p>
              <a:r>
                <a:rPr lang="zh-CN" altLang="en-US" dirty="0"/>
                <a:t>数值部分</a:t>
              </a:r>
            </a:p>
          </p:txBody>
        </p:sp>
        <p:sp>
          <p:nvSpPr>
            <p:cNvPr id="9" name="文本框 8">
              <a:extLst>
                <a:ext uri="{FF2B5EF4-FFF2-40B4-BE49-F238E27FC236}">
                  <a16:creationId xmlns:a16="http://schemas.microsoft.com/office/drawing/2014/main" id="{977881A2-1491-461B-BC9E-CB21287DD845}"/>
                </a:ext>
              </a:extLst>
            </p:cNvPr>
            <p:cNvSpPr txBox="1"/>
            <p:nvPr/>
          </p:nvSpPr>
          <p:spPr>
            <a:xfrm>
              <a:off x="1202873" y="4796515"/>
              <a:ext cx="706280" cy="369332"/>
            </a:xfrm>
            <a:prstGeom prst="rect">
              <a:avLst/>
            </a:prstGeom>
            <a:noFill/>
          </p:spPr>
          <p:txBody>
            <a:bodyPr wrap="square" rtlCol="0">
              <a:spAutoFit/>
            </a:bodyPr>
            <a:lstStyle/>
            <a:p>
              <a:r>
                <a:rPr lang="zh-CN" altLang="en-US" dirty="0"/>
                <a:t>符号</a:t>
              </a:r>
            </a:p>
          </p:txBody>
        </p:sp>
        <p:grpSp>
          <p:nvGrpSpPr>
            <p:cNvPr id="21" name="组合 20">
              <a:extLst>
                <a:ext uri="{FF2B5EF4-FFF2-40B4-BE49-F238E27FC236}">
                  <a16:creationId xmlns:a16="http://schemas.microsoft.com/office/drawing/2014/main" id="{8FE99CAA-3CDC-4041-98FF-A3B38A59C052}"/>
                </a:ext>
              </a:extLst>
            </p:cNvPr>
            <p:cNvGrpSpPr/>
            <p:nvPr/>
          </p:nvGrpSpPr>
          <p:grpSpPr>
            <a:xfrm>
              <a:off x="1664690" y="5042774"/>
              <a:ext cx="1674090" cy="687864"/>
              <a:chOff x="1664690" y="5042774"/>
              <a:chExt cx="1674090" cy="687864"/>
            </a:xfrm>
          </p:grpSpPr>
          <p:sp>
            <p:nvSpPr>
              <p:cNvPr id="10" name="文本框 9">
                <a:extLst>
                  <a:ext uri="{FF2B5EF4-FFF2-40B4-BE49-F238E27FC236}">
                    <a16:creationId xmlns:a16="http://schemas.microsoft.com/office/drawing/2014/main" id="{1AC6F340-D112-4322-B2A7-D1E280A4AE3B}"/>
                  </a:ext>
                </a:extLst>
              </p:cNvPr>
              <p:cNvSpPr txBox="1"/>
              <p:nvPr/>
            </p:nvSpPr>
            <p:spPr>
              <a:xfrm>
                <a:off x="1664690" y="5042774"/>
                <a:ext cx="243552" cy="369332"/>
              </a:xfrm>
              <a:prstGeom prst="rect">
                <a:avLst/>
              </a:prstGeom>
              <a:noFill/>
            </p:spPr>
            <p:txBody>
              <a:bodyPr wrap="square" rtlCol="0">
                <a:spAutoFit/>
              </a:bodyPr>
              <a:lstStyle/>
              <a:p>
                <a:r>
                  <a:rPr lang="en-US" altLang="zh-CN" dirty="0"/>
                  <a:t>.</a:t>
                </a:r>
                <a:endParaRPr lang="zh-CN" altLang="en-US" dirty="0"/>
              </a:p>
            </p:txBody>
          </p:sp>
          <p:grpSp>
            <p:nvGrpSpPr>
              <p:cNvPr id="20" name="组合 19">
                <a:extLst>
                  <a:ext uri="{FF2B5EF4-FFF2-40B4-BE49-F238E27FC236}">
                    <a16:creationId xmlns:a16="http://schemas.microsoft.com/office/drawing/2014/main" id="{CFB36FD4-C2D1-4786-A4A7-57D73767E252}"/>
                  </a:ext>
                </a:extLst>
              </p:cNvPr>
              <p:cNvGrpSpPr/>
              <p:nvPr/>
            </p:nvGrpSpPr>
            <p:grpSpPr>
              <a:xfrm>
                <a:off x="1779323" y="5361306"/>
                <a:ext cx="1559457" cy="369332"/>
                <a:chOff x="1779323" y="5361306"/>
                <a:chExt cx="1559457" cy="369332"/>
              </a:xfrm>
            </p:grpSpPr>
            <p:cxnSp>
              <p:nvCxnSpPr>
                <p:cNvPr id="15" name="直接箭头连接符 14">
                  <a:extLst>
                    <a:ext uri="{FF2B5EF4-FFF2-40B4-BE49-F238E27FC236}">
                      <a16:creationId xmlns:a16="http://schemas.microsoft.com/office/drawing/2014/main" id="{36390614-0AA2-43C1-8D8B-2ED59DA58042}"/>
                    </a:ext>
                  </a:extLst>
                </p:cNvPr>
                <p:cNvCxnSpPr>
                  <a:cxnSpLocks/>
                </p:cNvCxnSpPr>
                <p:nvPr/>
              </p:nvCxnSpPr>
              <p:spPr>
                <a:xfrm flipV="1">
                  <a:off x="1786466" y="5361306"/>
                  <a:ext cx="0" cy="213994"/>
                </a:xfrm>
                <a:prstGeom prst="straightConnector1">
                  <a:avLst/>
                </a:prstGeom>
                <a:ln w="63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0F1ACA0F-C323-4771-AEB2-1D08C28D43A7}"/>
                    </a:ext>
                  </a:extLst>
                </p:cNvPr>
                <p:cNvCxnSpPr/>
                <p:nvPr/>
              </p:nvCxnSpPr>
              <p:spPr>
                <a:xfrm>
                  <a:off x="1779323" y="5575300"/>
                  <a:ext cx="45508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A7DAAC0C-27D8-48C8-BB76-F52083BEEC96}"/>
                    </a:ext>
                  </a:extLst>
                </p:cNvPr>
                <p:cNvSpPr txBox="1"/>
                <p:nvPr/>
              </p:nvSpPr>
              <p:spPr>
                <a:xfrm>
                  <a:off x="2234407" y="5361306"/>
                  <a:ext cx="1104373" cy="369332"/>
                </a:xfrm>
                <a:prstGeom prst="rect">
                  <a:avLst/>
                </a:prstGeom>
                <a:noFill/>
              </p:spPr>
              <p:txBody>
                <a:bodyPr wrap="square" rtlCol="0">
                  <a:spAutoFit/>
                </a:bodyPr>
                <a:lstStyle/>
                <a:p>
                  <a:r>
                    <a:rPr lang="zh-CN" altLang="en-US" dirty="0"/>
                    <a:t>小数点</a:t>
                  </a:r>
                </a:p>
              </p:txBody>
            </p:sp>
          </p:grpSp>
        </p:grpSp>
      </p:grpSp>
      <p:sp>
        <p:nvSpPr>
          <p:cNvPr id="24" name="文本框 23">
            <a:extLst>
              <a:ext uri="{FF2B5EF4-FFF2-40B4-BE49-F238E27FC236}">
                <a16:creationId xmlns:a16="http://schemas.microsoft.com/office/drawing/2014/main" id="{20986071-1CB2-45FF-8D0E-695C4CD36980}"/>
              </a:ext>
            </a:extLst>
          </p:cNvPr>
          <p:cNvSpPr txBox="1"/>
          <p:nvPr/>
        </p:nvSpPr>
        <p:spPr>
          <a:xfrm>
            <a:off x="4063658" y="4303124"/>
            <a:ext cx="1104373" cy="369332"/>
          </a:xfrm>
          <a:prstGeom prst="rect">
            <a:avLst/>
          </a:prstGeom>
          <a:noFill/>
        </p:spPr>
        <p:txBody>
          <a:bodyPr wrap="square" rtlCol="0">
            <a:spAutoFit/>
          </a:bodyPr>
          <a:lstStyle/>
          <a:p>
            <a:r>
              <a:rPr lang="zh-CN" altLang="en-US" dirty="0"/>
              <a:t>数值部分</a:t>
            </a:r>
          </a:p>
        </p:txBody>
      </p:sp>
      <p:sp>
        <p:nvSpPr>
          <p:cNvPr id="25" name="文本框 24">
            <a:extLst>
              <a:ext uri="{FF2B5EF4-FFF2-40B4-BE49-F238E27FC236}">
                <a16:creationId xmlns:a16="http://schemas.microsoft.com/office/drawing/2014/main" id="{ADA56660-FB94-4E68-B659-6B114D582BA3}"/>
              </a:ext>
            </a:extLst>
          </p:cNvPr>
          <p:cNvSpPr txBox="1"/>
          <p:nvPr/>
        </p:nvSpPr>
        <p:spPr>
          <a:xfrm>
            <a:off x="3435351" y="4303124"/>
            <a:ext cx="706280" cy="369332"/>
          </a:xfrm>
          <a:prstGeom prst="rect">
            <a:avLst/>
          </a:prstGeom>
          <a:noFill/>
        </p:spPr>
        <p:txBody>
          <a:bodyPr wrap="square" rtlCol="0">
            <a:spAutoFit/>
          </a:bodyPr>
          <a:lstStyle/>
          <a:p>
            <a:r>
              <a:rPr lang="zh-CN" altLang="en-US" dirty="0"/>
              <a:t>符号</a:t>
            </a:r>
          </a:p>
        </p:txBody>
      </p:sp>
      <p:grpSp>
        <p:nvGrpSpPr>
          <p:cNvPr id="26" name="组合 25">
            <a:extLst>
              <a:ext uri="{FF2B5EF4-FFF2-40B4-BE49-F238E27FC236}">
                <a16:creationId xmlns:a16="http://schemas.microsoft.com/office/drawing/2014/main" id="{AD8929FC-BDE7-4202-AD51-16CB79DE1622}"/>
              </a:ext>
            </a:extLst>
          </p:cNvPr>
          <p:cNvGrpSpPr/>
          <p:nvPr/>
        </p:nvGrpSpPr>
        <p:grpSpPr>
          <a:xfrm>
            <a:off x="5101128" y="4549383"/>
            <a:ext cx="1674090" cy="687864"/>
            <a:chOff x="1664690" y="5042774"/>
            <a:chExt cx="1674090" cy="687864"/>
          </a:xfrm>
        </p:grpSpPr>
        <p:sp>
          <p:nvSpPr>
            <p:cNvPr id="27" name="文本框 26">
              <a:extLst>
                <a:ext uri="{FF2B5EF4-FFF2-40B4-BE49-F238E27FC236}">
                  <a16:creationId xmlns:a16="http://schemas.microsoft.com/office/drawing/2014/main" id="{0C74BDB2-B62A-4B82-8588-CEB689ADC9F9}"/>
                </a:ext>
              </a:extLst>
            </p:cNvPr>
            <p:cNvSpPr txBox="1"/>
            <p:nvPr/>
          </p:nvSpPr>
          <p:spPr>
            <a:xfrm>
              <a:off x="1664690" y="5042774"/>
              <a:ext cx="243552" cy="369332"/>
            </a:xfrm>
            <a:prstGeom prst="rect">
              <a:avLst/>
            </a:prstGeom>
            <a:noFill/>
          </p:spPr>
          <p:txBody>
            <a:bodyPr wrap="square" rtlCol="0">
              <a:spAutoFit/>
            </a:bodyPr>
            <a:lstStyle/>
            <a:p>
              <a:r>
                <a:rPr lang="en-US" altLang="zh-CN" dirty="0"/>
                <a:t>.</a:t>
              </a:r>
              <a:endParaRPr lang="zh-CN" altLang="en-US" dirty="0"/>
            </a:p>
          </p:txBody>
        </p:sp>
        <p:grpSp>
          <p:nvGrpSpPr>
            <p:cNvPr id="28" name="组合 27">
              <a:extLst>
                <a:ext uri="{FF2B5EF4-FFF2-40B4-BE49-F238E27FC236}">
                  <a16:creationId xmlns:a16="http://schemas.microsoft.com/office/drawing/2014/main" id="{2AD6D159-329E-4B0D-80B6-CCD5EA30B776}"/>
                </a:ext>
              </a:extLst>
            </p:cNvPr>
            <p:cNvGrpSpPr/>
            <p:nvPr/>
          </p:nvGrpSpPr>
          <p:grpSpPr>
            <a:xfrm>
              <a:off x="1779323" y="5361306"/>
              <a:ext cx="1559457" cy="369332"/>
              <a:chOff x="1779323" y="5361306"/>
              <a:chExt cx="1559457" cy="369332"/>
            </a:xfrm>
          </p:grpSpPr>
          <p:cxnSp>
            <p:nvCxnSpPr>
              <p:cNvPr id="29" name="直接箭头连接符 28">
                <a:extLst>
                  <a:ext uri="{FF2B5EF4-FFF2-40B4-BE49-F238E27FC236}">
                    <a16:creationId xmlns:a16="http://schemas.microsoft.com/office/drawing/2014/main" id="{512CA704-3853-4942-828E-2C8616794D4D}"/>
                  </a:ext>
                </a:extLst>
              </p:cNvPr>
              <p:cNvCxnSpPr>
                <a:cxnSpLocks/>
              </p:cNvCxnSpPr>
              <p:nvPr/>
            </p:nvCxnSpPr>
            <p:spPr>
              <a:xfrm flipV="1">
                <a:off x="1786466" y="5361306"/>
                <a:ext cx="0" cy="213994"/>
              </a:xfrm>
              <a:prstGeom prst="straightConnector1">
                <a:avLst/>
              </a:prstGeom>
              <a:ln w="63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2CA54596-F929-44C9-A3F9-7F771222C2A3}"/>
                  </a:ext>
                </a:extLst>
              </p:cNvPr>
              <p:cNvCxnSpPr/>
              <p:nvPr/>
            </p:nvCxnSpPr>
            <p:spPr>
              <a:xfrm>
                <a:off x="1779323" y="5575300"/>
                <a:ext cx="45508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3DB416C9-201C-4EF8-83EC-AB21E4230448}"/>
                  </a:ext>
                </a:extLst>
              </p:cNvPr>
              <p:cNvSpPr txBox="1"/>
              <p:nvPr/>
            </p:nvSpPr>
            <p:spPr>
              <a:xfrm>
                <a:off x="2234407" y="5361306"/>
                <a:ext cx="1104373" cy="369332"/>
              </a:xfrm>
              <a:prstGeom prst="rect">
                <a:avLst/>
              </a:prstGeom>
              <a:noFill/>
            </p:spPr>
            <p:txBody>
              <a:bodyPr wrap="square" rtlCol="0">
                <a:spAutoFit/>
              </a:bodyPr>
              <a:lstStyle/>
              <a:p>
                <a:r>
                  <a:rPr lang="zh-CN" altLang="en-US" dirty="0"/>
                  <a:t>小数点</a:t>
                </a:r>
              </a:p>
            </p:txBody>
          </p:sp>
        </p:grpSp>
      </p:grpSp>
      <p:sp>
        <p:nvSpPr>
          <p:cNvPr id="32" name="矩形 31">
            <a:extLst>
              <a:ext uri="{FF2B5EF4-FFF2-40B4-BE49-F238E27FC236}">
                <a16:creationId xmlns:a16="http://schemas.microsoft.com/office/drawing/2014/main" id="{507FE702-6455-48D2-844B-7773E0D1FC54}"/>
              </a:ext>
            </a:extLst>
          </p:cNvPr>
          <p:cNvSpPr/>
          <p:nvPr/>
        </p:nvSpPr>
        <p:spPr>
          <a:xfrm>
            <a:off x="4011801" y="4320289"/>
            <a:ext cx="1193800" cy="35560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CDC07FA7-6BAD-48C3-BF41-D2572A22550D}"/>
              </a:ext>
            </a:extLst>
          </p:cNvPr>
          <p:cNvSpPr/>
          <p:nvPr/>
        </p:nvSpPr>
        <p:spPr>
          <a:xfrm>
            <a:off x="3464805" y="4319256"/>
            <a:ext cx="549717" cy="35560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0CF44A97-97A9-48D5-91FF-3E9E7E9E4248}"/>
              </a:ext>
            </a:extLst>
          </p:cNvPr>
          <p:cNvSpPr txBox="1"/>
          <p:nvPr/>
        </p:nvSpPr>
        <p:spPr>
          <a:xfrm>
            <a:off x="1130108" y="5264666"/>
            <a:ext cx="2174888" cy="369332"/>
          </a:xfrm>
          <a:prstGeom prst="rect">
            <a:avLst/>
          </a:prstGeom>
          <a:noFill/>
        </p:spPr>
        <p:txBody>
          <a:bodyPr wrap="square" rtlCol="0">
            <a:spAutoFit/>
          </a:bodyPr>
          <a:lstStyle/>
          <a:p>
            <a:r>
              <a:rPr lang="zh-CN" altLang="en-US" dirty="0"/>
              <a:t>定点纯小数表示</a:t>
            </a:r>
          </a:p>
        </p:txBody>
      </p:sp>
      <p:sp>
        <p:nvSpPr>
          <p:cNvPr id="35" name="文本框 34">
            <a:extLst>
              <a:ext uri="{FF2B5EF4-FFF2-40B4-BE49-F238E27FC236}">
                <a16:creationId xmlns:a16="http://schemas.microsoft.com/office/drawing/2014/main" id="{6E5843D9-A0A6-4171-AF1F-11F93AA029EB}"/>
              </a:ext>
            </a:extLst>
          </p:cNvPr>
          <p:cNvSpPr txBox="1"/>
          <p:nvPr/>
        </p:nvSpPr>
        <p:spPr>
          <a:xfrm>
            <a:off x="3765242" y="5262886"/>
            <a:ext cx="2284557" cy="369332"/>
          </a:xfrm>
          <a:prstGeom prst="rect">
            <a:avLst/>
          </a:prstGeom>
          <a:noFill/>
        </p:spPr>
        <p:txBody>
          <a:bodyPr wrap="square" rtlCol="0">
            <a:spAutoFit/>
          </a:bodyPr>
          <a:lstStyle/>
          <a:p>
            <a:r>
              <a:rPr lang="zh-CN" altLang="en-US" dirty="0"/>
              <a:t>定点纯整数表示</a:t>
            </a:r>
          </a:p>
        </p:txBody>
      </p:sp>
      <p:grpSp>
        <p:nvGrpSpPr>
          <p:cNvPr id="37" name="组合 36">
            <a:extLst>
              <a:ext uri="{FF2B5EF4-FFF2-40B4-BE49-F238E27FC236}">
                <a16:creationId xmlns:a16="http://schemas.microsoft.com/office/drawing/2014/main" id="{35A6B647-1817-4ADD-AE8E-B0A0F597DEAC}"/>
              </a:ext>
            </a:extLst>
          </p:cNvPr>
          <p:cNvGrpSpPr/>
          <p:nvPr/>
        </p:nvGrpSpPr>
        <p:grpSpPr>
          <a:xfrm>
            <a:off x="6770782" y="3950550"/>
            <a:ext cx="3053576" cy="855103"/>
            <a:chOff x="4602480" y="2086217"/>
            <a:chExt cx="3053576" cy="855103"/>
          </a:xfrm>
        </p:grpSpPr>
        <p:sp>
          <p:nvSpPr>
            <p:cNvPr id="47" name="矩形 46">
              <a:extLst>
                <a:ext uri="{FF2B5EF4-FFF2-40B4-BE49-F238E27FC236}">
                  <a16:creationId xmlns:a16="http://schemas.microsoft.com/office/drawing/2014/main" id="{7DEC8B5D-D982-4A84-AB5B-B06480829756}"/>
                </a:ext>
              </a:extLst>
            </p:cNvPr>
            <p:cNvSpPr/>
            <p:nvPr/>
          </p:nvSpPr>
          <p:spPr>
            <a:xfrm>
              <a:off x="4602480" y="2484120"/>
              <a:ext cx="754380"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符号</a:t>
              </a:r>
            </a:p>
          </p:txBody>
        </p:sp>
        <p:sp>
          <p:nvSpPr>
            <p:cNvPr id="48" name="矩形 47">
              <a:extLst>
                <a:ext uri="{FF2B5EF4-FFF2-40B4-BE49-F238E27FC236}">
                  <a16:creationId xmlns:a16="http://schemas.microsoft.com/office/drawing/2014/main" id="{C71AAC85-C0E1-4DA0-B5AB-B4F7C53C97B8}"/>
                </a:ext>
              </a:extLst>
            </p:cNvPr>
            <p:cNvSpPr/>
            <p:nvPr/>
          </p:nvSpPr>
          <p:spPr>
            <a:xfrm>
              <a:off x="5341620" y="2484120"/>
              <a:ext cx="754380"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阶码</a:t>
              </a:r>
            </a:p>
          </p:txBody>
        </p:sp>
        <p:sp>
          <p:nvSpPr>
            <p:cNvPr id="49" name="矩形 48">
              <a:extLst>
                <a:ext uri="{FF2B5EF4-FFF2-40B4-BE49-F238E27FC236}">
                  <a16:creationId xmlns:a16="http://schemas.microsoft.com/office/drawing/2014/main" id="{898615EA-BBF6-46B1-97A4-9EFC9C59FAA9}"/>
                </a:ext>
              </a:extLst>
            </p:cNvPr>
            <p:cNvSpPr/>
            <p:nvPr/>
          </p:nvSpPr>
          <p:spPr>
            <a:xfrm>
              <a:off x="6083774" y="2484120"/>
              <a:ext cx="1572282"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尾数</a:t>
              </a:r>
            </a:p>
          </p:txBody>
        </p:sp>
        <p:sp>
          <p:nvSpPr>
            <p:cNvPr id="50" name="文本框 49">
              <a:extLst>
                <a:ext uri="{FF2B5EF4-FFF2-40B4-BE49-F238E27FC236}">
                  <a16:creationId xmlns:a16="http://schemas.microsoft.com/office/drawing/2014/main" id="{BCF915A5-77BE-4C86-8D89-0C572F133BA0}"/>
                </a:ext>
              </a:extLst>
            </p:cNvPr>
            <p:cNvSpPr txBox="1"/>
            <p:nvPr/>
          </p:nvSpPr>
          <p:spPr>
            <a:xfrm>
              <a:off x="4705733" y="2114788"/>
              <a:ext cx="547873" cy="338554"/>
            </a:xfrm>
            <a:prstGeom prst="rect">
              <a:avLst/>
            </a:prstGeom>
            <a:noFill/>
          </p:spPr>
          <p:txBody>
            <a:bodyPr wrap="square" rtlCol="0">
              <a:spAutoFit/>
            </a:bodyPr>
            <a:lstStyle/>
            <a:p>
              <a:r>
                <a:rPr lang="en-US" altLang="zh-CN" sz="1600" dirty="0"/>
                <a:t>1</a:t>
              </a:r>
              <a:r>
                <a:rPr lang="zh-CN" altLang="en-US" sz="1600" dirty="0"/>
                <a:t>位</a:t>
              </a:r>
            </a:p>
          </p:txBody>
        </p:sp>
        <p:sp>
          <p:nvSpPr>
            <p:cNvPr id="51" name="文本框 50">
              <a:extLst>
                <a:ext uri="{FF2B5EF4-FFF2-40B4-BE49-F238E27FC236}">
                  <a16:creationId xmlns:a16="http://schemas.microsoft.com/office/drawing/2014/main" id="{B97CB89F-1DD4-4595-A199-2DDE0EE798BD}"/>
                </a:ext>
              </a:extLst>
            </p:cNvPr>
            <p:cNvSpPr txBox="1"/>
            <p:nvPr/>
          </p:nvSpPr>
          <p:spPr>
            <a:xfrm>
              <a:off x="5444873" y="2114788"/>
              <a:ext cx="547873" cy="338554"/>
            </a:xfrm>
            <a:prstGeom prst="rect">
              <a:avLst/>
            </a:prstGeom>
            <a:noFill/>
          </p:spPr>
          <p:txBody>
            <a:bodyPr wrap="square" rtlCol="0">
              <a:spAutoFit/>
            </a:bodyPr>
            <a:lstStyle/>
            <a:p>
              <a:r>
                <a:rPr lang="en-US" altLang="zh-CN" sz="1600" dirty="0"/>
                <a:t>8</a:t>
              </a:r>
              <a:r>
                <a:rPr lang="zh-CN" altLang="en-US" sz="1600" dirty="0"/>
                <a:t>位</a:t>
              </a:r>
            </a:p>
          </p:txBody>
        </p:sp>
        <p:sp>
          <p:nvSpPr>
            <p:cNvPr id="52" name="文本框 51">
              <a:extLst>
                <a:ext uri="{FF2B5EF4-FFF2-40B4-BE49-F238E27FC236}">
                  <a16:creationId xmlns:a16="http://schemas.microsoft.com/office/drawing/2014/main" id="{2D8C79E3-BE5F-4C94-B42D-1A780638290A}"/>
                </a:ext>
              </a:extLst>
            </p:cNvPr>
            <p:cNvSpPr txBox="1"/>
            <p:nvPr/>
          </p:nvSpPr>
          <p:spPr>
            <a:xfrm>
              <a:off x="6741780" y="2086217"/>
              <a:ext cx="733440" cy="338554"/>
            </a:xfrm>
            <a:prstGeom prst="rect">
              <a:avLst/>
            </a:prstGeom>
            <a:noFill/>
          </p:spPr>
          <p:txBody>
            <a:bodyPr wrap="square" rtlCol="0">
              <a:spAutoFit/>
            </a:bodyPr>
            <a:lstStyle/>
            <a:p>
              <a:r>
                <a:rPr lang="en-US" altLang="zh-CN" sz="1600" dirty="0"/>
                <a:t>23</a:t>
              </a:r>
              <a:r>
                <a:rPr lang="zh-CN" altLang="en-US" sz="1600" dirty="0"/>
                <a:t>位</a:t>
              </a:r>
            </a:p>
          </p:txBody>
        </p:sp>
      </p:grpSp>
      <p:grpSp>
        <p:nvGrpSpPr>
          <p:cNvPr id="38" name="组合 37">
            <a:extLst>
              <a:ext uri="{FF2B5EF4-FFF2-40B4-BE49-F238E27FC236}">
                <a16:creationId xmlns:a16="http://schemas.microsoft.com/office/drawing/2014/main" id="{D9D38CD7-0585-4889-80AE-FCA8ACB50BDD}"/>
              </a:ext>
            </a:extLst>
          </p:cNvPr>
          <p:cNvGrpSpPr/>
          <p:nvPr/>
        </p:nvGrpSpPr>
        <p:grpSpPr>
          <a:xfrm>
            <a:off x="6728053" y="4913120"/>
            <a:ext cx="3892336" cy="826532"/>
            <a:chOff x="4602480" y="2114788"/>
            <a:chExt cx="3892336" cy="826532"/>
          </a:xfrm>
        </p:grpSpPr>
        <p:sp>
          <p:nvSpPr>
            <p:cNvPr id="41" name="矩形 40">
              <a:extLst>
                <a:ext uri="{FF2B5EF4-FFF2-40B4-BE49-F238E27FC236}">
                  <a16:creationId xmlns:a16="http://schemas.microsoft.com/office/drawing/2014/main" id="{BD9A8A3E-A3D7-43BD-94DE-327F2ED22E2D}"/>
                </a:ext>
              </a:extLst>
            </p:cNvPr>
            <p:cNvSpPr/>
            <p:nvPr/>
          </p:nvSpPr>
          <p:spPr>
            <a:xfrm>
              <a:off x="4602480" y="2484120"/>
              <a:ext cx="754380"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符号</a:t>
              </a:r>
              <a:endParaRPr lang="zh-CN" altLang="en-US" dirty="0">
                <a:solidFill>
                  <a:schemeClr val="tx1"/>
                </a:solidFill>
              </a:endParaRPr>
            </a:p>
          </p:txBody>
        </p:sp>
        <p:sp>
          <p:nvSpPr>
            <p:cNvPr id="42" name="矩形 41">
              <a:extLst>
                <a:ext uri="{FF2B5EF4-FFF2-40B4-BE49-F238E27FC236}">
                  <a16:creationId xmlns:a16="http://schemas.microsoft.com/office/drawing/2014/main" id="{2501B1F5-8C2C-4165-BA83-18603D7B9320}"/>
                </a:ext>
              </a:extLst>
            </p:cNvPr>
            <p:cNvSpPr/>
            <p:nvPr/>
          </p:nvSpPr>
          <p:spPr>
            <a:xfrm>
              <a:off x="5341620" y="2484120"/>
              <a:ext cx="978307"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阶码</a:t>
              </a:r>
            </a:p>
          </p:txBody>
        </p:sp>
        <p:sp>
          <p:nvSpPr>
            <p:cNvPr id="43" name="矩形 42">
              <a:extLst>
                <a:ext uri="{FF2B5EF4-FFF2-40B4-BE49-F238E27FC236}">
                  <a16:creationId xmlns:a16="http://schemas.microsoft.com/office/drawing/2014/main" id="{87978113-55E0-48B9-8B0D-3E583B265FE9}"/>
                </a:ext>
              </a:extLst>
            </p:cNvPr>
            <p:cNvSpPr/>
            <p:nvPr/>
          </p:nvSpPr>
          <p:spPr>
            <a:xfrm>
              <a:off x="6319928" y="2484120"/>
              <a:ext cx="2174888" cy="45720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尾数</a:t>
              </a:r>
              <a:endParaRPr lang="zh-CN" altLang="en-US" dirty="0">
                <a:solidFill>
                  <a:schemeClr val="tx1"/>
                </a:solidFill>
              </a:endParaRPr>
            </a:p>
          </p:txBody>
        </p:sp>
        <p:sp>
          <p:nvSpPr>
            <p:cNvPr id="44" name="文本框 43">
              <a:extLst>
                <a:ext uri="{FF2B5EF4-FFF2-40B4-BE49-F238E27FC236}">
                  <a16:creationId xmlns:a16="http://schemas.microsoft.com/office/drawing/2014/main" id="{ED6CA718-7470-4D9E-8908-B11453B6C139}"/>
                </a:ext>
              </a:extLst>
            </p:cNvPr>
            <p:cNvSpPr txBox="1"/>
            <p:nvPr/>
          </p:nvSpPr>
          <p:spPr>
            <a:xfrm>
              <a:off x="4705733" y="2114788"/>
              <a:ext cx="547873" cy="338554"/>
            </a:xfrm>
            <a:prstGeom prst="rect">
              <a:avLst/>
            </a:prstGeom>
            <a:noFill/>
          </p:spPr>
          <p:txBody>
            <a:bodyPr wrap="square" rtlCol="0">
              <a:spAutoFit/>
            </a:bodyPr>
            <a:lstStyle/>
            <a:p>
              <a:r>
                <a:rPr lang="en-US" altLang="zh-CN" sz="1600" dirty="0"/>
                <a:t>1</a:t>
              </a:r>
              <a:r>
                <a:rPr lang="zh-CN" altLang="en-US" sz="1600" dirty="0"/>
                <a:t>位</a:t>
              </a:r>
            </a:p>
          </p:txBody>
        </p:sp>
        <p:sp>
          <p:nvSpPr>
            <p:cNvPr id="45" name="文本框 44">
              <a:extLst>
                <a:ext uri="{FF2B5EF4-FFF2-40B4-BE49-F238E27FC236}">
                  <a16:creationId xmlns:a16="http://schemas.microsoft.com/office/drawing/2014/main" id="{CA7A6BC5-F627-4E87-99EC-8B1D45B263C8}"/>
                </a:ext>
              </a:extLst>
            </p:cNvPr>
            <p:cNvSpPr txBox="1"/>
            <p:nvPr/>
          </p:nvSpPr>
          <p:spPr>
            <a:xfrm>
              <a:off x="5496018" y="2138594"/>
              <a:ext cx="659212" cy="338554"/>
            </a:xfrm>
            <a:prstGeom prst="rect">
              <a:avLst/>
            </a:prstGeom>
            <a:noFill/>
          </p:spPr>
          <p:txBody>
            <a:bodyPr wrap="square" rtlCol="0">
              <a:spAutoFit/>
            </a:bodyPr>
            <a:lstStyle/>
            <a:p>
              <a:r>
                <a:rPr lang="en-US" altLang="zh-CN" sz="1600" dirty="0"/>
                <a:t>11</a:t>
              </a:r>
              <a:r>
                <a:rPr lang="zh-CN" altLang="en-US" sz="1600" dirty="0"/>
                <a:t>位</a:t>
              </a:r>
            </a:p>
          </p:txBody>
        </p:sp>
        <p:sp>
          <p:nvSpPr>
            <p:cNvPr id="46" name="文本框 45">
              <a:extLst>
                <a:ext uri="{FF2B5EF4-FFF2-40B4-BE49-F238E27FC236}">
                  <a16:creationId xmlns:a16="http://schemas.microsoft.com/office/drawing/2014/main" id="{16F8B849-FE25-4CE9-9A09-959850140BFA}"/>
                </a:ext>
              </a:extLst>
            </p:cNvPr>
            <p:cNvSpPr txBox="1"/>
            <p:nvPr/>
          </p:nvSpPr>
          <p:spPr>
            <a:xfrm>
              <a:off x="7101844" y="2140712"/>
              <a:ext cx="733440" cy="338554"/>
            </a:xfrm>
            <a:prstGeom prst="rect">
              <a:avLst/>
            </a:prstGeom>
            <a:noFill/>
          </p:spPr>
          <p:txBody>
            <a:bodyPr wrap="square" rtlCol="0">
              <a:spAutoFit/>
            </a:bodyPr>
            <a:lstStyle/>
            <a:p>
              <a:r>
                <a:rPr lang="en-US" altLang="zh-CN" sz="1600" dirty="0"/>
                <a:t>52</a:t>
              </a:r>
              <a:r>
                <a:rPr lang="zh-CN" altLang="en-US" sz="1600" dirty="0"/>
                <a:t>位</a:t>
              </a:r>
            </a:p>
          </p:txBody>
        </p:sp>
      </p:grpSp>
      <p:sp>
        <p:nvSpPr>
          <p:cNvPr id="39" name="文本框 38">
            <a:extLst>
              <a:ext uri="{FF2B5EF4-FFF2-40B4-BE49-F238E27FC236}">
                <a16:creationId xmlns:a16="http://schemas.microsoft.com/office/drawing/2014/main" id="{D9BA7BC4-280C-4F51-852B-1A42AD75DF6F}"/>
              </a:ext>
            </a:extLst>
          </p:cNvPr>
          <p:cNvSpPr txBox="1"/>
          <p:nvPr/>
        </p:nvSpPr>
        <p:spPr>
          <a:xfrm>
            <a:off x="9858225" y="3950734"/>
            <a:ext cx="1993806" cy="369332"/>
          </a:xfrm>
          <a:prstGeom prst="rect">
            <a:avLst/>
          </a:prstGeom>
          <a:noFill/>
        </p:spPr>
        <p:txBody>
          <a:bodyPr wrap="square" rtlCol="0">
            <a:spAutoFit/>
          </a:bodyPr>
          <a:lstStyle/>
          <a:p>
            <a:r>
              <a:rPr lang="en-US" altLang="zh-CN" dirty="0"/>
              <a:t> 32</a:t>
            </a:r>
            <a:r>
              <a:rPr lang="zh-CN" altLang="en-US" dirty="0"/>
              <a:t>位单精度格式</a:t>
            </a:r>
          </a:p>
        </p:txBody>
      </p:sp>
      <p:sp>
        <p:nvSpPr>
          <p:cNvPr id="40" name="文本框 39">
            <a:extLst>
              <a:ext uri="{FF2B5EF4-FFF2-40B4-BE49-F238E27FC236}">
                <a16:creationId xmlns:a16="http://schemas.microsoft.com/office/drawing/2014/main" id="{8B30175C-FB96-4B10-AF06-8AD8D53E1015}"/>
              </a:ext>
            </a:extLst>
          </p:cNvPr>
          <p:cNvSpPr txBox="1"/>
          <p:nvPr/>
        </p:nvSpPr>
        <p:spPr>
          <a:xfrm>
            <a:off x="9917394" y="4859387"/>
            <a:ext cx="1934637" cy="369332"/>
          </a:xfrm>
          <a:prstGeom prst="rect">
            <a:avLst/>
          </a:prstGeom>
          <a:noFill/>
        </p:spPr>
        <p:txBody>
          <a:bodyPr wrap="square" rtlCol="0">
            <a:spAutoFit/>
          </a:bodyPr>
          <a:lstStyle/>
          <a:p>
            <a:r>
              <a:rPr lang="en-US" altLang="zh-CN" dirty="0"/>
              <a:t>64</a:t>
            </a:r>
            <a:r>
              <a:rPr lang="zh-CN" altLang="en-US" dirty="0"/>
              <a:t>位双精度格式</a:t>
            </a:r>
          </a:p>
        </p:txBody>
      </p:sp>
      <p:sp>
        <p:nvSpPr>
          <p:cNvPr id="53" name="文本框 52">
            <a:extLst>
              <a:ext uri="{FF2B5EF4-FFF2-40B4-BE49-F238E27FC236}">
                <a16:creationId xmlns:a16="http://schemas.microsoft.com/office/drawing/2014/main" id="{E126B634-D3AA-4A39-AF91-9EF55D3C4476}"/>
              </a:ext>
            </a:extLst>
          </p:cNvPr>
          <p:cNvSpPr txBox="1"/>
          <p:nvPr/>
        </p:nvSpPr>
        <p:spPr>
          <a:xfrm>
            <a:off x="7085314" y="5793385"/>
            <a:ext cx="3038698" cy="369332"/>
          </a:xfrm>
          <a:prstGeom prst="rect">
            <a:avLst/>
          </a:prstGeom>
          <a:noFill/>
        </p:spPr>
        <p:txBody>
          <a:bodyPr wrap="square" rtlCol="0">
            <a:spAutoFit/>
          </a:bodyPr>
          <a:lstStyle/>
          <a:p>
            <a:r>
              <a:rPr lang="zh-CN" altLang="en-US" dirty="0"/>
              <a:t>单精度与双精度浮点数表示</a:t>
            </a:r>
          </a:p>
        </p:txBody>
      </p:sp>
      <p:sp>
        <p:nvSpPr>
          <p:cNvPr id="11" name="文本框 3">
            <a:extLst>
              <a:ext uri="{FF2B5EF4-FFF2-40B4-BE49-F238E27FC236}">
                <a16:creationId xmlns:a16="http://schemas.microsoft.com/office/drawing/2014/main" id="{4A322688-6FEA-EB8B-29EB-6A04773B0C5B}"/>
              </a:ext>
            </a:extLst>
          </p:cNvPr>
          <p:cNvSpPr txBox="1"/>
          <p:nvPr/>
        </p:nvSpPr>
        <p:spPr>
          <a:xfrm>
            <a:off x="10037158" y="1046723"/>
            <a:ext cx="1814873" cy="422964"/>
          </a:xfrm>
          <a:prstGeom prst="rect">
            <a:avLst/>
          </a:prstGeom>
          <a:noFill/>
        </p:spPr>
        <p:txBody>
          <a:bodyPr vert="horz" wrap="square"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b="1" dirty="0">
                <a:latin typeface="楷体" panose="02010609060101010101" pitchFamily="49" charset="-122"/>
                <a:ea typeface="楷体" panose="02010609060101010101" pitchFamily="49" charset="-122"/>
              </a:rPr>
              <a:t>11=</a:t>
            </a:r>
            <a:r>
              <a:rPr lang="zh-CN" altLang="en-US" sz="3200" b="1" dirty="0">
                <a:latin typeface="楷体" panose="02010609060101010101" pitchFamily="49" charset="-122"/>
                <a:ea typeface="楷体" panose="02010609060101010101" pitchFamily="49" charset="-122"/>
              </a:rPr>
              <a:t>？</a:t>
            </a:r>
            <a:endParaRPr lang="en-US" altLang="zh-CN" sz="3200" b="1" dirty="0">
              <a:latin typeface="楷体" panose="02010609060101010101" pitchFamily="49" charset="-122"/>
              <a:ea typeface="楷体" panose="02010609060101010101" pitchFamily="49" charset="-122"/>
            </a:endParaRPr>
          </a:p>
        </p:txBody>
      </p:sp>
      <p:sp>
        <p:nvSpPr>
          <p:cNvPr id="12" name="文本框 3">
            <a:extLst>
              <a:ext uri="{FF2B5EF4-FFF2-40B4-BE49-F238E27FC236}">
                <a16:creationId xmlns:a16="http://schemas.microsoft.com/office/drawing/2014/main" id="{447A1C9A-B525-A878-613B-5CB284F45E30}"/>
              </a:ext>
            </a:extLst>
          </p:cNvPr>
          <p:cNvSpPr txBox="1"/>
          <p:nvPr/>
        </p:nvSpPr>
        <p:spPr>
          <a:xfrm>
            <a:off x="10037158" y="1563070"/>
            <a:ext cx="1814873" cy="422964"/>
          </a:xfrm>
          <a:prstGeom prst="rect">
            <a:avLst/>
          </a:prstGeom>
          <a:noFill/>
        </p:spPr>
        <p:txBody>
          <a:bodyPr vert="horz" wrap="square"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b="1" dirty="0">
                <a:latin typeface="楷体" panose="02010609060101010101" pitchFamily="49" charset="-122"/>
                <a:ea typeface="楷体" panose="02010609060101010101" pitchFamily="49" charset="-122"/>
              </a:rPr>
              <a:t>11B=</a:t>
            </a:r>
            <a:r>
              <a:rPr lang="zh-CN" altLang="en-US" sz="3200" b="1" dirty="0">
                <a:latin typeface="楷体" panose="02010609060101010101" pitchFamily="49" charset="-122"/>
                <a:ea typeface="楷体" panose="02010609060101010101" pitchFamily="49" charset="-122"/>
              </a:rPr>
              <a:t>？</a:t>
            </a:r>
            <a:endParaRPr lang="en-US" altLang="zh-CN" sz="3200" b="1" dirty="0">
              <a:latin typeface="楷体" panose="02010609060101010101" pitchFamily="49" charset="-122"/>
              <a:ea typeface="楷体" panose="02010609060101010101" pitchFamily="49" charset="-122"/>
            </a:endParaRPr>
          </a:p>
        </p:txBody>
      </p:sp>
      <p:sp>
        <p:nvSpPr>
          <p:cNvPr id="13" name="文本框 3">
            <a:extLst>
              <a:ext uri="{FF2B5EF4-FFF2-40B4-BE49-F238E27FC236}">
                <a16:creationId xmlns:a16="http://schemas.microsoft.com/office/drawing/2014/main" id="{B9EC4CE9-84DE-8D72-D733-5ECF3378D157}"/>
              </a:ext>
            </a:extLst>
          </p:cNvPr>
          <p:cNvSpPr txBox="1"/>
          <p:nvPr/>
        </p:nvSpPr>
        <p:spPr>
          <a:xfrm>
            <a:off x="10094881" y="2115564"/>
            <a:ext cx="1814873" cy="422964"/>
          </a:xfrm>
          <a:prstGeom prst="rect">
            <a:avLst/>
          </a:prstGeom>
          <a:noFill/>
        </p:spPr>
        <p:txBody>
          <a:bodyPr vert="horz" wrap="square"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b="1" dirty="0">
                <a:latin typeface="楷体" panose="02010609060101010101" pitchFamily="49" charset="-122"/>
                <a:ea typeface="楷体" panose="02010609060101010101" pitchFamily="49" charset="-122"/>
              </a:rPr>
              <a:t>11O=</a:t>
            </a:r>
            <a:r>
              <a:rPr lang="zh-CN" altLang="en-US" sz="3200" b="1" dirty="0">
                <a:latin typeface="楷体" panose="02010609060101010101" pitchFamily="49" charset="-122"/>
                <a:ea typeface="楷体" panose="02010609060101010101" pitchFamily="49" charset="-122"/>
              </a:rPr>
              <a:t>？</a:t>
            </a:r>
            <a:endParaRPr lang="en-US" altLang="zh-CN" sz="3200" b="1" dirty="0">
              <a:latin typeface="楷体" panose="02010609060101010101" pitchFamily="49" charset="-122"/>
              <a:ea typeface="楷体" panose="02010609060101010101" pitchFamily="49" charset="-122"/>
            </a:endParaRPr>
          </a:p>
        </p:txBody>
      </p:sp>
      <p:sp>
        <p:nvSpPr>
          <p:cNvPr id="14" name="文本框 3">
            <a:extLst>
              <a:ext uri="{FF2B5EF4-FFF2-40B4-BE49-F238E27FC236}">
                <a16:creationId xmlns:a16="http://schemas.microsoft.com/office/drawing/2014/main" id="{A05C4197-CBEE-2C62-857B-815B4E111B52}"/>
              </a:ext>
            </a:extLst>
          </p:cNvPr>
          <p:cNvSpPr txBox="1"/>
          <p:nvPr/>
        </p:nvSpPr>
        <p:spPr>
          <a:xfrm>
            <a:off x="10118150" y="2692775"/>
            <a:ext cx="1814873" cy="422964"/>
          </a:xfrm>
          <a:prstGeom prst="rect">
            <a:avLst/>
          </a:prstGeom>
          <a:noFill/>
        </p:spPr>
        <p:txBody>
          <a:bodyPr vert="horz" wrap="square"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b="1" dirty="0">
                <a:latin typeface="楷体" panose="02010609060101010101" pitchFamily="49" charset="-122"/>
                <a:ea typeface="楷体" panose="02010609060101010101" pitchFamily="49" charset="-122"/>
              </a:rPr>
              <a:t>11H=</a:t>
            </a:r>
            <a:r>
              <a:rPr lang="zh-CN" altLang="en-US" sz="3200" b="1" dirty="0">
                <a:latin typeface="楷体" panose="02010609060101010101" pitchFamily="49" charset="-122"/>
                <a:ea typeface="楷体" panose="02010609060101010101" pitchFamily="49" charset="-122"/>
              </a:rPr>
              <a:t>？</a:t>
            </a:r>
            <a:endParaRPr lang="en-US" altLang="zh-CN" sz="3200" b="1"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2579058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1" end="1"/>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xEl>
                                              <p:pRg st="2" end="2"/>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
                                            <p:txEl>
                                              <p:pRg st="13" end="13"/>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5"/>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3"/>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7"/>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38"/>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40"/>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9"/>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
                                            <p:txEl>
                                              <p:pRg st="13" end="13"/>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6" grpId="0" animBg="1"/>
      <p:bldP spid="8" grpId="0" animBg="1"/>
      <p:bldP spid="24" grpId="0"/>
      <p:bldP spid="25" grpId="0"/>
      <p:bldP spid="32" grpId="0" animBg="1"/>
      <p:bldP spid="33" grpId="0" animBg="1"/>
      <p:bldP spid="34" grpId="0"/>
      <p:bldP spid="35" grpId="0"/>
      <p:bldP spid="39" grpId="0"/>
      <p:bldP spid="40" grpId="0"/>
      <p:bldP spid="53" grpId="0"/>
      <p:bldP spid="11" grpId="0"/>
      <p:bldP spid="12" grpId="0"/>
      <p:bldP spid="13"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整数的表示</a:t>
            </a:r>
            <a:r>
              <a:rPr lang="en-US" altLang="zh-CN" dirty="0">
                <a:solidFill>
                  <a:schemeClr val="tx1"/>
                </a:solidFill>
              </a:rPr>
              <a:t>-</a:t>
            </a:r>
            <a:r>
              <a:rPr lang="zh-CN" altLang="en-US" dirty="0">
                <a:solidFill>
                  <a:schemeClr val="tx1"/>
                </a:solidFill>
              </a:rPr>
              <a:t>无符号数编码</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无符号数编码</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5</a:t>
            </a:fld>
            <a:endParaRPr lang="zh-CN" altLang="en-US">
              <a:solidFill>
                <a:prstClr val="black"/>
              </a:solidFill>
            </a:endParaRPr>
          </a:p>
        </p:txBody>
      </p:sp>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4159280"/>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prstClr val="black"/>
                    </a:solidFill>
                  </a:rPr>
                  <a:t>假设有一个整数数据有</a:t>
                </a:r>
                <a:r>
                  <a:rPr lang="en-US" altLang="zh-CN" sz="2000" i="1" dirty="0">
                    <a:solidFill>
                      <a:prstClr val="black"/>
                    </a:solidFill>
                    <a:latin typeface="Times New Roman" panose="02020603050405020304" pitchFamily="18" charset="0"/>
                    <a:cs typeface="Times New Roman" panose="02020603050405020304" pitchFamily="18" charset="0"/>
                  </a:rPr>
                  <a:t>n</a:t>
                </a:r>
                <a:r>
                  <a:rPr lang="zh-CN" altLang="zh-CN" sz="2000" dirty="0">
                    <a:solidFill>
                      <a:prstClr val="black"/>
                    </a:solidFill>
                  </a:rPr>
                  <a:t>位，可用</a:t>
                </a:r>
                <a:r>
                  <a:rPr lang="en-US" altLang="zh-CN" sz="2000" i="1" dirty="0">
                    <a:solidFill>
                      <a:prstClr val="black"/>
                    </a:solidFill>
                  </a:rPr>
                  <a:t>x</a:t>
                </a:r>
                <a:r>
                  <a:rPr lang="zh-CN" altLang="zh-CN" sz="2000" dirty="0">
                    <a:solidFill>
                      <a:prstClr val="black"/>
                    </a:solidFill>
                  </a:rPr>
                  <a:t>表示或者写成</a:t>
                </a:r>
                <a14:m>
                  <m:oMath xmlns:m="http://schemas.openxmlformats.org/officeDocument/2006/math">
                    <m:sSub>
                      <m:sSubPr>
                        <m:ctrlPr>
                          <a:rPr lang="zh-CN" altLang="zh-CN" sz="2000" i="1">
                            <a:solidFill>
                              <a:prstClr val="black"/>
                            </a:solidFill>
                            <a:latin typeface="Cambria Math" panose="02040503050406030204" pitchFamily="18" charset="0"/>
                          </a:rPr>
                        </m:ctrlPr>
                      </m:sSubPr>
                      <m:e>
                        <m:r>
                          <a:rPr lang="en-US" altLang="zh-CN" sz="2000" i="1">
                            <a:solidFill>
                              <a:prstClr val="black"/>
                            </a:solidFill>
                            <a:latin typeface="Cambria Math" panose="02040503050406030204" pitchFamily="18" charset="0"/>
                          </a:rPr>
                          <m:t>𝑥</m:t>
                        </m:r>
                      </m:e>
                      <m:sub>
                        <m:r>
                          <a:rPr lang="en-US" altLang="zh-CN" sz="2000" i="1">
                            <a:solidFill>
                              <a:prstClr val="black"/>
                            </a:solidFill>
                            <a:latin typeface="Cambria Math" panose="02040503050406030204" pitchFamily="18" charset="0"/>
                          </a:rPr>
                          <m:t>𝑛</m:t>
                        </m:r>
                        <m:r>
                          <a:rPr lang="en-US" altLang="zh-CN" sz="2000" i="1">
                            <a:solidFill>
                              <a:prstClr val="black"/>
                            </a:solidFill>
                            <a:latin typeface="Cambria Math" panose="02040503050406030204" pitchFamily="18" charset="0"/>
                          </a:rPr>
                          <m:t>−1</m:t>
                        </m:r>
                      </m:sub>
                    </m:sSub>
                    <m:sSub>
                      <m:sSubPr>
                        <m:ctrlPr>
                          <a:rPr lang="zh-CN" altLang="zh-CN" sz="2000" i="1">
                            <a:solidFill>
                              <a:prstClr val="black"/>
                            </a:solidFill>
                            <a:latin typeface="Cambria Math" panose="02040503050406030204" pitchFamily="18" charset="0"/>
                          </a:rPr>
                        </m:ctrlPr>
                      </m:sSubPr>
                      <m:e>
                        <m:r>
                          <a:rPr lang="en-US" altLang="zh-CN" sz="2000" i="1" smtClean="0">
                            <a:solidFill>
                              <a:prstClr val="black"/>
                            </a:solidFill>
                            <a:latin typeface="Cambria Math" panose="02040503050406030204" pitchFamily="18" charset="0"/>
                          </a:rPr>
                          <m:t>𝑥</m:t>
                        </m:r>
                      </m:e>
                      <m:sub>
                        <m:r>
                          <a:rPr lang="en-US" altLang="zh-CN" sz="2000" i="1">
                            <a:solidFill>
                              <a:prstClr val="black"/>
                            </a:solidFill>
                            <a:latin typeface="Cambria Math" panose="02040503050406030204" pitchFamily="18" charset="0"/>
                          </a:rPr>
                          <m:t>𝑛</m:t>
                        </m:r>
                        <m:r>
                          <a:rPr lang="en-US" altLang="zh-CN" sz="2000" i="1">
                            <a:solidFill>
                              <a:prstClr val="black"/>
                            </a:solidFill>
                            <a:latin typeface="Cambria Math" panose="02040503050406030204" pitchFamily="18" charset="0"/>
                          </a:rPr>
                          <m:t>−2</m:t>
                        </m:r>
                      </m:sub>
                    </m:sSub>
                  </m:oMath>
                </a14:m>
                <a:r>
                  <a:rPr lang="zh-CN" altLang="zh-CN" sz="2000" dirty="0">
                    <a:solidFill>
                      <a:prstClr val="black"/>
                    </a:solidFill>
                    <a:latin typeface="Times New Roman" panose="02020603050405020304" pitchFamily="18" charset="0"/>
                    <a:cs typeface="Times New Roman" panose="02020603050405020304" pitchFamily="18" charset="0"/>
                  </a:rPr>
                  <a:t>…</a:t>
                </a:r>
                <a14:m>
                  <m:oMath xmlns:m="http://schemas.openxmlformats.org/officeDocument/2006/math">
                    <m:sSub>
                      <m:sSubPr>
                        <m:ctrlPr>
                          <a:rPr lang="zh-CN" altLang="zh-CN" sz="2000" i="1">
                            <a:solidFill>
                              <a:prstClr val="black"/>
                            </a:solidFill>
                            <a:latin typeface="Cambria Math" panose="02040503050406030204" pitchFamily="18" charset="0"/>
                          </a:rPr>
                        </m:ctrlPr>
                      </m:sSubPr>
                      <m:e>
                        <m:r>
                          <a:rPr lang="en-US" altLang="zh-CN" sz="2000" i="1">
                            <a:solidFill>
                              <a:prstClr val="black"/>
                            </a:solidFill>
                            <a:latin typeface="Cambria Math" panose="02040503050406030204" pitchFamily="18" charset="0"/>
                          </a:rPr>
                          <m:t>𝑥</m:t>
                        </m:r>
                      </m:e>
                      <m:sub>
                        <m:r>
                          <a:rPr lang="en-US" altLang="zh-CN" sz="2000" i="1">
                            <a:solidFill>
                              <a:prstClr val="black"/>
                            </a:solidFill>
                            <a:latin typeface="Cambria Math" panose="02040503050406030204" pitchFamily="18" charset="0"/>
                          </a:rPr>
                          <m:t>1</m:t>
                        </m:r>
                      </m:sub>
                    </m:sSub>
                    <m:sSub>
                      <m:sSubPr>
                        <m:ctrlPr>
                          <a:rPr lang="zh-CN" altLang="zh-CN" sz="2000" i="1">
                            <a:solidFill>
                              <a:prstClr val="black"/>
                            </a:solidFill>
                            <a:latin typeface="Cambria Math" panose="02040503050406030204" pitchFamily="18" charset="0"/>
                          </a:rPr>
                        </m:ctrlPr>
                      </m:sSubPr>
                      <m:e>
                        <m:r>
                          <a:rPr lang="en-US" altLang="zh-CN" sz="2000" i="1">
                            <a:solidFill>
                              <a:prstClr val="black"/>
                            </a:solidFill>
                            <a:latin typeface="Cambria Math" panose="02040503050406030204" pitchFamily="18" charset="0"/>
                          </a:rPr>
                          <m:t>𝑥</m:t>
                        </m:r>
                      </m:e>
                      <m:sub>
                        <m:r>
                          <a:rPr lang="en-US" altLang="zh-CN" sz="2000" i="1">
                            <a:solidFill>
                              <a:prstClr val="black"/>
                            </a:solidFill>
                            <a:latin typeface="Cambria Math" panose="02040503050406030204" pitchFamily="18" charset="0"/>
                          </a:rPr>
                          <m:t>0</m:t>
                        </m:r>
                      </m:sub>
                    </m:sSub>
                  </m:oMath>
                </a14:m>
                <a:r>
                  <a:rPr lang="zh-CN" altLang="zh-CN" sz="2000" dirty="0">
                    <a:solidFill>
                      <a:prstClr val="black"/>
                    </a:solidFill>
                  </a:rPr>
                  <a:t>形式。将</a:t>
                </a:r>
                <a:r>
                  <a:rPr lang="en-US" altLang="zh-CN" sz="2000" i="1" dirty="0">
                    <a:solidFill>
                      <a:prstClr val="black"/>
                    </a:solidFill>
                    <a:latin typeface="Times New Roman" panose="02020603050405020304" pitchFamily="18" charset="0"/>
                    <a:cs typeface="Times New Roman" panose="02020603050405020304" pitchFamily="18" charset="0"/>
                  </a:rPr>
                  <a:t>x</a:t>
                </a:r>
                <a:r>
                  <a:rPr lang="zh-CN" altLang="zh-CN" sz="2000" dirty="0">
                    <a:solidFill>
                      <a:prstClr val="black"/>
                    </a:solidFill>
                  </a:rPr>
                  <a:t>看作一个二进制表示的数，就获得了</a:t>
                </a:r>
                <a:r>
                  <a:rPr lang="en-US" altLang="zh-CN" sz="2000" i="1" dirty="0">
                    <a:solidFill>
                      <a:prstClr val="black"/>
                    </a:solidFill>
                    <a:latin typeface="Times New Roman" panose="02020603050405020304" pitchFamily="18" charset="0"/>
                    <a:cs typeface="Times New Roman" panose="02020603050405020304" pitchFamily="18" charset="0"/>
                  </a:rPr>
                  <a:t>x</a:t>
                </a:r>
                <a:r>
                  <a:rPr lang="zh-CN" altLang="zh-CN" sz="2000" dirty="0">
                    <a:solidFill>
                      <a:prstClr val="black"/>
                    </a:solidFill>
                  </a:rPr>
                  <a:t>的无符号编码方法，在这种编码方式中，每个</a:t>
                </a:r>
                <a14:m>
                  <m:oMath xmlns:m="http://schemas.openxmlformats.org/officeDocument/2006/math">
                    <m:sSub>
                      <m:sSubPr>
                        <m:ctrlPr>
                          <a:rPr lang="zh-CN" altLang="zh-CN" sz="2000" i="1">
                            <a:solidFill>
                              <a:prstClr val="black"/>
                            </a:solidFill>
                            <a:latin typeface="Cambria Math" panose="02040503050406030204" pitchFamily="18" charset="0"/>
                          </a:rPr>
                        </m:ctrlPr>
                      </m:sSubPr>
                      <m:e>
                        <m:r>
                          <a:rPr lang="en-US" altLang="zh-CN" sz="2000" i="1">
                            <a:solidFill>
                              <a:prstClr val="black"/>
                            </a:solidFill>
                            <a:latin typeface="Cambria Math" panose="02040503050406030204" pitchFamily="18" charset="0"/>
                          </a:rPr>
                          <m:t>𝑥</m:t>
                        </m:r>
                      </m:e>
                      <m:sub>
                        <m:r>
                          <a:rPr lang="en-US" altLang="zh-CN" sz="2000" i="1">
                            <a:solidFill>
                              <a:prstClr val="black"/>
                            </a:solidFill>
                            <a:latin typeface="Cambria Math" panose="02040503050406030204" pitchFamily="18" charset="0"/>
                          </a:rPr>
                          <m:t>𝑖</m:t>
                        </m:r>
                      </m:sub>
                    </m:sSub>
                  </m:oMath>
                </a14:m>
                <a:r>
                  <a:rPr lang="zh-CN" altLang="zh-CN" sz="2000" dirty="0">
                    <a:solidFill>
                      <a:prstClr val="black"/>
                    </a:solidFill>
                  </a:rPr>
                  <a:t>都取值为</a:t>
                </a:r>
                <a:r>
                  <a:rPr lang="en-US" altLang="zh-CN" sz="2000" dirty="0">
                    <a:solidFill>
                      <a:prstClr val="black"/>
                    </a:solidFill>
                    <a:latin typeface="Times New Roman" panose="02020603050405020304" pitchFamily="18" charset="0"/>
                    <a:cs typeface="Times New Roman" panose="02020603050405020304" pitchFamily="18" charset="0"/>
                  </a:rPr>
                  <a:t>0</a:t>
                </a:r>
                <a:r>
                  <a:rPr lang="zh-CN" altLang="zh-CN" sz="2000" dirty="0">
                    <a:solidFill>
                      <a:prstClr val="black"/>
                    </a:solidFill>
                  </a:rPr>
                  <a:t>或</a:t>
                </a:r>
                <a:r>
                  <a:rPr lang="en-US" altLang="zh-CN" sz="2000" dirty="0">
                    <a:solidFill>
                      <a:prstClr val="black"/>
                    </a:solidFill>
                    <a:latin typeface="Times New Roman" panose="02020603050405020304" pitchFamily="18" charset="0"/>
                    <a:cs typeface="Times New Roman" panose="02020603050405020304" pitchFamily="18" charset="0"/>
                  </a:rPr>
                  <a:t>1</a:t>
                </a:r>
                <a:r>
                  <a:rPr lang="zh-CN" altLang="zh-CN" sz="2000" dirty="0">
                    <a:solidFill>
                      <a:prstClr val="black"/>
                    </a:solidFill>
                  </a:rPr>
                  <a:t>。</a:t>
                </a: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rgbClr val="191B0E"/>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prstClr val="black"/>
                    </a:solidFill>
                  </a:rPr>
                  <a:t>对于二进制数</a:t>
                </a:r>
                <a14:m>
                  <m:oMath xmlns:m="http://schemas.openxmlformats.org/officeDocument/2006/math">
                    <m:r>
                      <a:rPr lang="en-US" altLang="zh-CN" sz="2000" i="1">
                        <a:solidFill>
                          <a:prstClr val="black"/>
                        </a:solidFill>
                        <a:latin typeface="Cambria Math" panose="02040503050406030204" pitchFamily="18" charset="0"/>
                      </a:rPr>
                      <m:t>𝑥</m:t>
                    </m:r>
                    <m:r>
                      <a:rPr lang="en-US" altLang="zh-CN" sz="2000">
                        <a:solidFill>
                          <a:prstClr val="black"/>
                        </a:solidFill>
                        <a:latin typeface="Cambria Math" panose="02040503050406030204" pitchFamily="18" charset="0"/>
                      </a:rPr>
                      <m:t> </m:t>
                    </m:r>
                  </m:oMath>
                </a14:m>
                <a:r>
                  <a:rPr lang="en-US" altLang="zh-CN" sz="2000" dirty="0">
                    <a:solidFill>
                      <a:prstClr val="black"/>
                    </a:solidFill>
                  </a:rPr>
                  <a:t>= </a:t>
                </a:r>
                <a14:m>
                  <m:oMath xmlns:m="http://schemas.openxmlformats.org/officeDocument/2006/math">
                    <m:sSub>
                      <m:sSubPr>
                        <m:ctrlPr>
                          <a:rPr lang="zh-CN" altLang="zh-CN" sz="2000" i="1">
                            <a:solidFill>
                              <a:prstClr val="black"/>
                            </a:solidFill>
                            <a:latin typeface="Cambria Math" panose="02040503050406030204" pitchFamily="18" charset="0"/>
                          </a:rPr>
                        </m:ctrlPr>
                      </m:sSubPr>
                      <m:e>
                        <m:r>
                          <a:rPr lang="en-US" altLang="zh-CN" sz="2000" i="1">
                            <a:solidFill>
                              <a:prstClr val="black"/>
                            </a:solidFill>
                            <a:latin typeface="Cambria Math" panose="02040503050406030204" pitchFamily="18" charset="0"/>
                          </a:rPr>
                          <m:t>𝑥</m:t>
                        </m:r>
                      </m:e>
                      <m:sub>
                        <m:r>
                          <a:rPr lang="en-US" altLang="zh-CN" sz="2000" i="1">
                            <a:solidFill>
                              <a:prstClr val="black"/>
                            </a:solidFill>
                            <a:latin typeface="Cambria Math" panose="02040503050406030204" pitchFamily="18" charset="0"/>
                          </a:rPr>
                          <m:t>𝑛</m:t>
                        </m:r>
                        <m:r>
                          <a:rPr lang="en-US" altLang="zh-CN" sz="2000" i="1">
                            <a:solidFill>
                              <a:prstClr val="black"/>
                            </a:solidFill>
                            <a:latin typeface="Cambria Math" panose="02040503050406030204" pitchFamily="18" charset="0"/>
                          </a:rPr>
                          <m:t>−1</m:t>
                        </m:r>
                      </m:sub>
                    </m:sSub>
                    <m:sSub>
                      <m:sSubPr>
                        <m:ctrlPr>
                          <a:rPr lang="zh-CN" altLang="zh-CN" sz="2000" i="1">
                            <a:solidFill>
                              <a:prstClr val="black"/>
                            </a:solidFill>
                            <a:latin typeface="Cambria Math" panose="02040503050406030204" pitchFamily="18" charset="0"/>
                          </a:rPr>
                        </m:ctrlPr>
                      </m:sSubPr>
                      <m:e>
                        <m:r>
                          <a:rPr lang="en-US" altLang="zh-CN" sz="2000" i="1">
                            <a:solidFill>
                              <a:prstClr val="black"/>
                            </a:solidFill>
                            <a:latin typeface="Cambria Math" panose="02040503050406030204" pitchFamily="18" charset="0"/>
                          </a:rPr>
                          <m:t>𝑥</m:t>
                        </m:r>
                      </m:e>
                      <m:sub>
                        <m:r>
                          <a:rPr lang="en-US" altLang="zh-CN" sz="2000" i="1">
                            <a:solidFill>
                              <a:prstClr val="black"/>
                            </a:solidFill>
                            <a:latin typeface="Cambria Math" panose="02040503050406030204" pitchFamily="18" charset="0"/>
                          </a:rPr>
                          <m:t>𝑛</m:t>
                        </m:r>
                        <m:r>
                          <a:rPr lang="en-US" altLang="zh-CN" sz="2000" i="1">
                            <a:solidFill>
                              <a:prstClr val="black"/>
                            </a:solidFill>
                            <a:latin typeface="Cambria Math" panose="02040503050406030204" pitchFamily="18" charset="0"/>
                          </a:rPr>
                          <m:t>−2</m:t>
                        </m:r>
                      </m:sub>
                    </m:sSub>
                  </m:oMath>
                </a14:m>
                <a:r>
                  <a:rPr lang="zh-CN" altLang="zh-CN" sz="2000" dirty="0">
                    <a:solidFill>
                      <a:prstClr val="black"/>
                    </a:solidFill>
                  </a:rPr>
                  <a:t>…</a:t>
                </a:r>
                <a14:m>
                  <m:oMath xmlns:m="http://schemas.openxmlformats.org/officeDocument/2006/math">
                    <m:sSub>
                      <m:sSubPr>
                        <m:ctrlPr>
                          <a:rPr lang="zh-CN" altLang="zh-CN" sz="2000" i="1">
                            <a:solidFill>
                              <a:prstClr val="black"/>
                            </a:solidFill>
                            <a:latin typeface="Cambria Math" panose="02040503050406030204" pitchFamily="18" charset="0"/>
                          </a:rPr>
                        </m:ctrlPr>
                      </m:sSubPr>
                      <m:e>
                        <m:r>
                          <a:rPr lang="en-US" altLang="zh-CN" sz="2000" i="1">
                            <a:solidFill>
                              <a:prstClr val="black"/>
                            </a:solidFill>
                            <a:latin typeface="Cambria Math" panose="02040503050406030204" pitchFamily="18" charset="0"/>
                          </a:rPr>
                          <m:t>𝑥</m:t>
                        </m:r>
                      </m:e>
                      <m:sub>
                        <m:r>
                          <a:rPr lang="en-US" altLang="zh-CN" sz="2000" i="1">
                            <a:solidFill>
                              <a:prstClr val="black"/>
                            </a:solidFill>
                            <a:latin typeface="Cambria Math" panose="02040503050406030204" pitchFamily="18" charset="0"/>
                          </a:rPr>
                          <m:t>1</m:t>
                        </m:r>
                      </m:sub>
                    </m:sSub>
                    <m:sSub>
                      <m:sSubPr>
                        <m:ctrlPr>
                          <a:rPr lang="zh-CN" altLang="zh-CN" sz="2000" i="1">
                            <a:solidFill>
                              <a:prstClr val="black"/>
                            </a:solidFill>
                            <a:latin typeface="Cambria Math" panose="02040503050406030204" pitchFamily="18" charset="0"/>
                          </a:rPr>
                        </m:ctrlPr>
                      </m:sSubPr>
                      <m:e>
                        <m:r>
                          <a:rPr lang="en-US" altLang="zh-CN" sz="2000" i="1">
                            <a:solidFill>
                              <a:prstClr val="black"/>
                            </a:solidFill>
                            <a:latin typeface="Cambria Math" panose="02040503050406030204" pitchFamily="18" charset="0"/>
                          </a:rPr>
                          <m:t>𝑥</m:t>
                        </m:r>
                      </m:e>
                      <m:sub>
                        <m:r>
                          <a:rPr lang="en-US" altLang="zh-CN" sz="2000" i="1">
                            <a:solidFill>
                              <a:prstClr val="black"/>
                            </a:solidFill>
                            <a:latin typeface="Cambria Math" panose="02040503050406030204" pitchFamily="18" charset="0"/>
                          </a:rPr>
                          <m:t>0</m:t>
                        </m:r>
                      </m:sub>
                    </m:sSub>
                  </m:oMath>
                </a14:m>
                <a:r>
                  <a:rPr lang="zh-CN" altLang="zh-CN" sz="2000" dirty="0">
                    <a:solidFill>
                      <a:prstClr val="black"/>
                    </a:solidFill>
                  </a:rPr>
                  <a:t>，令</a:t>
                </a:r>
                <a14:m>
                  <m:oMath xmlns:m="http://schemas.openxmlformats.org/officeDocument/2006/math">
                    <m:sSub>
                      <m:sSubPr>
                        <m:ctrlPr>
                          <a:rPr lang="zh-CN" altLang="zh-CN" sz="2000" i="1">
                            <a:solidFill>
                              <a:prstClr val="black"/>
                            </a:solidFill>
                            <a:latin typeface="Cambria Math" panose="02040503050406030204" pitchFamily="18" charset="0"/>
                          </a:rPr>
                        </m:ctrlPr>
                      </m:sSubPr>
                      <m:e>
                        <m:d>
                          <m:dPr>
                            <m:begChr m:val="["/>
                            <m:endChr m:val="]"/>
                            <m:ctrlPr>
                              <a:rPr lang="zh-CN" altLang="zh-CN" sz="2000" i="1">
                                <a:solidFill>
                                  <a:prstClr val="black"/>
                                </a:solidFill>
                                <a:latin typeface="Cambria Math" panose="02040503050406030204" pitchFamily="18" charset="0"/>
                              </a:rPr>
                            </m:ctrlPr>
                          </m:dPr>
                          <m:e>
                            <m:r>
                              <a:rPr lang="en-US" altLang="zh-CN" sz="2000" i="1">
                                <a:solidFill>
                                  <a:prstClr val="black"/>
                                </a:solidFill>
                                <a:latin typeface="Cambria Math" panose="02040503050406030204" pitchFamily="18" charset="0"/>
                              </a:rPr>
                              <m:t>𝑥</m:t>
                            </m:r>
                          </m:e>
                        </m:d>
                      </m:e>
                      <m:sub>
                        <m:r>
                          <m:rPr>
                            <m:sty m:val="p"/>
                          </m:rPr>
                          <a:rPr lang="en-US" altLang="zh-CN" sz="2000">
                            <a:solidFill>
                              <a:prstClr val="black"/>
                            </a:solidFill>
                            <a:latin typeface="Cambria Math" panose="02040503050406030204" pitchFamily="18" charset="0"/>
                          </a:rPr>
                          <m:t>D</m:t>
                        </m:r>
                      </m:sub>
                    </m:sSub>
                  </m:oMath>
                </a14:m>
                <a:r>
                  <a:rPr lang="zh-CN" altLang="zh-CN" sz="2000" dirty="0">
                    <a:solidFill>
                      <a:prstClr val="black"/>
                    </a:solidFill>
                  </a:rPr>
                  <a:t>为</a:t>
                </a:r>
                <a:r>
                  <a:rPr lang="en-US" altLang="zh-CN" sz="2000" i="1" dirty="0">
                    <a:solidFill>
                      <a:prstClr val="black"/>
                    </a:solidFill>
                  </a:rPr>
                  <a:t>x</a:t>
                </a:r>
                <a:r>
                  <a:rPr lang="zh-CN" altLang="zh-CN" sz="2000" dirty="0">
                    <a:solidFill>
                      <a:prstClr val="black"/>
                    </a:solidFill>
                  </a:rPr>
                  <a:t>的十进制整数表示，则有</a:t>
                </a:r>
                <a:r>
                  <a:rPr lang="zh-CN" altLang="en-US" sz="2000" dirty="0">
                    <a:solidFill>
                      <a:prstClr val="black"/>
                    </a:solidFill>
                  </a:rPr>
                  <a:t>：</a:t>
                </a:r>
                <a:endParaRPr lang="en-US" altLang="zh-CN" sz="2000" dirty="0">
                  <a:solidFill>
                    <a:prstClr val="black"/>
                  </a:solidFill>
                </a:endParaRPr>
              </a:p>
              <a:p>
                <a:pPr marL="530225" lvl="1" defTabSz="914400">
                  <a:lnSpc>
                    <a:spcPct val="94000"/>
                  </a:lnSpc>
                  <a:spcBef>
                    <a:spcPts val="500"/>
                  </a:spcBef>
                  <a:spcAft>
                    <a:spcPts val="200"/>
                  </a:spcAft>
                </a:pPr>
                <a14:m>
                  <m:oMathPara xmlns:m="http://schemas.openxmlformats.org/officeDocument/2006/math">
                    <m:oMathParaPr>
                      <m:jc m:val="center"/>
                    </m:oMathParaPr>
                    <m:oMath xmlns:m="http://schemas.openxmlformats.org/officeDocument/2006/math">
                      <m:sSub>
                        <m:sSubPr>
                          <m:ctrlPr>
                            <a:rPr lang="zh-CN" altLang="zh-CN" i="1">
                              <a:latin typeface="Cambria Math" panose="02040503050406030204" pitchFamily="18" charset="0"/>
                            </a:rPr>
                          </m:ctrlPr>
                        </m:sSubPr>
                        <m:e>
                          <m:d>
                            <m:dPr>
                              <m:begChr m:val="["/>
                              <m:endChr m:val="]"/>
                              <m:ctrlPr>
                                <a:rPr lang="zh-CN" altLang="zh-CN" i="1">
                                  <a:latin typeface="Cambria Math" panose="02040503050406030204" pitchFamily="18" charset="0"/>
                                </a:rPr>
                              </m:ctrlPr>
                            </m:dPr>
                            <m:e>
                              <m:r>
                                <a:rPr lang="en-US" altLang="zh-CN" i="1">
                                  <a:latin typeface="Cambria Math" panose="02040503050406030204" pitchFamily="18" charset="0"/>
                                </a:rPr>
                                <m:t>𝑥</m:t>
                              </m:r>
                            </m:e>
                          </m:d>
                        </m:e>
                        <m:sub>
                          <m:r>
                            <m:rPr>
                              <m:sty m:val="p"/>
                            </m:rPr>
                            <a:rPr lang="en-US" altLang="zh-CN">
                              <a:latin typeface="Cambria Math" panose="02040503050406030204" pitchFamily="18" charset="0"/>
                            </a:rPr>
                            <m:t>D</m:t>
                          </m:r>
                        </m:sub>
                      </m:sSub>
                      <m:r>
                        <a:rPr lang="en-US" altLang="zh-CN">
                          <a:latin typeface="Cambria Math" panose="02040503050406030204" pitchFamily="18" charset="0"/>
                        </a:rPr>
                        <m:t>=</m:t>
                      </m:r>
                      <m:nary>
                        <m:naryPr>
                          <m:chr m:val="∑"/>
                          <m:limLoc m:val="subSup"/>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=0</m:t>
                          </m:r>
                        </m:sub>
                        <m:sup>
                          <m:r>
                            <a:rPr lang="en-US" altLang="zh-CN" i="1">
                              <a:latin typeface="Cambria Math" panose="02040503050406030204" pitchFamily="18" charset="0"/>
                            </a:rPr>
                            <m:t>𝑛</m:t>
                          </m:r>
                          <m:r>
                            <a:rPr lang="zh-CN" altLang="en-US" i="1">
                              <a:latin typeface="Cambria Math" panose="02040503050406030204" pitchFamily="18" charset="0"/>
                            </a:rPr>
                            <m:t>−</m:t>
                          </m:r>
                          <m:r>
                            <a:rPr lang="en-US" altLang="zh-CN" i="1">
                              <a:latin typeface="Cambria Math" panose="02040503050406030204" pitchFamily="18" charset="0"/>
                            </a:rPr>
                            <m:t>1</m:t>
                          </m:r>
                        </m:sup>
                        <m:e>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sSup>
                            <m:sSupPr>
                              <m:ctrlPr>
                                <a:rPr lang="zh-CN"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𝑖</m:t>
                              </m:r>
                            </m:sup>
                          </m:sSup>
                        </m:e>
                      </m:nary>
                    </m:oMath>
                  </m:oMathPara>
                </a14:m>
                <a:endParaRPr lang="en-US" altLang="zh-CN" dirty="0">
                  <a:solidFill>
                    <a:prstClr val="black"/>
                  </a:solidFill>
                  <a:latin typeface="Times New Roman" panose="02020603050405020304" pitchFamily="18" charset="0"/>
                  <a:cs typeface="Times New Roman" panose="02020603050405020304" pitchFamily="18" charset="0"/>
                </a:endParaRPr>
              </a:p>
              <a:p>
                <a:pPr marL="530225" lvl="1" defTabSz="914400">
                  <a:lnSpc>
                    <a:spcPct val="94000"/>
                  </a:lnSpc>
                  <a:spcBef>
                    <a:spcPts val="500"/>
                  </a:spcBef>
                  <a:spcAft>
                    <a:spcPts val="200"/>
                  </a:spcAft>
                </a:pPr>
                <a:r>
                  <a:rPr lang="en-US" altLang="zh-CN" dirty="0">
                    <a:solidFill>
                      <a:prstClr val="black"/>
                    </a:solidFill>
                  </a:rPr>
                  <a:t>   	 </a:t>
                </a:r>
                <a:r>
                  <a:rPr lang="zh-CN" altLang="en-US" dirty="0">
                    <a:solidFill>
                      <a:prstClr val="black"/>
                    </a:solidFill>
                  </a:rPr>
                  <a:t>例如：</a:t>
                </a:r>
                <a:endParaRPr lang="en-US" altLang="zh-CN" dirty="0">
                  <a:solidFill>
                    <a:prstClr val="black"/>
                  </a:solidFill>
                </a:endParaRPr>
              </a:p>
              <a:p>
                <a:r>
                  <a:rPr lang="en-US" altLang="zh-CN" dirty="0">
                    <a:solidFill>
                      <a:prstClr val="black"/>
                    </a:solidFill>
                  </a:rPr>
                  <a:t>						</a:t>
                </a:r>
                <a14:m>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a:solidFill>
                                  <a:prstClr val="black"/>
                                </a:solidFill>
                                <a:latin typeface="Cambria Math" panose="02040503050406030204" pitchFamily="18" charset="0"/>
                              </a:rPr>
                              <m:t>0001</m:t>
                            </m:r>
                          </m:e>
                        </m:d>
                      </m:e>
                      <m:sub>
                        <m:r>
                          <m:rPr>
                            <m:sty m:val="p"/>
                          </m:rPr>
                          <a:rPr lang="en-US" altLang="zh-CN">
                            <a:solidFill>
                              <a:prstClr val="black"/>
                            </a:solidFill>
                            <a:latin typeface="Cambria Math" panose="02040503050406030204" pitchFamily="18" charset="0"/>
                          </a:rPr>
                          <m:t>D</m:t>
                        </m:r>
                      </m:sub>
                    </m:sSub>
                    <m:r>
                      <a:rPr lang="en-US" altLang="zh-CN">
                        <a:solidFill>
                          <a:prstClr val="black"/>
                        </a:solidFill>
                        <a:latin typeface="Cambria Math" panose="02040503050406030204" pitchFamily="18" charset="0"/>
                      </a:rPr>
                      <m:t>=0</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3</m:t>
                        </m:r>
                      </m:sup>
                    </m:sSup>
                    <m:r>
                      <a:rPr lang="en-US" altLang="zh-CN">
                        <a:solidFill>
                          <a:prstClr val="black"/>
                        </a:solidFill>
                        <a:latin typeface="Cambria Math" panose="02040503050406030204" pitchFamily="18" charset="0"/>
                      </a:rPr>
                      <m:t>+0</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2</m:t>
                        </m:r>
                      </m:sup>
                    </m:sSup>
                    <m:r>
                      <a:rPr lang="en-US" altLang="zh-CN">
                        <a:solidFill>
                          <a:prstClr val="black"/>
                        </a:solidFill>
                        <a:latin typeface="Cambria Math" panose="02040503050406030204" pitchFamily="18" charset="0"/>
                      </a:rPr>
                      <m:t>+0</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1</m:t>
                        </m:r>
                      </m:sup>
                    </m:sSup>
                    <m:r>
                      <a:rPr lang="en-US" altLang="zh-CN">
                        <a:solidFill>
                          <a:prstClr val="black"/>
                        </a:solidFill>
                        <a:latin typeface="Cambria Math" panose="02040503050406030204" pitchFamily="18" charset="0"/>
                      </a:rPr>
                      <m:t>+1</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0</m:t>
                        </m:r>
                      </m:sup>
                    </m:sSup>
                    <m:r>
                      <a:rPr lang="en-US" altLang="zh-CN">
                        <a:solidFill>
                          <a:prstClr val="black"/>
                        </a:solidFill>
                        <a:latin typeface="Cambria Math" panose="02040503050406030204" pitchFamily="18" charset="0"/>
                      </a:rPr>
                      <m:t>=0+0+0+1=1</m:t>
                    </m:r>
                  </m:oMath>
                </a14:m>
                <a:endParaRPr lang="zh-CN" altLang="zh-CN" dirty="0">
                  <a:solidFill>
                    <a:prstClr val="black"/>
                  </a:solidFill>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a:solidFill>
                                    <a:prstClr val="black"/>
                                  </a:solidFill>
                                  <a:latin typeface="Cambria Math" panose="02040503050406030204" pitchFamily="18" charset="0"/>
                                </a:rPr>
                                <m:t>0101</m:t>
                              </m:r>
                            </m:e>
                          </m:d>
                        </m:e>
                        <m:sub>
                          <m:r>
                            <m:rPr>
                              <m:sty m:val="p"/>
                            </m:rPr>
                            <a:rPr lang="en-US" altLang="zh-CN">
                              <a:solidFill>
                                <a:prstClr val="black"/>
                              </a:solidFill>
                              <a:latin typeface="Cambria Math" panose="02040503050406030204" pitchFamily="18" charset="0"/>
                            </a:rPr>
                            <m:t>D</m:t>
                          </m:r>
                        </m:sub>
                      </m:sSub>
                      <m:r>
                        <a:rPr lang="en-US" altLang="zh-CN">
                          <a:solidFill>
                            <a:prstClr val="black"/>
                          </a:solidFill>
                          <a:latin typeface="Cambria Math" panose="02040503050406030204" pitchFamily="18" charset="0"/>
                        </a:rPr>
                        <m:t>=0</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3</m:t>
                          </m:r>
                        </m:sup>
                      </m:sSup>
                      <m:r>
                        <a:rPr lang="en-US" altLang="zh-CN">
                          <a:solidFill>
                            <a:prstClr val="black"/>
                          </a:solidFill>
                          <a:latin typeface="Cambria Math" panose="02040503050406030204" pitchFamily="18" charset="0"/>
                        </a:rPr>
                        <m:t>+1</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2</m:t>
                          </m:r>
                        </m:sup>
                      </m:sSup>
                      <m:r>
                        <a:rPr lang="en-US" altLang="zh-CN">
                          <a:solidFill>
                            <a:prstClr val="black"/>
                          </a:solidFill>
                          <a:latin typeface="Cambria Math" panose="02040503050406030204" pitchFamily="18" charset="0"/>
                        </a:rPr>
                        <m:t>+0</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1</m:t>
                          </m:r>
                        </m:sup>
                      </m:sSup>
                      <m:r>
                        <a:rPr lang="en-US" altLang="zh-CN">
                          <a:solidFill>
                            <a:prstClr val="black"/>
                          </a:solidFill>
                          <a:latin typeface="Cambria Math" panose="02040503050406030204" pitchFamily="18" charset="0"/>
                        </a:rPr>
                        <m:t>+1</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0</m:t>
                          </m:r>
                        </m:sup>
                      </m:sSup>
                      <m:r>
                        <a:rPr lang="en-US" altLang="zh-CN">
                          <a:solidFill>
                            <a:prstClr val="black"/>
                          </a:solidFill>
                          <a:latin typeface="Cambria Math" panose="02040503050406030204" pitchFamily="18" charset="0"/>
                        </a:rPr>
                        <m:t>=0+4+0+1</m:t>
                      </m:r>
                      <m:r>
                        <a:rPr lang="en-US" altLang="zh-CN" smtClean="0">
                          <a:solidFill>
                            <a:prstClr val="black"/>
                          </a:solidFill>
                          <a:latin typeface="Cambria Math" panose="02040503050406030204" pitchFamily="18" charset="0"/>
                        </a:rPr>
                        <m:t>=5</m:t>
                      </m:r>
                    </m:oMath>
                  </m:oMathPara>
                </a14:m>
                <a:endParaRPr lang="zh-CN" altLang="zh-CN" dirty="0">
                  <a:solidFill>
                    <a:prstClr val="black"/>
                  </a:solidFill>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a:solidFill>
                                    <a:prstClr val="black"/>
                                  </a:solidFill>
                                  <a:latin typeface="Cambria Math" panose="02040503050406030204" pitchFamily="18" charset="0"/>
                                </a:rPr>
                                <m:t>1001</m:t>
                              </m:r>
                            </m:e>
                          </m:d>
                        </m:e>
                        <m:sub>
                          <m:r>
                            <m:rPr>
                              <m:sty m:val="p"/>
                            </m:rPr>
                            <a:rPr lang="en-US" altLang="zh-CN">
                              <a:solidFill>
                                <a:prstClr val="black"/>
                              </a:solidFill>
                              <a:latin typeface="Cambria Math" panose="02040503050406030204" pitchFamily="18" charset="0"/>
                            </a:rPr>
                            <m:t>D</m:t>
                          </m:r>
                        </m:sub>
                      </m:sSub>
                      <m:r>
                        <a:rPr lang="en-US" altLang="zh-CN">
                          <a:solidFill>
                            <a:prstClr val="black"/>
                          </a:solidFill>
                          <a:latin typeface="Cambria Math" panose="02040503050406030204" pitchFamily="18" charset="0"/>
                        </a:rPr>
                        <m:t>=1</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3</m:t>
                          </m:r>
                        </m:sup>
                      </m:sSup>
                      <m:r>
                        <a:rPr lang="en-US" altLang="zh-CN">
                          <a:solidFill>
                            <a:prstClr val="black"/>
                          </a:solidFill>
                          <a:latin typeface="Cambria Math" panose="02040503050406030204" pitchFamily="18" charset="0"/>
                        </a:rPr>
                        <m:t>+0</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2</m:t>
                          </m:r>
                        </m:sup>
                      </m:sSup>
                      <m:r>
                        <a:rPr lang="en-US" altLang="zh-CN">
                          <a:solidFill>
                            <a:prstClr val="black"/>
                          </a:solidFill>
                          <a:latin typeface="Cambria Math" panose="02040503050406030204" pitchFamily="18" charset="0"/>
                        </a:rPr>
                        <m:t>+0</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1</m:t>
                          </m:r>
                        </m:sup>
                      </m:sSup>
                      <m:r>
                        <a:rPr lang="en-US" altLang="zh-CN">
                          <a:solidFill>
                            <a:prstClr val="black"/>
                          </a:solidFill>
                          <a:latin typeface="Cambria Math" panose="02040503050406030204" pitchFamily="18" charset="0"/>
                        </a:rPr>
                        <m:t>+1</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0</m:t>
                          </m:r>
                        </m:sup>
                      </m:sSup>
                      <m:r>
                        <a:rPr lang="en-US" altLang="zh-CN">
                          <a:solidFill>
                            <a:prstClr val="black"/>
                          </a:solidFill>
                          <a:latin typeface="Cambria Math" panose="02040503050406030204" pitchFamily="18" charset="0"/>
                        </a:rPr>
                        <m:t>=8+0+0+1=9</m:t>
                      </m:r>
                    </m:oMath>
                  </m:oMathPara>
                </a14:m>
                <a:endParaRPr lang="zh-CN" altLang="zh-CN" dirty="0">
                  <a:solidFill>
                    <a:prstClr val="black"/>
                  </a:solidFill>
                  <a:latin typeface="Times New Roman" panose="02020603050405020304" pitchFamily="18" charset="0"/>
                  <a:cs typeface="Times New Roman" panose="02020603050405020304" pitchFamily="18" charset="0"/>
                </a:endParaRPr>
              </a:p>
              <a:p>
                <a:r>
                  <a:rPr lang="en-US" altLang="zh-CN" dirty="0">
                    <a:solidFill>
                      <a:prstClr val="black"/>
                    </a:solidFill>
                    <a:latin typeface="Times New Roman" panose="02020603050405020304" pitchFamily="18" charset="0"/>
                    <a:cs typeface="Times New Roman" panose="02020603050405020304" pitchFamily="18" charset="0"/>
                  </a:rPr>
                  <a:t> 						</a:t>
                </a:r>
                <a14:m>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a:solidFill>
                                  <a:prstClr val="black"/>
                                </a:solidFill>
                                <a:latin typeface="Cambria Math" panose="02040503050406030204" pitchFamily="18" charset="0"/>
                              </a:rPr>
                              <m:t>1111</m:t>
                            </m:r>
                          </m:e>
                        </m:d>
                      </m:e>
                      <m:sub>
                        <m:r>
                          <m:rPr>
                            <m:sty m:val="p"/>
                          </m:rPr>
                          <a:rPr lang="en-US" altLang="zh-CN">
                            <a:solidFill>
                              <a:prstClr val="black"/>
                            </a:solidFill>
                            <a:latin typeface="Cambria Math" panose="02040503050406030204" pitchFamily="18" charset="0"/>
                          </a:rPr>
                          <m:t>D</m:t>
                        </m:r>
                      </m:sub>
                    </m:sSub>
                    <m:r>
                      <a:rPr lang="en-US" altLang="zh-CN">
                        <a:solidFill>
                          <a:prstClr val="black"/>
                        </a:solidFill>
                        <a:latin typeface="Cambria Math" panose="02040503050406030204" pitchFamily="18" charset="0"/>
                      </a:rPr>
                      <m:t>=1</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3</m:t>
                        </m:r>
                      </m:sup>
                    </m:sSup>
                    <m:r>
                      <a:rPr lang="en-US" altLang="zh-CN">
                        <a:solidFill>
                          <a:prstClr val="black"/>
                        </a:solidFill>
                        <a:latin typeface="Cambria Math" panose="02040503050406030204" pitchFamily="18" charset="0"/>
                      </a:rPr>
                      <m:t>+1</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2</m:t>
                        </m:r>
                      </m:sup>
                    </m:sSup>
                    <m:r>
                      <a:rPr lang="en-US" altLang="zh-CN">
                        <a:solidFill>
                          <a:prstClr val="black"/>
                        </a:solidFill>
                        <a:latin typeface="Cambria Math" panose="02040503050406030204" pitchFamily="18" charset="0"/>
                      </a:rPr>
                      <m:t>+1</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1</m:t>
                        </m:r>
                      </m:sup>
                    </m:sSup>
                    <m:r>
                      <a:rPr lang="en-US" altLang="zh-CN">
                        <a:solidFill>
                          <a:prstClr val="black"/>
                        </a:solidFill>
                        <a:latin typeface="Cambria Math" panose="02040503050406030204" pitchFamily="18" charset="0"/>
                      </a:rPr>
                      <m:t>+1</m:t>
                    </m:r>
                    <m:r>
                      <a:rPr lang="zh-CN" altLang="zh-CN">
                        <a:solidFill>
                          <a:prstClr val="black"/>
                        </a:solidFill>
                        <a:latin typeface="Cambria Math" panose="02040503050406030204" pitchFamily="18" charset="0"/>
                      </a:rPr>
                      <m:t>·</m:t>
                    </m:r>
                    <m:sSup>
                      <m:sSupPr>
                        <m:ctrlPr>
                          <a:rPr lang="zh-CN" altLang="zh-CN" i="1">
                            <a:solidFill>
                              <a:prstClr val="black"/>
                            </a:solidFill>
                            <a:latin typeface="Cambria Math" panose="02040503050406030204" pitchFamily="18" charset="0"/>
                          </a:rPr>
                        </m:ctrlPr>
                      </m:sSupPr>
                      <m:e>
                        <m:r>
                          <a:rPr lang="en-US" altLang="zh-CN">
                            <a:solidFill>
                              <a:prstClr val="black"/>
                            </a:solidFill>
                            <a:latin typeface="Cambria Math" panose="02040503050406030204" pitchFamily="18" charset="0"/>
                          </a:rPr>
                          <m:t>2</m:t>
                        </m:r>
                      </m:e>
                      <m:sup>
                        <m:r>
                          <a:rPr lang="en-US" altLang="zh-CN">
                            <a:solidFill>
                              <a:prstClr val="black"/>
                            </a:solidFill>
                            <a:latin typeface="Cambria Math" panose="02040503050406030204" pitchFamily="18" charset="0"/>
                          </a:rPr>
                          <m:t>0</m:t>
                        </m:r>
                      </m:sup>
                    </m:sSup>
                    <m:r>
                      <a:rPr lang="en-US" altLang="zh-CN">
                        <a:solidFill>
                          <a:prstClr val="black"/>
                        </a:solidFill>
                        <a:latin typeface="Cambria Math" panose="02040503050406030204" pitchFamily="18" charset="0"/>
                      </a:rPr>
                      <m:t>=8+4+2+1=15</m:t>
                    </m:r>
                  </m:oMath>
                </a14:m>
                <a:r>
                  <a:rPr lang="en-US" altLang="zh-CN" dirty="0">
                    <a:solidFill>
                      <a:prstClr val="black"/>
                    </a:solidFill>
                    <a:latin typeface="Times New Roman" panose="02020603050405020304" pitchFamily="18" charset="0"/>
                    <a:cs typeface="Times New Roman" panose="02020603050405020304" pitchFamily="18" charset="0"/>
                  </a:rPr>
                  <a:t>  </a:t>
                </a:r>
                <a:endParaRPr lang="zh-CN" altLang="zh-CN" dirty="0">
                  <a:solidFill>
                    <a:prstClr val="black"/>
                  </a:solidFill>
                  <a:latin typeface="Times New Roman" panose="02020603050405020304" pitchFamily="18" charset="0"/>
                  <a:cs typeface="Times New Roman" panose="02020603050405020304" pitchFamily="18" charset="0"/>
                </a:endParaRPr>
              </a:p>
              <a:p>
                <a:endParaRPr lang="zh-CN" altLang="zh-CN" dirty="0">
                  <a:solidFill>
                    <a:prstClr val="black"/>
                  </a:solidFill>
                </a:endParaRPr>
              </a:p>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prstClr val="black"/>
                    </a:solidFill>
                  </a:rPr>
                  <a:t>对于</a:t>
                </a:r>
                <a:r>
                  <a:rPr lang="en-US" altLang="zh-CN" sz="2000" i="1" dirty="0">
                    <a:solidFill>
                      <a:prstClr val="black"/>
                    </a:solidFill>
                  </a:rPr>
                  <a:t>n</a:t>
                </a:r>
                <a:r>
                  <a:rPr lang="zh-CN" altLang="zh-CN" sz="2000" dirty="0">
                    <a:solidFill>
                      <a:prstClr val="black"/>
                    </a:solidFill>
                  </a:rPr>
                  <a:t>位的无符号数其能代表的数值范围</a:t>
                </a:r>
                <a:r>
                  <a:rPr lang="zh-CN" altLang="en-US" sz="2000" dirty="0">
                    <a:solidFill>
                      <a:prstClr val="black"/>
                    </a:solidFill>
                  </a:rPr>
                  <a:t>为</a:t>
                </a:r>
                <a:r>
                  <a:rPr lang="en-US" altLang="zh-CN" sz="2000" dirty="0">
                    <a:solidFill>
                      <a:prstClr val="black"/>
                    </a:solidFill>
                    <a:latin typeface="Times New Roman" panose="02020603050405020304" pitchFamily="18" charset="0"/>
                    <a:cs typeface="Times New Roman" panose="02020603050405020304" pitchFamily="18" charset="0"/>
                  </a:rPr>
                  <a:t>0~</a:t>
                </a:r>
                <a14:m>
                  <m:oMath xmlns:m="http://schemas.openxmlformats.org/officeDocument/2006/math">
                    <m:sSup>
                      <m:sSupPr>
                        <m:ctrlPr>
                          <a:rPr lang="zh-CN" altLang="zh-CN" sz="2000" i="1">
                            <a:solidFill>
                              <a:prstClr val="black"/>
                            </a:solidFill>
                            <a:latin typeface="Cambria Math" panose="02040503050406030204" pitchFamily="18" charset="0"/>
                          </a:rPr>
                        </m:ctrlPr>
                      </m:sSupPr>
                      <m:e>
                        <m:r>
                          <a:rPr lang="en-US" altLang="zh-CN" sz="2000">
                            <a:solidFill>
                              <a:prstClr val="black"/>
                            </a:solidFill>
                            <a:latin typeface="Cambria Math" panose="02040503050406030204" pitchFamily="18" charset="0"/>
                          </a:rPr>
                          <m:t>2</m:t>
                        </m:r>
                      </m:e>
                      <m:sup>
                        <m:r>
                          <a:rPr lang="en-US" altLang="zh-CN" sz="2000" i="1">
                            <a:solidFill>
                              <a:prstClr val="black"/>
                            </a:solidFill>
                            <a:latin typeface="Cambria Math" panose="02040503050406030204" pitchFamily="18" charset="0"/>
                          </a:rPr>
                          <m:t>𝑛</m:t>
                        </m:r>
                      </m:sup>
                    </m:sSup>
                    <m:r>
                      <a:rPr lang="en-US" altLang="zh-CN" sz="2000" i="1">
                        <a:solidFill>
                          <a:prstClr val="black"/>
                        </a:solidFill>
                        <a:latin typeface="Cambria Math" panose="02040503050406030204" pitchFamily="18" charset="0"/>
                      </a:rPr>
                      <m:t>−</m:t>
                    </m:r>
                    <m:r>
                      <a:rPr lang="en-US" altLang="zh-CN" sz="2000">
                        <a:solidFill>
                          <a:prstClr val="black"/>
                        </a:solidFill>
                        <a:latin typeface="Cambria Math" panose="02040503050406030204" pitchFamily="18" charset="0"/>
                      </a:rPr>
                      <m:t>1</m:t>
                    </m:r>
                  </m:oMath>
                </a14:m>
                <a:r>
                  <a:rPr lang="zh-CN" altLang="en-US" sz="2400" dirty="0">
                    <a:solidFill>
                      <a:srgbClr val="191B0E"/>
                    </a:solidFill>
                    <a:latin typeface="Times New Roman" panose="02020603050405020304" pitchFamily="18" charset="0"/>
                    <a:cs typeface="Times New Roman" panose="02020603050405020304" pitchFamily="18" charset="0"/>
                  </a:rPr>
                  <a:t>。</a:t>
                </a:r>
              </a:p>
            </p:txBody>
          </p:sp>
        </mc:Choice>
        <mc:Fallback xmlns="">
          <p:sp>
            <p:nvSpPr>
              <p:cNvPr id="24" name="矩形 23">
                <a:extLst>
                  <a:ext uri="{FF2B5EF4-FFF2-40B4-BE49-F238E27FC236}">
                    <a16:creationId xmlns:a16="http://schemas.microsoft.com/office/drawing/2014/main" id="{C04A6DD0-0D5F-EF41-AAE9-711F1271746E}"/>
                  </a:ext>
                </a:extLst>
              </p:cNvPr>
              <p:cNvSpPr>
                <a:spLocks noRot="1" noChangeAspect="1" noMove="1" noResize="1" noEditPoints="1" noAdjustHandles="1" noChangeArrowheads="1" noChangeShapeType="1" noTextEdit="1"/>
              </p:cNvSpPr>
              <p:nvPr/>
            </p:nvSpPr>
            <p:spPr>
              <a:xfrm>
                <a:off x="158673" y="1471004"/>
                <a:ext cx="11705358" cy="4159280"/>
              </a:xfrm>
              <a:prstGeom prst="rect">
                <a:avLst/>
              </a:prstGeom>
              <a:blipFill>
                <a:blip r:embed="rId3"/>
                <a:stretch>
                  <a:fillRect t="-1520" b="-212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984040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animEffect transition="in" filter="fade">
                                      <p:cBhvr>
                                        <p:cTn id="7" dur="500"/>
                                        <p:tgtEl>
                                          <p:spTgt spid="2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
                                            <p:txEl>
                                              <p:pRg st="2" end="2"/>
                                            </p:txEl>
                                          </p:spTgt>
                                        </p:tgtEl>
                                        <p:attrNameLst>
                                          <p:attrName>style.visibility</p:attrName>
                                        </p:attrNameLst>
                                      </p:cBhvr>
                                      <p:to>
                                        <p:strVal val="visible"/>
                                      </p:to>
                                    </p:set>
                                    <p:animEffect transition="in" filter="fade">
                                      <p:cBhvr>
                                        <p:cTn id="12" dur="500"/>
                                        <p:tgtEl>
                                          <p:spTgt spid="24">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4">
                                            <p:txEl>
                                              <p:pRg st="3" end="3"/>
                                            </p:txEl>
                                          </p:spTgt>
                                        </p:tgtEl>
                                        <p:attrNameLst>
                                          <p:attrName>style.visibility</p:attrName>
                                        </p:attrNameLst>
                                      </p:cBhvr>
                                      <p:to>
                                        <p:strVal val="visible"/>
                                      </p:to>
                                    </p:set>
                                    <p:animEffect transition="in" filter="fade">
                                      <p:cBhvr>
                                        <p:cTn id="15" dur="500"/>
                                        <p:tgtEl>
                                          <p:spTgt spid="24">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4">
                                            <p:txEl>
                                              <p:pRg st="4" end="4"/>
                                            </p:txEl>
                                          </p:spTgt>
                                        </p:tgtEl>
                                        <p:attrNameLst>
                                          <p:attrName>style.visibility</p:attrName>
                                        </p:attrNameLst>
                                      </p:cBhvr>
                                      <p:to>
                                        <p:strVal val="visible"/>
                                      </p:to>
                                    </p:set>
                                    <p:animEffect transition="in" filter="fade">
                                      <p:cBhvr>
                                        <p:cTn id="20" dur="500"/>
                                        <p:tgtEl>
                                          <p:spTgt spid="24">
                                            <p:txEl>
                                              <p:pRg st="4" end="4"/>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24">
                                            <p:txEl>
                                              <p:pRg st="5" end="5"/>
                                            </p:txEl>
                                          </p:spTgt>
                                        </p:tgtEl>
                                        <p:attrNameLst>
                                          <p:attrName>style.visibility</p:attrName>
                                        </p:attrNameLst>
                                      </p:cBhvr>
                                      <p:to>
                                        <p:strVal val="visible"/>
                                      </p:to>
                                    </p:set>
                                    <p:animEffect transition="in" filter="fade">
                                      <p:cBhvr>
                                        <p:cTn id="23" dur="500"/>
                                        <p:tgtEl>
                                          <p:spTgt spid="24">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4">
                                            <p:txEl>
                                              <p:pRg st="6" end="6"/>
                                            </p:txEl>
                                          </p:spTgt>
                                        </p:tgtEl>
                                        <p:attrNameLst>
                                          <p:attrName>style.visibility</p:attrName>
                                        </p:attrNameLst>
                                      </p:cBhvr>
                                      <p:to>
                                        <p:strVal val="visible"/>
                                      </p:to>
                                    </p:set>
                                    <p:animEffect transition="in" filter="fade">
                                      <p:cBhvr>
                                        <p:cTn id="28" dur="500"/>
                                        <p:tgtEl>
                                          <p:spTgt spid="24">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4">
                                            <p:txEl>
                                              <p:pRg st="7" end="7"/>
                                            </p:txEl>
                                          </p:spTgt>
                                        </p:tgtEl>
                                        <p:attrNameLst>
                                          <p:attrName>style.visibility</p:attrName>
                                        </p:attrNameLst>
                                      </p:cBhvr>
                                      <p:to>
                                        <p:strVal val="visible"/>
                                      </p:to>
                                    </p:set>
                                    <p:animEffect transition="in" filter="fade">
                                      <p:cBhvr>
                                        <p:cTn id="33" dur="500"/>
                                        <p:tgtEl>
                                          <p:spTgt spid="24">
                                            <p:txEl>
                                              <p:pRg st="7" end="7"/>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24">
                                            <p:txEl>
                                              <p:pRg st="8" end="8"/>
                                            </p:txEl>
                                          </p:spTgt>
                                        </p:tgtEl>
                                        <p:attrNameLst>
                                          <p:attrName>style.visibility</p:attrName>
                                        </p:attrNameLst>
                                      </p:cBhvr>
                                      <p:to>
                                        <p:strVal val="visible"/>
                                      </p:to>
                                    </p:set>
                                    <p:animEffect transition="in" filter="fade">
                                      <p:cBhvr>
                                        <p:cTn id="38" dur="500"/>
                                        <p:tgtEl>
                                          <p:spTgt spid="24">
                                            <p:txEl>
                                              <p:pRg st="8" end="8"/>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4">
                                            <p:txEl>
                                              <p:pRg st="10" end="10"/>
                                            </p:txEl>
                                          </p:spTgt>
                                        </p:tgtEl>
                                        <p:attrNameLst>
                                          <p:attrName>style.visibility</p:attrName>
                                        </p:attrNameLst>
                                      </p:cBhvr>
                                      <p:to>
                                        <p:strVal val="visible"/>
                                      </p:to>
                                    </p:set>
                                    <p:animEffect transition="in" filter="fade">
                                      <p:cBhvr>
                                        <p:cTn id="43" dur="500"/>
                                        <p:tgtEl>
                                          <p:spTgt spid="2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整数的表示</a:t>
            </a:r>
            <a:r>
              <a:rPr lang="en-US" altLang="zh-CN" dirty="0">
                <a:solidFill>
                  <a:schemeClr val="tx1"/>
                </a:solidFill>
              </a:rPr>
              <a:t>-</a:t>
            </a:r>
            <a:r>
              <a:rPr lang="zh-CN" altLang="en-US" dirty="0">
                <a:solidFill>
                  <a:schemeClr val="tx1"/>
                </a:solidFill>
              </a:rPr>
              <a:t>有符号数编码</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机器数和真值</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6</a:t>
            </a:fld>
            <a:endParaRPr lang="zh-CN" altLang="en-US">
              <a:solidFill>
                <a:prstClr val="black"/>
              </a:solidFill>
            </a:endParaRPr>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381643"/>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srgbClr val="191B0E"/>
                </a:solidFill>
                <a:latin typeface="Times New Roman" panose="02020603050405020304" pitchFamily="18" charset="0"/>
                <a:cs typeface="Times New Roman" panose="02020603050405020304" pitchFamily="18" charset="0"/>
              </a:rPr>
              <a:t>机器只能识别</a:t>
            </a:r>
            <a:r>
              <a:rPr lang="en-US" altLang="zh-CN" sz="2000" dirty="0">
                <a:solidFill>
                  <a:srgbClr val="191B0E"/>
                </a:solidFill>
                <a:latin typeface="Times New Roman" panose="02020603050405020304" pitchFamily="18" charset="0"/>
                <a:cs typeface="Times New Roman" panose="02020603050405020304" pitchFamily="18" charset="0"/>
              </a:rPr>
              <a:t>0</a:t>
            </a:r>
            <a:r>
              <a:rPr lang="zh-CN" altLang="zh-CN" sz="2000" dirty="0">
                <a:solidFill>
                  <a:srgbClr val="191B0E"/>
                </a:solidFill>
                <a:latin typeface="Times New Roman" panose="02020603050405020304" pitchFamily="18" charset="0"/>
                <a:cs typeface="Times New Roman" panose="02020603050405020304" pitchFamily="18" charset="0"/>
              </a:rPr>
              <a:t>和</a:t>
            </a:r>
            <a:r>
              <a:rPr lang="en-US" altLang="zh-CN" sz="2000" dirty="0">
                <a:solidFill>
                  <a:srgbClr val="191B0E"/>
                </a:solidFill>
                <a:latin typeface="Times New Roman" panose="02020603050405020304" pitchFamily="18" charset="0"/>
                <a:cs typeface="Times New Roman" panose="02020603050405020304" pitchFamily="18" charset="0"/>
              </a:rPr>
              <a:t>1</a:t>
            </a:r>
            <a:r>
              <a:rPr lang="zh-CN" altLang="zh-CN" sz="2000" dirty="0">
                <a:solidFill>
                  <a:srgbClr val="191B0E"/>
                </a:solidFill>
                <a:latin typeface="Times New Roman" panose="02020603050405020304" pitchFamily="18" charset="0"/>
                <a:cs typeface="Times New Roman" panose="02020603050405020304" pitchFamily="18" charset="0"/>
              </a:rPr>
              <a:t>，不能直接识别“正”和“负”，因此可以用</a:t>
            </a:r>
            <a:r>
              <a:rPr lang="en-US" altLang="zh-CN" sz="2000" dirty="0">
                <a:solidFill>
                  <a:srgbClr val="191B0E"/>
                </a:solidFill>
                <a:latin typeface="Times New Roman" panose="02020603050405020304" pitchFamily="18" charset="0"/>
                <a:cs typeface="Times New Roman" panose="02020603050405020304" pitchFamily="18" charset="0"/>
              </a:rPr>
              <a:t>0</a:t>
            </a:r>
            <a:r>
              <a:rPr lang="zh-CN" altLang="zh-CN" sz="2000" dirty="0">
                <a:solidFill>
                  <a:srgbClr val="191B0E"/>
                </a:solidFill>
                <a:latin typeface="Times New Roman" panose="02020603050405020304" pitchFamily="18" charset="0"/>
                <a:cs typeface="Times New Roman" panose="02020603050405020304" pitchFamily="18" charset="0"/>
              </a:rPr>
              <a:t>表示“正”，用</a:t>
            </a:r>
            <a:r>
              <a:rPr lang="en-US" altLang="zh-CN" sz="2000" dirty="0">
                <a:solidFill>
                  <a:srgbClr val="191B0E"/>
                </a:solidFill>
                <a:latin typeface="Times New Roman" panose="02020603050405020304" pitchFamily="18" charset="0"/>
                <a:cs typeface="Times New Roman" panose="02020603050405020304" pitchFamily="18" charset="0"/>
              </a:rPr>
              <a:t>1</a:t>
            </a:r>
            <a:r>
              <a:rPr lang="zh-CN" altLang="zh-CN" sz="2000" dirty="0">
                <a:solidFill>
                  <a:srgbClr val="191B0E"/>
                </a:solidFill>
                <a:latin typeface="Times New Roman" panose="02020603050405020304" pitchFamily="18" charset="0"/>
                <a:cs typeface="Times New Roman" panose="02020603050405020304" pitchFamily="18" charset="0"/>
              </a:rPr>
              <a:t>表示“负”</a:t>
            </a:r>
            <a:r>
              <a:rPr lang="zh-CN" altLang="en-US" sz="2000" dirty="0">
                <a:solidFill>
                  <a:srgbClr val="191B0E"/>
                </a:solidFill>
                <a:latin typeface="Times New Roman" panose="02020603050405020304" pitchFamily="18" charset="0"/>
                <a:cs typeface="Times New Roman" panose="02020603050405020304" pitchFamily="18" charset="0"/>
              </a:rPr>
              <a:t>。</a:t>
            </a:r>
            <a:endParaRPr lang="en-US" altLang="zh-CN" sz="2000" dirty="0">
              <a:solidFill>
                <a:srgbClr val="191B0E"/>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EE7C1BF8-8BCC-4268-A21F-06AB2BCC5828}"/>
              </a:ext>
            </a:extLst>
          </p:cNvPr>
          <p:cNvSpPr/>
          <p:nvPr/>
        </p:nvSpPr>
        <p:spPr>
          <a:xfrm>
            <a:off x="158673" y="3689566"/>
            <a:ext cx="11705358" cy="1808187"/>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srgbClr val="191B0E"/>
                </a:solidFill>
                <a:latin typeface="Times New Roman" panose="02020603050405020304" pitchFamily="18" charset="0"/>
                <a:cs typeface="Times New Roman" panose="02020603050405020304" pitchFamily="18" charset="0"/>
              </a:rPr>
              <a:t>一个有符号数在计算机中的二进制表示形式叫作这个数的机器数，将机器数所对应的真正的数值叫作真值</a:t>
            </a:r>
            <a:r>
              <a:rPr lang="zh-CN" altLang="en-US" sz="2000" dirty="0">
                <a:solidFill>
                  <a:srgbClr val="191B0E"/>
                </a:solidFill>
                <a:latin typeface="Times New Roman" panose="02020603050405020304" pitchFamily="18" charset="0"/>
                <a:cs typeface="Times New Roman" panose="02020603050405020304" pitchFamily="18" charset="0"/>
              </a:rPr>
              <a:t>。</a:t>
            </a:r>
            <a:endParaRPr lang="en-US" altLang="zh-CN" sz="2000" dirty="0">
              <a:solidFill>
                <a:srgbClr val="191B0E"/>
              </a:solidFill>
              <a:latin typeface="Times New Roman" panose="02020603050405020304" pitchFamily="18" charset="0"/>
              <a:cs typeface="Times New Roman" panose="02020603050405020304" pitchFamily="18" charset="0"/>
            </a:endParaRPr>
          </a:p>
          <a:p>
            <a:pPr marL="530225" lvl="1" defTabSz="914400">
              <a:lnSpc>
                <a:spcPct val="94000"/>
              </a:lnSpc>
              <a:spcBef>
                <a:spcPts val="500"/>
              </a:spcBef>
              <a:spcAft>
                <a:spcPts val="200"/>
              </a:spcAft>
            </a:pPr>
            <a:r>
              <a:rPr lang="en-US" altLang="zh-CN" sz="2000" dirty="0">
                <a:solidFill>
                  <a:srgbClr val="191B0E"/>
                </a:solidFill>
                <a:latin typeface="Times New Roman" panose="02020603050405020304" pitchFamily="18" charset="0"/>
                <a:cs typeface="Times New Roman" panose="02020603050405020304" pitchFamily="18" charset="0"/>
              </a:rPr>
              <a:t>	</a:t>
            </a:r>
            <a:r>
              <a:rPr lang="zh-CN" altLang="en-US" dirty="0">
                <a:solidFill>
                  <a:srgbClr val="191B0E"/>
                </a:solidFill>
                <a:latin typeface="Times New Roman" panose="02020603050405020304" pitchFamily="18" charset="0"/>
                <a:cs typeface="Times New Roman" panose="02020603050405020304" pitchFamily="18" charset="0"/>
              </a:rPr>
              <a:t>举例：</a:t>
            </a:r>
            <a:endParaRPr lang="en-US" altLang="zh-CN" dirty="0">
              <a:solidFill>
                <a:srgbClr val="191B0E"/>
              </a:solidFill>
              <a:latin typeface="Times New Roman" panose="02020603050405020304" pitchFamily="18" charset="0"/>
              <a:cs typeface="Times New Roman" panose="02020603050405020304" pitchFamily="18" charset="0"/>
            </a:endParaRPr>
          </a:p>
          <a:p>
            <a:pPr marL="987425" lvl="2" defTabSz="914400">
              <a:lnSpc>
                <a:spcPct val="94000"/>
              </a:lnSpc>
              <a:spcBef>
                <a:spcPts val="500"/>
              </a:spcBef>
              <a:spcAft>
                <a:spcPts val="200"/>
              </a:spcAft>
            </a:pPr>
            <a:r>
              <a:rPr lang="en-US" altLang="zh-CN" dirty="0">
                <a:solidFill>
                  <a:srgbClr val="191B0E"/>
                </a:solidFill>
                <a:latin typeface="Times New Roman" panose="02020603050405020304" pitchFamily="18" charset="0"/>
                <a:cs typeface="Times New Roman" panose="02020603050405020304" pitchFamily="18" charset="0"/>
              </a:rPr>
              <a:t>	                                     </a:t>
            </a:r>
            <a:r>
              <a:rPr lang="zh-CN" altLang="en-US" dirty="0">
                <a:solidFill>
                  <a:srgbClr val="191B0E"/>
                </a:solidFill>
                <a:latin typeface="Times New Roman" panose="02020603050405020304" pitchFamily="18" charset="0"/>
                <a:cs typeface="Times New Roman" panose="02020603050405020304" pitchFamily="18" charset="0"/>
              </a:rPr>
              <a:t>机器数</a:t>
            </a:r>
            <a:r>
              <a:rPr lang="en-US" altLang="zh-CN" dirty="0">
                <a:solidFill>
                  <a:srgbClr val="191B0E"/>
                </a:solidFill>
                <a:latin typeface="Times New Roman" panose="02020603050405020304" pitchFamily="18" charset="0"/>
                <a:cs typeface="Times New Roman" panose="02020603050405020304" pitchFamily="18" charset="0"/>
              </a:rPr>
              <a:t>010011</a:t>
            </a:r>
            <a:r>
              <a:rPr lang="zh-CN" altLang="en-US" dirty="0">
                <a:solidFill>
                  <a:srgbClr val="191B0E"/>
                </a:solidFill>
                <a:latin typeface="Times New Roman" panose="02020603050405020304" pitchFamily="18" charset="0"/>
                <a:cs typeface="Times New Roman" panose="02020603050405020304" pitchFamily="18" charset="0"/>
              </a:rPr>
              <a:t>，真值为</a:t>
            </a:r>
            <a:r>
              <a:rPr lang="en-US" altLang="zh-CN" dirty="0">
                <a:solidFill>
                  <a:srgbClr val="191B0E"/>
                </a:solidFill>
                <a:latin typeface="Times New Roman" panose="02020603050405020304" pitchFamily="18" charset="0"/>
                <a:cs typeface="Times New Roman" panose="02020603050405020304" pitchFamily="18" charset="0"/>
              </a:rPr>
              <a:t>+10011</a:t>
            </a:r>
            <a:r>
              <a:rPr lang="zh-CN" altLang="en-US" dirty="0">
                <a:solidFill>
                  <a:srgbClr val="191B0E"/>
                </a:solidFill>
                <a:latin typeface="Times New Roman" panose="02020603050405020304" pitchFamily="18" charset="0"/>
                <a:cs typeface="Times New Roman" panose="02020603050405020304" pitchFamily="18" charset="0"/>
              </a:rPr>
              <a:t>。</a:t>
            </a:r>
            <a:endParaRPr lang="en-US" altLang="zh-CN" dirty="0">
              <a:solidFill>
                <a:srgbClr val="191B0E"/>
              </a:solidFill>
              <a:latin typeface="Times New Roman" panose="02020603050405020304" pitchFamily="18" charset="0"/>
              <a:cs typeface="Times New Roman" panose="02020603050405020304" pitchFamily="18" charset="0"/>
            </a:endParaRPr>
          </a:p>
          <a:p>
            <a:pPr marL="987425" lvl="2" defTabSz="914400">
              <a:lnSpc>
                <a:spcPct val="94000"/>
              </a:lnSpc>
              <a:spcBef>
                <a:spcPts val="500"/>
              </a:spcBef>
              <a:spcAft>
                <a:spcPts val="200"/>
              </a:spcAft>
            </a:pPr>
            <a:r>
              <a:rPr lang="en-US" altLang="zh-CN" dirty="0">
                <a:solidFill>
                  <a:srgbClr val="191B0E"/>
                </a:solidFill>
                <a:latin typeface="Times New Roman" panose="02020603050405020304" pitchFamily="18" charset="0"/>
                <a:cs typeface="Times New Roman" panose="02020603050405020304" pitchFamily="18" charset="0"/>
              </a:rPr>
              <a:t>	                                     </a:t>
            </a:r>
            <a:r>
              <a:rPr lang="zh-CN" altLang="en-US" dirty="0">
                <a:solidFill>
                  <a:srgbClr val="191B0E"/>
                </a:solidFill>
                <a:latin typeface="Times New Roman" panose="02020603050405020304" pitchFamily="18" charset="0"/>
                <a:cs typeface="Times New Roman" panose="02020603050405020304" pitchFamily="18" charset="0"/>
              </a:rPr>
              <a:t>机器数</a:t>
            </a:r>
            <a:r>
              <a:rPr lang="en-US" altLang="zh-CN" dirty="0">
                <a:solidFill>
                  <a:srgbClr val="191B0E"/>
                </a:solidFill>
                <a:latin typeface="Times New Roman" panose="02020603050405020304" pitchFamily="18" charset="0"/>
                <a:cs typeface="Times New Roman" panose="02020603050405020304" pitchFamily="18" charset="0"/>
              </a:rPr>
              <a:t>110011</a:t>
            </a:r>
            <a:r>
              <a:rPr lang="zh-CN" altLang="en-US" dirty="0">
                <a:solidFill>
                  <a:srgbClr val="191B0E"/>
                </a:solidFill>
                <a:latin typeface="Times New Roman" panose="02020603050405020304" pitchFamily="18" charset="0"/>
                <a:cs typeface="Times New Roman" panose="02020603050405020304" pitchFamily="18" charset="0"/>
              </a:rPr>
              <a:t>，真值为</a:t>
            </a:r>
            <a:r>
              <a:rPr lang="en-US" altLang="zh-CN" dirty="0">
                <a:solidFill>
                  <a:srgbClr val="191B0E"/>
                </a:solidFill>
                <a:latin typeface="Times New Roman" panose="02020603050405020304" pitchFamily="18" charset="0"/>
                <a:cs typeface="Times New Roman" panose="02020603050405020304" pitchFamily="18" charset="0"/>
              </a:rPr>
              <a:t>-10011</a:t>
            </a:r>
            <a:r>
              <a:rPr lang="zh-CN" altLang="en-US" dirty="0">
                <a:solidFill>
                  <a:srgbClr val="191B0E"/>
                </a:solidFill>
                <a:latin typeface="Times New Roman" panose="02020603050405020304" pitchFamily="18" charset="0"/>
                <a:cs typeface="Times New Roman" panose="02020603050405020304" pitchFamily="18" charset="0"/>
              </a:rPr>
              <a:t>。</a:t>
            </a:r>
            <a:endParaRPr lang="en-US" altLang="zh-CN" dirty="0">
              <a:solidFill>
                <a:srgbClr val="191B0E"/>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361C1075-4ABF-4CEB-8674-67530D16730F}"/>
              </a:ext>
            </a:extLst>
          </p:cNvPr>
          <p:cNvSpPr/>
          <p:nvPr/>
        </p:nvSpPr>
        <p:spPr>
          <a:xfrm>
            <a:off x="158673" y="1936348"/>
            <a:ext cx="11705358" cy="1461041"/>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srgbClr val="191B0E"/>
                </a:solidFill>
                <a:latin typeface="Times New Roman" panose="02020603050405020304" pitchFamily="18" charset="0"/>
                <a:cs typeface="Times New Roman" panose="02020603050405020304" pitchFamily="18" charset="0"/>
              </a:rPr>
              <a:t>在计算机中用一个数的最高位存放符号，有效数字存放在符号位之后，这样就组成了有符号数</a:t>
            </a:r>
            <a:r>
              <a:rPr lang="zh-CN" altLang="en-US" sz="2000" dirty="0">
                <a:solidFill>
                  <a:srgbClr val="191B0E"/>
                </a:solidFill>
                <a:latin typeface="Times New Roman" panose="02020603050405020304" pitchFamily="18" charset="0"/>
                <a:cs typeface="Times New Roman" panose="02020603050405020304" pitchFamily="18" charset="0"/>
              </a:rPr>
              <a:t>。</a:t>
            </a:r>
            <a:endParaRPr lang="en-US" altLang="zh-CN" sz="2000" dirty="0">
              <a:solidFill>
                <a:srgbClr val="191B0E"/>
              </a:solidFill>
              <a:latin typeface="Times New Roman" panose="02020603050405020304" pitchFamily="18" charset="0"/>
              <a:cs typeface="Times New Roman" panose="02020603050405020304" pitchFamily="18" charset="0"/>
            </a:endParaRPr>
          </a:p>
          <a:p>
            <a:pPr marL="530225" lvl="1" defTabSz="914400">
              <a:lnSpc>
                <a:spcPct val="94000"/>
              </a:lnSpc>
              <a:spcBef>
                <a:spcPts val="500"/>
              </a:spcBef>
              <a:spcAft>
                <a:spcPts val="200"/>
              </a:spcAft>
            </a:pPr>
            <a:r>
              <a:rPr lang="en-US" altLang="zh-CN" sz="2000" dirty="0">
                <a:solidFill>
                  <a:srgbClr val="191B0E"/>
                </a:solidFill>
                <a:latin typeface="Times New Roman" panose="02020603050405020304" pitchFamily="18" charset="0"/>
                <a:cs typeface="Times New Roman" panose="02020603050405020304" pitchFamily="18" charset="0"/>
              </a:rPr>
              <a:t>	</a:t>
            </a:r>
            <a:r>
              <a:rPr lang="zh-CN" altLang="en-US" dirty="0">
                <a:solidFill>
                  <a:srgbClr val="191B0E"/>
                </a:solidFill>
                <a:latin typeface="Times New Roman" panose="02020603050405020304" pitchFamily="18" charset="0"/>
                <a:cs typeface="Times New Roman" panose="02020603050405020304" pitchFamily="18" charset="0"/>
              </a:rPr>
              <a:t>举例：</a:t>
            </a:r>
            <a:endParaRPr lang="en-US" altLang="zh-CN" dirty="0">
              <a:solidFill>
                <a:srgbClr val="191B0E"/>
              </a:solidFill>
              <a:latin typeface="Times New Roman" panose="02020603050405020304" pitchFamily="18" charset="0"/>
              <a:cs typeface="Times New Roman" panose="02020603050405020304" pitchFamily="18" charset="0"/>
            </a:endParaRPr>
          </a:p>
          <a:p>
            <a:pPr marL="530225" lvl="1" algn="ctr" defTabSz="914400">
              <a:lnSpc>
                <a:spcPct val="94000"/>
              </a:lnSpc>
              <a:spcBef>
                <a:spcPts val="500"/>
              </a:spcBef>
              <a:spcAft>
                <a:spcPts val="200"/>
              </a:spcAft>
            </a:pPr>
            <a:r>
              <a:rPr lang="en-US" altLang="zh-CN" dirty="0">
                <a:solidFill>
                  <a:srgbClr val="191B0E"/>
                </a:solidFill>
                <a:latin typeface="Times New Roman" panose="02020603050405020304" pitchFamily="18" charset="0"/>
                <a:cs typeface="Times New Roman" panose="02020603050405020304" pitchFamily="18" charset="0"/>
              </a:rPr>
              <a:t>	</a:t>
            </a:r>
            <a:r>
              <a:rPr lang="zh-CN" altLang="en-US" dirty="0">
                <a:solidFill>
                  <a:srgbClr val="191B0E"/>
                </a:solidFill>
                <a:latin typeface="Times New Roman" panose="02020603050405020304" pitchFamily="18" charset="0"/>
                <a:cs typeface="Times New Roman" panose="02020603050405020304" pitchFamily="18" charset="0"/>
              </a:rPr>
              <a:t>有符号数</a:t>
            </a:r>
            <a:r>
              <a:rPr lang="en-US" altLang="zh-CN" dirty="0">
                <a:solidFill>
                  <a:srgbClr val="191B0E"/>
                </a:solidFill>
                <a:latin typeface="Times New Roman" panose="02020603050405020304" pitchFamily="18" charset="0"/>
                <a:cs typeface="Times New Roman" panose="02020603050405020304" pitchFamily="18" charset="0"/>
              </a:rPr>
              <a:t>+10011</a:t>
            </a:r>
            <a:r>
              <a:rPr lang="zh-CN" altLang="en-US" dirty="0">
                <a:solidFill>
                  <a:srgbClr val="191B0E"/>
                </a:solidFill>
                <a:latin typeface="Times New Roman" panose="02020603050405020304" pitchFamily="18" charset="0"/>
                <a:cs typeface="Times New Roman" panose="02020603050405020304" pitchFamily="18" charset="0"/>
              </a:rPr>
              <a:t>，在机器中表示为</a:t>
            </a:r>
            <a:r>
              <a:rPr lang="en-US" altLang="zh-CN" dirty="0">
                <a:solidFill>
                  <a:srgbClr val="191B0E"/>
                </a:solidFill>
                <a:latin typeface="Times New Roman" panose="02020603050405020304" pitchFamily="18" charset="0"/>
                <a:cs typeface="Times New Roman" panose="02020603050405020304" pitchFamily="18" charset="0"/>
              </a:rPr>
              <a:t>010011</a:t>
            </a:r>
            <a:r>
              <a:rPr lang="zh-CN" altLang="en-US" dirty="0">
                <a:solidFill>
                  <a:srgbClr val="191B0E"/>
                </a:solidFill>
                <a:latin typeface="Times New Roman" panose="02020603050405020304" pitchFamily="18" charset="0"/>
                <a:cs typeface="Times New Roman" panose="02020603050405020304" pitchFamily="18" charset="0"/>
              </a:rPr>
              <a:t>。</a:t>
            </a:r>
            <a:endParaRPr lang="en-US" altLang="zh-CN" dirty="0">
              <a:solidFill>
                <a:srgbClr val="191B0E"/>
              </a:solidFill>
              <a:latin typeface="Times New Roman" panose="02020603050405020304" pitchFamily="18" charset="0"/>
              <a:cs typeface="Times New Roman" panose="02020603050405020304" pitchFamily="18" charset="0"/>
            </a:endParaRPr>
          </a:p>
          <a:p>
            <a:pPr marL="530225" lvl="1" algn="ctr" defTabSz="914400">
              <a:lnSpc>
                <a:spcPct val="94000"/>
              </a:lnSpc>
              <a:spcBef>
                <a:spcPts val="500"/>
              </a:spcBef>
              <a:spcAft>
                <a:spcPts val="200"/>
              </a:spcAft>
            </a:pPr>
            <a:r>
              <a:rPr lang="en-US" altLang="zh-CN" dirty="0">
                <a:solidFill>
                  <a:srgbClr val="191B0E"/>
                </a:solidFill>
                <a:latin typeface="Times New Roman" panose="02020603050405020304" pitchFamily="18" charset="0"/>
                <a:cs typeface="Times New Roman" panose="02020603050405020304" pitchFamily="18" charset="0"/>
              </a:rPr>
              <a:t>	</a:t>
            </a:r>
            <a:r>
              <a:rPr lang="zh-CN" altLang="en-US" dirty="0">
                <a:solidFill>
                  <a:srgbClr val="191B0E"/>
                </a:solidFill>
                <a:latin typeface="Times New Roman" panose="02020603050405020304" pitchFamily="18" charset="0"/>
                <a:cs typeface="Times New Roman" panose="02020603050405020304" pitchFamily="18" charset="0"/>
              </a:rPr>
              <a:t>有符号数</a:t>
            </a:r>
            <a:r>
              <a:rPr lang="en-US" altLang="zh-CN" dirty="0">
                <a:solidFill>
                  <a:srgbClr val="191B0E"/>
                </a:solidFill>
                <a:latin typeface="Times New Roman" panose="02020603050405020304" pitchFamily="18" charset="0"/>
                <a:cs typeface="Times New Roman" panose="02020603050405020304" pitchFamily="18" charset="0"/>
              </a:rPr>
              <a:t>-10011</a:t>
            </a:r>
            <a:r>
              <a:rPr lang="zh-CN" altLang="en-US" dirty="0">
                <a:solidFill>
                  <a:srgbClr val="191B0E"/>
                </a:solidFill>
                <a:latin typeface="Times New Roman" panose="02020603050405020304" pitchFamily="18" charset="0"/>
                <a:cs typeface="Times New Roman" panose="02020603050405020304" pitchFamily="18" charset="0"/>
              </a:rPr>
              <a:t>，在机器中表示为</a:t>
            </a:r>
            <a:r>
              <a:rPr lang="en-US" altLang="zh-CN" dirty="0">
                <a:solidFill>
                  <a:srgbClr val="191B0E"/>
                </a:solidFill>
                <a:latin typeface="Times New Roman" panose="02020603050405020304" pitchFamily="18" charset="0"/>
                <a:cs typeface="Times New Roman" panose="02020603050405020304" pitchFamily="18" charset="0"/>
              </a:rPr>
              <a:t>110011</a:t>
            </a:r>
            <a:r>
              <a:rPr lang="zh-CN" altLang="en-US" dirty="0">
                <a:solidFill>
                  <a:srgbClr val="191B0E"/>
                </a:solidFill>
                <a:latin typeface="Times New Roman" panose="02020603050405020304" pitchFamily="18" charset="0"/>
                <a:cs typeface="Times New Roman" panose="02020603050405020304" pitchFamily="18" charset="0"/>
              </a:rPr>
              <a:t>。</a:t>
            </a:r>
            <a:endParaRPr lang="en-US" altLang="zh-CN" dirty="0">
              <a:solidFill>
                <a:srgbClr val="191B0E"/>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69801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animEffect transition="in" filter="fade">
                                      <p:cBhvr>
                                        <p:cTn id="7" dur="500"/>
                                        <p:tgtEl>
                                          <p:spTgt spid="2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fade">
                                      <p:cBhvr>
                                        <p:cTn id="15" dur="500"/>
                                        <p:tgtEl>
                                          <p:spTgt spid="8">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xEl>
                                              <p:pRg st="2" end="2"/>
                                            </p:txEl>
                                          </p:spTgt>
                                        </p:tgtEl>
                                        <p:attrNameLst>
                                          <p:attrName>style.visibility</p:attrName>
                                        </p:attrNameLst>
                                      </p:cBhvr>
                                      <p:to>
                                        <p:strVal val="visible"/>
                                      </p:to>
                                    </p:set>
                                    <p:animEffect transition="in" filter="fade">
                                      <p:cBhvr>
                                        <p:cTn id="20" dur="500"/>
                                        <p:tgtEl>
                                          <p:spTgt spid="8">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Effect transition="in" filter="fade">
                                      <p:cBhvr>
                                        <p:cTn id="25" dur="500"/>
                                        <p:tgtEl>
                                          <p:spTgt spid="8">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
                                            <p:txEl>
                                              <p:pRg st="0" end="0"/>
                                            </p:txEl>
                                          </p:spTgt>
                                        </p:tgtEl>
                                        <p:attrNameLst>
                                          <p:attrName>style.visibility</p:attrName>
                                        </p:attrNameLst>
                                      </p:cBhvr>
                                      <p:to>
                                        <p:strVal val="visible"/>
                                      </p:to>
                                    </p:set>
                                    <p:animEffect transition="in" filter="fade">
                                      <p:cBhvr>
                                        <p:cTn id="30" dur="500"/>
                                        <p:tgtEl>
                                          <p:spTgt spid="7">
                                            <p:txEl>
                                              <p:pRg st="0" end="0"/>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7">
                                            <p:txEl>
                                              <p:pRg st="1" end="1"/>
                                            </p:txEl>
                                          </p:spTgt>
                                        </p:tgtEl>
                                        <p:attrNameLst>
                                          <p:attrName>style.visibility</p:attrName>
                                        </p:attrNameLst>
                                      </p:cBhvr>
                                      <p:to>
                                        <p:strVal val="visible"/>
                                      </p:to>
                                    </p:set>
                                    <p:animEffect transition="in" filter="fade">
                                      <p:cBhvr>
                                        <p:cTn id="33" dur="500"/>
                                        <p:tgtEl>
                                          <p:spTgt spid="7">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7">
                                            <p:txEl>
                                              <p:pRg st="2" end="2"/>
                                            </p:txEl>
                                          </p:spTgt>
                                        </p:tgtEl>
                                        <p:attrNameLst>
                                          <p:attrName>style.visibility</p:attrName>
                                        </p:attrNameLst>
                                      </p:cBhvr>
                                      <p:to>
                                        <p:strVal val="visible"/>
                                      </p:to>
                                    </p:set>
                                    <p:animEffect transition="in" filter="fade">
                                      <p:cBhvr>
                                        <p:cTn id="38" dur="500"/>
                                        <p:tgtEl>
                                          <p:spTgt spid="7">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7">
                                            <p:txEl>
                                              <p:pRg st="3" end="3"/>
                                            </p:txEl>
                                          </p:spTgt>
                                        </p:tgtEl>
                                        <p:attrNameLst>
                                          <p:attrName>style.visibility</p:attrName>
                                        </p:attrNameLst>
                                      </p:cBhvr>
                                      <p:to>
                                        <p:strVal val="visible"/>
                                      </p:to>
                                    </p:set>
                                    <p:animEffect transition="in" filter="fade">
                                      <p:cBhvr>
                                        <p:cTn id="43"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整数的表示</a:t>
            </a:r>
            <a:r>
              <a:rPr lang="en-US" altLang="zh-CN" dirty="0">
                <a:solidFill>
                  <a:schemeClr val="tx1"/>
                </a:solidFill>
              </a:rPr>
              <a:t>-</a:t>
            </a:r>
            <a:r>
              <a:rPr lang="zh-CN" altLang="en-US" dirty="0">
                <a:solidFill>
                  <a:schemeClr val="tx1"/>
                </a:solidFill>
              </a:rPr>
              <a:t>有符号数编码</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原码表示法</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7</a:t>
            </a:fld>
            <a:endParaRPr lang="zh-CN" altLang="en-US">
              <a:solidFill>
                <a:prstClr val="black"/>
              </a:solidFill>
            </a:endParaRPr>
          </a:p>
        </p:txBody>
      </p:sp>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1700915"/>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srgbClr val="191B0E"/>
                    </a:solidFill>
                    <a:latin typeface="Times New Roman" panose="02020603050405020304" pitchFamily="18" charset="0"/>
                    <a:cs typeface="Times New Roman" panose="02020603050405020304" pitchFamily="18" charset="0"/>
                  </a:rPr>
                  <a:t>原码表示是机器数最简单的一种表示形式，一个数的原码表示直接由符号位和数值位构成，符号位</a:t>
                </a:r>
                <a:r>
                  <a:rPr lang="en-US" altLang="zh-CN" sz="2000" dirty="0">
                    <a:solidFill>
                      <a:srgbClr val="191B0E"/>
                    </a:solidFill>
                    <a:latin typeface="Times New Roman" panose="02020603050405020304" pitchFamily="18" charset="0"/>
                    <a:cs typeface="Times New Roman" panose="02020603050405020304" pitchFamily="18" charset="0"/>
                  </a:rPr>
                  <a:t>0</a:t>
                </a:r>
                <a:r>
                  <a:rPr lang="zh-CN" altLang="zh-CN" sz="2000" dirty="0">
                    <a:solidFill>
                      <a:srgbClr val="191B0E"/>
                    </a:solidFill>
                    <a:latin typeface="Times New Roman" panose="02020603050405020304" pitchFamily="18" charset="0"/>
                    <a:cs typeface="Times New Roman" panose="02020603050405020304" pitchFamily="18" charset="0"/>
                  </a:rPr>
                  <a:t>代表正数，</a:t>
                </a:r>
                <a:r>
                  <a:rPr lang="en-US" altLang="zh-CN" sz="2000" dirty="0">
                    <a:solidFill>
                      <a:srgbClr val="191B0E"/>
                    </a:solidFill>
                    <a:latin typeface="Times New Roman" panose="02020603050405020304" pitchFamily="18" charset="0"/>
                    <a:cs typeface="Times New Roman" panose="02020603050405020304" pitchFamily="18" charset="0"/>
                  </a:rPr>
                  <a:t>1</a:t>
                </a:r>
                <a:r>
                  <a:rPr lang="zh-CN" altLang="zh-CN" sz="2000" dirty="0">
                    <a:solidFill>
                      <a:srgbClr val="191B0E"/>
                    </a:solidFill>
                    <a:latin typeface="Times New Roman" panose="02020603050405020304" pitchFamily="18" charset="0"/>
                    <a:cs typeface="Times New Roman" panose="02020603050405020304" pitchFamily="18" charset="0"/>
                  </a:rPr>
                  <a:t>代表负数，数值位即为真值的绝对值。</a:t>
                </a:r>
                <a:endParaRPr lang="en-US" altLang="zh-CN" sz="2000" dirty="0">
                  <a:solidFill>
                    <a:srgbClr val="191B0E"/>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anose="05000000000000000000" pitchFamily="2" charset="2"/>
                  <a:buChar char="u"/>
                </a:pPr>
                <a:r>
                  <a:rPr lang="zh-CN" altLang="zh-CN" dirty="0">
                    <a:solidFill>
                      <a:srgbClr val="191B0E"/>
                    </a:solidFill>
                    <a:latin typeface="Times New Roman" panose="02020603050405020304" pitchFamily="18" charset="0"/>
                    <a:cs typeface="Times New Roman" panose="02020603050405020304" pitchFamily="18" charset="0"/>
                  </a:rPr>
                  <a:t>对于整数</a:t>
                </a:r>
                <a14:m>
                  <m:oMath xmlns:m="http://schemas.openxmlformats.org/officeDocument/2006/math">
                    <m:r>
                      <a:rPr lang="en-US" altLang="zh-CN">
                        <a:solidFill>
                          <a:srgbClr val="191B0E"/>
                        </a:solidFill>
                        <a:latin typeface="Cambria Math" panose="02040503050406030204" pitchFamily="18" charset="0"/>
                        <a:cs typeface="Times New Roman" panose="02020603050405020304" pitchFamily="18" charset="0"/>
                      </a:rPr>
                      <m:t>𝑥</m:t>
                    </m:r>
                  </m:oMath>
                </a14:m>
                <a:r>
                  <a:rPr lang="zh-CN" altLang="zh-CN" dirty="0">
                    <a:solidFill>
                      <a:srgbClr val="191B0E"/>
                    </a:solidFill>
                    <a:latin typeface="Times New Roman" panose="02020603050405020304" pitchFamily="18" charset="0"/>
                    <a:cs typeface="Times New Roman" panose="02020603050405020304" pitchFamily="18" charset="0"/>
                  </a:rPr>
                  <a:t>，其原码表示的定义为：</a:t>
                </a:r>
                <a:endParaRPr lang="en-US" altLang="zh-CN" dirty="0">
                  <a:solidFill>
                    <a:srgbClr val="191B0E"/>
                  </a:solidFill>
                  <a:latin typeface="Times New Roman" panose="02020603050405020304" pitchFamily="18" charset="0"/>
                  <a:cs typeface="Times New Roman" panose="02020603050405020304" pitchFamily="18" charset="0"/>
                </a:endParaRPr>
              </a:p>
              <a:p>
                <a:pPr marL="2816225" lvl="6" defTabSz="914400">
                  <a:lnSpc>
                    <a:spcPct val="94000"/>
                  </a:lnSpc>
                  <a:spcBef>
                    <a:spcPts val="500"/>
                  </a:spcBef>
                  <a:spcAft>
                    <a:spcPts val="200"/>
                  </a:spcAft>
                </a:pPr>
                <a:r>
                  <a:rPr lang="en-US" altLang="zh-CN" dirty="0">
                    <a:solidFill>
                      <a:prstClr val="black"/>
                    </a:solidFill>
                  </a:rPr>
                  <a:t>      </a:t>
                </a:r>
                <a14:m>
                  <m:oMath xmlns:m="http://schemas.openxmlformats.org/officeDocument/2006/math">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𝑥</m:t>
                    </m:r>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m:t>
                        </m:r>
                      </m:e>
                      <m:sub>
                        <m:r>
                          <m:rPr>
                            <m:nor/>
                          </m:rPr>
                          <a:rPr lang="zh-CN" altLang="zh-CN">
                            <a:solidFill>
                              <a:prstClr val="black"/>
                            </a:solidFill>
                          </a:rPr>
                          <m:t>原 </m:t>
                        </m:r>
                      </m:sub>
                    </m:sSub>
                    <m:r>
                      <a:rPr lang="en-US" altLang="zh-CN" i="1">
                        <a:solidFill>
                          <a:prstClr val="black"/>
                        </a:solidFill>
                        <a:latin typeface="Cambria Math" panose="02040503050406030204" pitchFamily="18" charset="0"/>
                      </a:rPr>
                      <m:t>=</m:t>
                    </m:r>
                    <m:d>
                      <m:dPr>
                        <m:begChr m:val="{"/>
                        <m:endChr m:val=""/>
                        <m:ctrlPr>
                          <a:rPr lang="zh-CN" altLang="zh-CN" i="1">
                            <a:solidFill>
                              <a:prstClr val="black"/>
                            </a:solidFill>
                            <a:latin typeface="Cambria Math" panose="02040503050406030204" pitchFamily="18" charset="0"/>
                          </a:rPr>
                        </m:ctrlPr>
                      </m:dPr>
                      <m:e>
                        <m:m>
                          <m:mPr>
                            <m:plcHide m:val="on"/>
                            <m:mcs>
                              <m:mc>
                                <m:mcPr>
                                  <m:count m:val="2"/>
                                  <m:mcJc m:val="center"/>
                                </m:mcPr>
                              </m:mc>
                            </m:mcs>
                            <m:ctrlPr>
                              <a:rPr lang="zh-CN" altLang="zh-CN" i="1">
                                <a:solidFill>
                                  <a:prstClr val="black"/>
                                </a:solidFill>
                                <a:latin typeface="Cambria Math" panose="02040503050406030204" pitchFamily="18" charset="0"/>
                              </a:rPr>
                            </m:ctrlPr>
                          </m:mPr>
                          <m:mr>
                            <m:e>
                              <m:r>
                                <a:rPr lang="en-US" altLang="zh-CN" i="1">
                                  <a:solidFill>
                                    <a:prstClr val="black"/>
                                  </a:solidFill>
                                  <a:latin typeface="Cambria Math" panose="02040503050406030204" pitchFamily="18" charset="0"/>
                                </a:rPr>
                                <m:t>0,</m:t>
                              </m:r>
                              <m:r>
                                <a:rPr lang="en-US" altLang="zh-CN" i="1">
                                  <a:solidFill>
                                    <a:prstClr val="black"/>
                                  </a:solidFill>
                                  <a:latin typeface="Cambria Math" panose="02040503050406030204" pitchFamily="18" charset="0"/>
                                </a:rPr>
                                <m:t>𝑥</m:t>
                              </m:r>
                            </m:e>
                            <m:e>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𝑛</m:t>
                                  </m:r>
                                </m:sup>
                              </m:sSup>
                              <m:r>
                                <a:rPr lang="en-US" altLang="zh-CN" i="1">
                                  <a:solidFill>
                                    <a:prstClr val="black"/>
                                  </a:solidFill>
                                  <a:latin typeface="Cambria Math" panose="02040503050406030204" pitchFamily="18" charset="0"/>
                                </a:rPr>
                                <m:t>&gt;</m:t>
                              </m:r>
                              <m:r>
                                <a:rPr lang="en-US" altLang="zh-CN" i="1">
                                  <a:solidFill>
                                    <a:prstClr val="black"/>
                                  </a:solidFill>
                                  <a:latin typeface="Cambria Math" panose="02040503050406030204" pitchFamily="18" charset="0"/>
                                </a:rPr>
                                <m:t>𝑥</m:t>
                              </m:r>
                              <m:r>
                                <a:rPr lang="en-US" altLang="zh-CN" i="1">
                                  <a:solidFill>
                                    <a:prstClr val="black"/>
                                  </a:solidFill>
                                  <a:latin typeface="Cambria Math" panose="02040503050406030204" pitchFamily="18" charset="0"/>
                                </a:rPr>
                                <m:t>≥0</m:t>
                              </m:r>
                            </m:e>
                          </m:mr>
                          <m:mr>
                            <m:e>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𝑛</m:t>
                                  </m:r>
                                </m:sup>
                              </m:sSup>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𝑥</m:t>
                              </m:r>
                            </m:e>
                            <m:e>
                              <m:r>
                                <a:rPr lang="en-US" altLang="zh-CN" i="1">
                                  <a:solidFill>
                                    <a:prstClr val="black"/>
                                  </a:solidFill>
                                  <a:latin typeface="Cambria Math" panose="02040503050406030204" pitchFamily="18" charset="0"/>
                                </a:rPr>
                                <m:t>0≥</m:t>
                              </m:r>
                              <m:r>
                                <a:rPr lang="en-US" altLang="zh-CN" i="1">
                                  <a:solidFill>
                                    <a:prstClr val="black"/>
                                  </a:solidFill>
                                  <a:latin typeface="Cambria Math" panose="02040503050406030204" pitchFamily="18" charset="0"/>
                                </a:rPr>
                                <m:t>𝑥</m:t>
                              </m:r>
                              <m:r>
                                <a:rPr lang="en-US" altLang="zh-CN" i="1">
                                  <a:solidFill>
                                    <a:prstClr val="black"/>
                                  </a:solidFill>
                                  <a:latin typeface="Cambria Math" panose="02040503050406030204" pitchFamily="18" charset="0"/>
                                </a:rPr>
                                <m:t>&gt;−</m:t>
                              </m:r>
                              <m:sSup>
                                <m:sSupPr>
                                  <m:ctrlPr>
                                    <a:rPr lang="zh-CN" altLang="zh-CN" i="1">
                                      <a:solidFill>
                                        <a:prstClr val="black"/>
                                      </a:solidFill>
                                      <a:latin typeface="Cambria Math" panose="02040503050406030204" pitchFamily="18" charset="0"/>
                                    </a:rPr>
                                  </m:ctrlPr>
                                </m:sSupPr>
                                <m:e>
                                  <m:r>
                                    <a:rPr lang="en-US" altLang="zh-CN" i="1">
                                      <a:solidFill>
                                        <a:prstClr val="black"/>
                                      </a:solidFill>
                                      <a:latin typeface="Cambria Math" panose="02040503050406030204" pitchFamily="18" charset="0"/>
                                    </a:rPr>
                                    <m:t>2</m:t>
                                  </m:r>
                                </m:e>
                                <m:sup>
                                  <m:r>
                                    <a:rPr lang="en-US" altLang="zh-CN" i="1">
                                      <a:solidFill>
                                        <a:prstClr val="black"/>
                                      </a:solidFill>
                                      <a:latin typeface="Cambria Math" panose="02040503050406030204" pitchFamily="18" charset="0"/>
                                    </a:rPr>
                                    <m:t>𝑛</m:t>
                                  </m:r>
                                </m:sup>
                              </m:sSup>
                            </m:e>
                          </m:mr>
                        </m:m>
                      </m:e>
                    </m:d>
                  </m:oMath>
                </a14:m>
                <a:r>
                  <a:rPr lang="zh-CN" altLang="en-US" dirty="0">
                    <a:solidFill>
                      <a:srgbClr val="191B0E"/>
                    </a:solidFill>
                    <a:latin typeface="Times New Roman" panose="02020603050405020304" pitchFamily="18" charset="0"/>
                    <a:cs typeface="Times New Roman" panose="02020603050405020304" pitchFamily="18" charset="0"/>
                  </a:rPr>
                  <a:t>，</a:t>
                </a:r>
                <a:r>
                  <a:rPr lang="en-US" altLang="zh-CN" dirty="0">
                    <a:solidFill>
                      <a:srgbClr val="191B0E"/>
                    </a:solidFill>
                    <a:latin typeface="Times New Roman" panose="02020603050405020304" pitchFamily="18" charset="0"/>
                    <a:cs typeface="Times New Roman" panose="02020603050405020304" pitchFamily="18" charset="0"/>
                  </a:rPr>
                  <a:t>x</a:t>
                </a:r>
                <a:r>
                  <a:rPr lang="zh-CN" altLang="en-US" dirty="0">
                    <a:solidFill>
                      <a:srgbClr val="191B0E"/>
                    </a:solidFill>
                    <a:latin typeface="Times New Roman" panose="02020603050405020304" pitchFamily="18" charset="0"/>
                    <a:cs typeface="Times New Roman" panose="02020603050405020304" pitchFamily="18" charset="0"/>
                  </a:rPr>
                  <a:t>为真值，</a:t>
                </a:r>
                <a:r>
                  <a:rPr lang="en-US" altLang="zh-CN" dirty="0">
                    <a:solidFill>
                      <a:srgbClr val="191B0E"/>
                    </a:solidFill>
                    <a:latin typeface="Times New Roman" panose="02020603050405020304" pitchFamily="18" charset="0"/>
                    <a:cs typeface="Times New Roman" panose="02020603050405020304" pitchFamily="18" charset="0"/>
                  </a:rPr>
                  <a:t>n</a:t>
                </a:r>
                <a:r>
                  <a:rPr lang="zh-CN" altLang="en-US" dirty="0">
                    <a:solidFill>
                      <a:srgbClr val="191B0E"/>
                    </a:solidFill>
                    <a:latin typeface="Times New Roman" panose="02020603050405020304" pitchFamily="18" charset="0"/>
                    <a:cs typeface="Times New Roman" panose="02020603050405020304" pitchFamily="18" charset="0"/>
                  </a:rPr>
                  <a:t>为整数的位数</a:t>
                </a:r>
                <a:endParaRPr lang="en-US" altLang="zh-CN" dirty="0">
                  <a:solidFill>
                    <a:srgbClr val="191B0E"/>
                  </a:solidFill>
                  <a:latin typeface="Times New Roman" panose="02020603050405020304" pitchFamily="18" charset="0"/>
                  <a:cs typeface="Times New Roman" panose="02020603050405020304" pitchFamily="18" charset="0"/>
                </a:endParaRPr>
              </a:p>
            </p:txBody>
          </p:sp>
        </mc:Choice>
        <mc:Fallback xmlns="">
          <p:sp>
            <p:nvSpPr>
              <p:cNvPr id="24" name="矩形 23">
                <a:extLst>
                  <a:ext uri="{FF2B5EF4-FFF2-40B4-BE49-F238E27FC236}">
                    <a16:creationId xmlns:a16="http://schemas.microsoft.com/office/drawing/2014/main" id="{C04A6DD0-0D5F-EF41-AAE9-711F1271746E}"/>
                  </a:ext>
                </a:extLst>
              </p:cNvPr>
              <p:cNvSpPr>
                <a:spLocks noRot="1" noChangeAspect="1" noMove="1" noResize="1" noEditPoints="1" noAdjustHandles="1" noChangeArrowheads="1" noChangeShapeType="1" noTextEdit="1"/>
              </p:cNvSpPr>
              <p:nvPr/>
            </p:nvSpPr>
            <p:spPr>
              <a:xfrm>
                <a:off x="158673" y="1471004"/>
                <a:ext cx="11705358" cy="1700915"/>
              </a:xfrm>
              <a:prstGeom prst="rect">
                <a:avLst/>
              </a:prstGeom>
              <a:blipFill>
                <a:blip r:embed="rId3"/>
                <a:stretch>
                  <a:fillRect t="-2867" r="-26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矩形 6">
                <a:extLst>
                  <a:ext uri="{FF2B5EF4-FFF2-40B4-BE49-F238E27FC236}">
                    <a16:creationId xmlns:a16="http://schemas.microsoft.com/office/drawing/2014/main" id="{EE7C1BF8-8BCC-4268-A21F-06AB2BCC5828}"/>
                  </a:ext>
                </a:extLst>
              </p:cNvPr>
              <p:cNvSpPr/>
              <p:nvPr/>
            </p:nvSpPr>
            <p:spPr>
              <a:xfrm>
                <a:off x="210783" y="5656502"/>
                <a:ext cx="11705358" cy="1193917"/>
              </a:xfrm>
              <a:prstGeom prst="rect">
                <a:avLst/>
              </a:prstGeom>
              <a:noFill/>
            </p:spPr>
            <p:txBody>
              <a:bodyPr wrap="square" rtlCol="0">
                <a:spAutoFit/>
              </a:bodyPr>
              <a:lstStyle/>
              <a:p>
                <a:pPr marL="1273175" lvl="2" indent="-285750" defTabSz="914400">
                  <a:lnSpc>
                    <a:spcPct val="94000"/>
                  </a:lnSpc>
                  <a:spcBef>
                    <a:spcPts val="500"/>
                  </a:spcBef>
                  <a:spcAft>
                    <a:spcPts val="200"/>
                  </a:spcAft>
                  <a:buSzPct val="50000"/>
                  <a:buFont typeface="Wingdings" panose="05000000000000000000" pitchFamily="2" charset="2"/>
                  <a:buChar char="u"/>
                </a:pPr>
                <a:r>
                  <a:rPr lang="zh-CN" altLang="en-US" dirty="0">
                    <a:solidFill>
                      <a:srgbClr val="191B0E"/>
                    </a:solidFill>
                    <a:latin typeface="Times New Roman" panose="02020603050405020304" pitchFamily="18" charset="0"/>
                    <a:cs typeface="Times New Roman" panose="02020603050405020304" pitchFamily="18" charset="0"/>
                  </a:rPr>
                  <a:t>举例：</a:t>
                </a:r>
                <a:endParaRPr lang="en-US" altLang="zh-CN" dirty="0">
                  <a:solidFill>
                    <a:srgbClr val="191B0E"/>
                  </a:solidFill>
                  <a:latin typeface="Times New Roman" panose="02020603050405020304" pitchFamily="18" charset="0"/>
                  <a:cs typeface="Times New Roman" panose="02020603050405020304" pitchFamily="18" charset="0"/>
                </a:endParaRPr>
              </a:p>
              <a:p>
                <a:pPr marL="1444625" lvl="3" defTabSz="914400">
                  <a:lnSpc>
                    <a:spcPct val="94000"/>
                  </a:lnSpc>
                  <a:spcBef>
                    <a:spcPts val="500"/>
                  </a:spcBef>
                  <a:spcAft>
                    <a:spcPts val="200"/>
                  </a:spcAft>
                </a:pPr>
                <a:r>
                  <a:rPr lang="en-US" altLang="zh-CN" dirty="0">
                    <a:solidFill>
                      <a:srgbClr val="191B0E"/>
                    </a:solidFill>
                    <a:latin typeface="Times New Roman" panose="02020603050405020304" pitchFamily="18" charset="0"/>
                    <a:cs typeface="Times New Roman" panose="02020603050405020304" pitchFamily="18" charset="0"/>
                  </a:rPr>
                  <a:t>	                  </a:t>
                </a:r>
                <a14:m>
                  <m:oMath xmlns:m="http://schemas.openxmlformats.org/officeDocument/2006/math">
                    <m:r>
                      <a:rPr lang="en-US" altLang="zh-CN" i="1">
                        <a:solidFill>
                          <a:prstClr val="black"/>
                        </a:solidFill>
                        <a:latin typeface="Cambria Math" panose="02040503050406030204" pitchFamily="18" charset="0"/>
                      </a:rPr>
                      <m:t>𝑥</m:t>
                    </m:r>
                    <m:r>
                      <a:rPr lang="en-US" altLang="zh-CN">
                        <a:solidFill>
                          <a:prstClr val="black"/>
                        </a:solidFill>
                        <a:latin typeface="Cambria Math" panose="02040503050406030204" pitchFamily="18" charset="0"/>
                      </a:rPr>
                      <m:t>=</m:t>
                    </m:r>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10010</m:t>
                    </m:r>
                  </m:oMath>
                </a14:m>
                <a:r>
                  <a:rPr lang="zh-CN" altLang="zh-CN" dirty="0">
                    <a:solidFill>
                      <a:prstClr val="black"/>
                    </a:solidFill>
                  </a:rPr>
                  <a:t>，则</a:t>
                </a:r>
                <a14:m>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i="1">
                                <a:solidFill>
                                  <a:prstClr val="black"/>
                                </a:solidFill>
                                <a:latin typeface="Cambria Math" panose="02040503050406030204" pitchFamily="18" charset="0"/>
                              </a:rPr>
                              <m:t>𝑥</m:t>
                            </m:r>
                          </m:e>
                        </m:d>
                      </m:e>
                      <m:sub>
                        <m:r>
                          <a:rPr lang="zh-CN" altLang="zh-CN">
                            <a:solidFill>
                              <a:prstClr val="black"/>
                            </a:solidFill>
                            <a:latin typeface="Cambria Math" panose="02040503050406030204" pitchFamily="18" charset="0"/>
                          </a:rPr>
                          <m:t>原</m:t>
                        </m:r>
                      </m:sub>
                    </m:sSub>
                    <m:r>
                      <a:rPr lang="en-US" altLang="zh-CN" i="1">
                        <a:solidFill>
                          <a:prstClr val="black"/>
                        </a:solidFill>
                        <a:latin typeface="Cambria Math" panose="02040503050406030204" pitchFamily="18" charset="0"/>
                      </a:rPr>
                      <m:t>=010010</m:t>
                    </m:r>
                  </m:oMath>
                </a14:m>
                <a:endParaRPr lang="en-US" altLang="zh-CN" dirty="0">
                  <a:solidFill>
                    <a:srgbClr val="191B0E"/>
                  </a:solidFill>
                  <a:latin typeface="Times New Roman" panose="02020603050405020304" pitchFamily="18" charset="0"/>
                  <a:cs typeface="Times New Roman" panose="02020603050405020304" pitchFamily="18" charset="0"/>
                </a:endParaRPr>
              </a:p>
              <a:p>
                <a:pPr marL="1444625" lvl="3" defTabSz="914400">
                  <a:lnSpc>
                    <a:spcPct val="94000"/>
                  </a:lnSpc>
                  <a:spcBef>
                    <a:spcPts val="500"/>
                  </a:spcBef>
                  <a:spcAft>
                    <a:spcPts val="200"/>
                  </a:spcAft>
                </a:pPr>
                <a:r>
                  <a:rPr lang="en-US" altLang="zh-CN" dirty="0">
                    <a:solidFill>
                      <a:srgbClr val="191B0E"/>
                    </a:solidFill>
                    <a:latin typeface="Times New Roman" panose="02020603050405020304" pitchFamily="18" charset="0"/>
                    <a:cs typeface="Times New Roman" panose="02020603050405020304" pitchFamily="18" charset="0"/>
                  </a:rPr>
                  <a:t>	                  </a:t>
                </a:r>
                <a14:m>
                  <m:oMath xmlns:m="http://schemas.openxmlformats.org/officeDocument/2006/math">
                    <m:r>
                      <a:rPr lang="en-US" altLang="zh-CN" i="1">
                        <a:solidFill>
                          <a:prstClr val="black"/>
                        </a:solidFill>
                        <a:latin typeface="Cambria Math" panose="02040503050406030204" pitchFamily="18" charset="0"/>
                      </a:rPr>
                      <m:t>𝑥</m:t>
                    </m:r>
                    <m:r>
                      <a:rPr lang="en-US" altLang="zh-CN">
                        <a:solidFill>
                          <a:prstClr val="black"/>
                        </a:solidFill>
                        <a:latin typeface="Cambria Math" panose="02040503050406030204" pitchFamily="18" charset="0"/>
                      </a:rPr>
                      <m:t>=</m:t>
                    </m:r>
                    <m:r>
                      <a:rPr lang="zh-CN" altLang="zh-CN">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10010</m:t>
                    </m:r>
                  </m:oMath>
                </a14:m>
                <a:r>
                  <a:rPr lang="zh-CN" altLang="zh-CN" dirty="0">
                    <a:solidFill>
                      <a:prstClr val="black"/>
                    </a:solidFill>
                  </a:rPr>
                  <a:t>，则</a:t>
                </a:r>
                <a14:m>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i="1">
                                <a:solidFill>
                                  <a:prstClr val="black"/>
                                </a:solidFill>
                                <a:latin typeface="Cambria Math" panose="02040503050406030204" pitchFamily="18" charset="0"/>
                              </a:rPr>
                              <m:t>𝑥</m:t>
                            </m:r>
                          </m:e>
                        </m:d>
                      </m:e>
                      <m:sub>
                        <m:r>
                          <a:rPr lang="zh-CN" altLang="zh-CN">
                            <a:solidFill>
                              <a:prstClr val="black"/>
                            </a:solidFill>
                            <a:latin typeface="Cambria Math" panose="02040503050406030204" pitchFamily="18" charset="0"/>
                          </a:rPr>
                          <m:t>原</m:t>
                        </m:r>
                      </m:sub>
                    </m:sSub>
                    <m:r>
                      <a:rPr lang="en-US" altLang="zh-CN" i="1">
                        <a:solidFill>
                          <a:prstClr val="black"/>
                        </a:solidFill>
                        <a:latin typeface="Cambria Math" panose="02040503050406030204" pitchFamily="18" charset="0"/>
                      </a:rPr>
                      <m:t>=110010</m:t>
                    </m:r>
                  </m:oMath>
                </a14:m>
                <a:endParaRPr lang="en-US" altLang="zh-CN" dirty="0">
                  <a:solidFill>
                    <a:srgbClr val="191B0E"/>
                  </a:solidFill>
                  <a:latin typeface="Times New Roman" panose="02020603050405020304" pitchFamily="18" charset="0"/>
                  <a:cs typeface="Times New Roman" panose="02020603050405020304" pitchFamily="18" charset="0"/>
                </a:endParaRPr>
              </a:p>
            </p:txBody>
          </p:sp>
        </mc:Choice>
        <mc:Fallback xmlns="">
          <p:sp>
            <p:nvSpPr>
              <p:cNvPr id="7" name="矩形 6">
                <a:extLst>
                  <a:ext uri="{FF2B5EF4-FFF2-40B4-BE49-F238E27FC236}">
                    <a16:creationId xmlns:a16="http://schemas.microsoft.com/office/drawing/2014/main" id="{EE7C1BF8-8BCC-4268-A21F-06AB2BCC5828}"/>
                  </a:ext>
                </a:extLst>
              </p:cNvPr>
              <p:cNvSpPr>
                <a:spLocks noRot="1" noChangeAspect="1" noMove="1" noResize="1" noEditPoints="1" noAdjustHandles="1" noChangeArrowheads="1" noChangeShapeType="1" noTextEdit="1"/>
              </p:cNvSpPr>
              <p:nvPr/>
            </p:nvSpPr>
            <p:spPr>
              <a:xfrm>
                <a:off x="210783" y="5656502"/>
                <a:ext cx="11705358" cy="1193917"/>
              </a:xfrm>
              <a:prstGeom prst="rect">
                <a:avLst/>
              </a:prstGeom>
              <a:blipFill>
                <a:blip r:embed="rId4"/>
                <a:stretch>
                  <a:fillRect t="-5612" b="-255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矩形 7">
                <a:extLst>
                  <a:ext uri="{FF2B5EF4-FFF2-40B4-BE49-F238E27FC236}">
                    <a16:creationId xmlns:a16="http://schemas.microsoft.com/office/drawing/2014/main" id="{7D7DC8B0-61E6-43E7-AB29-A8EAE2B1C56B}"/>
                  </a:ext>
                </a:extLst>
              </p:cNvPr>
              <p:cNvSpPr/>
              <p:nvPr/>
            </p:nvSpPr>
            <p:spPr>
              <a:xfrm>
                <a:off x="158673" y="3208052"/>
                <a:ext cx="11705358" cy="761362"/>
              </a:xfrm>
              <a:prstGeom prst="rect">
                <a:avLst/>
              </a:prstGeom>
              <a:noFill/>
            </p:spPr>
            <p:txBody>
              <a:bodyPr wrap="square" rtlCol="0">
                <a:spAutoFit/>
              </a:bodyPr>
              <a:lstStyle/>
              <a:p>
                <a:pPr marL="1273175" lvl="2" indent="-285750" defTabSz="914400">
                  <a:lnSpc>
                    <a:spcPct val="94000"/>
                  </a:lnSpc>
                  <a:spcBef>
                    <a:spcPts val="500"/>
                  </a:spcBef>
                  <a:spcAft>
                    <a:spcPts val="200"/>
                  </a:spcAft>
                  <a:buSzPct val="50000"/>
                  <a:buFont typeface="Wingdings" panose="05000000000000000000" pitchFamily="2" charset="2"/>
                  <a:buChar char="u"/>
                </a:pPr>
                <a:r>
                  <a:rPr lang="zh-CN" altLang="en-US" dirty="0">
                    <a:solidFill>
                      <a:srgbClr val="191B0E"/>
                    </a:solidFill>
                    <a:latin typeface="Times New Roman" panose="02020603050405020304" pitchFamily="18" charset="0"/>
                    <a:cs typeface="Times New Roman" panose="02020603050405020304" pitchFamily="18" charset="0"/>
                  </a:rPr>
                  <a:t>一般情况下</a:t>
                </a:r>
                <a14:m>
                  <m:oMath xmlns:m="http://schemas.openxmlformats.org/officeDocument/2006/math">
                    <m:r>
                      <a:rPr lang="zh-CN" altLang="en-US" i="1" dirty="0">
                        <a:solidFill>
                          <a:srgbClr val="191B0E"/>
                        </a:solidFill>
                        <a:latin typeface="Cambria Math" panose="02040503050406030204" pitchFamily="18" charset="0"/>
                        <a:cs typeface="Times New Roman" panose="02020603050405020304" pitchFamily="18" charset="0"/>
                      </a:rPr>
                      <m:t>，</m:t>
                    </m:r>
                    <m:r>
                      <a:rPr lang="zh-CN" altLang="en-US" i="1" dirty="0" smtClean="0">
                        <a:solidFill>
                          <a:srgbClr val="191B0E"/>
                        </a:solidFill>
                        <a:latin typeface="Cambria Math" panose="02040503050406030204" pitchFamily="18" charset="0"/>
                        <a:cs typeface="Times New Roman" panose="02020603050405020304" pitchFamily="18" charset="0"/>
                      </a:rPr>
                      <m:t>对于</m:t>
                    </m:r>
                    <m:r>
                      <a:rPr lang="zh-CN" altLang="en-US" i="1" dirty="0">
                        <a:solidFill>
                          <a:srgbClr val="191B0E"/>
                        </a:solidFill>
                        <a:latin typeface="Cambria Math" panose="02040503050406030204" pitchFamily="18" charset="0"/>
                        <a:cs typeface="Times New Roman" panose="02020603050405020304" pitchFamily="18" charset="0"/>
                      </a:rPr>
                      <m:t>正数</m:t>
                    </m:r>
                    <m:r>
                      <a:rPr lang="en-US" altLang="zh-CN" i="1">
                        <a:solidFill>
                          <a:prstClr val="black"/>
                        </a:solidFill>
                        <a:latin typeface="Cambria Math" panose="02040503050406030204" pitchFamily="18" charset="0"/>
                      </a:rPr>
                      <m:t>𝑥</m:t>
                    </m:r>
                    <m:r>
                      <a:rPr lang="en-US" altLang="zh-CN">
                        <a:solidFill>
                          <a:prstClr val="black"/>
                        </a:solidFill>
                        <a:latin typeface="Cambria Math" panose="02040503050406030204" pitchFamily="18" charset="0"/>
                      </a:rPr>
                      <m:t> </m:t>
                    </m:r>
                    <m:r>
                      <m:rPr>
                        <m:nor/>
                      </m:rPr>
                      <a:rPr lang="en-US" altLang="zh-CN">
                        <a:solidFill>
                          <a:prstClr val="black"/>
                        </a:solidFill>
                      </a:rPr>
                      <m:t>=</m:t>
                    </m:r>
                    <m:sSub>
                      <m:sSubPr>
                        <m:ctrlPr>
                          <a:rPr lang="zh-CN" altLang="zh-CN" i="1">
                            <a:solidFill>
                              <a:prstClr val="black"/>
                            </a:solidFill>
                            <a:latin typeface="Cambria Math" panose="02040503050406030204" pitchFamily="18" charset="0"/>
                          </a:rPr>
                        </m:ctrlPr>
                      </m:sSubPr>
                      <m:e>
                        <m:r>
                          <a:rPr lang="zh-CN" altLang="zh-CN">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𝑛</m:t>
                        </m:r>
                      </m:sub>
                    </m:sSub>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𝑛</m:t>
                        </m:r>
                        <m:r>
                          <a:rPr lang="en-US" altLang="zh-CN" i="1">
                            <a:solidFill>
                              <a:prstClr val="black"/>
                            </a:solidFill>
                            <a:latin typeface="Cambria Math" panose="02040503050406030204" pitchFamily="18" charset="0"/>
                          </a:rPr>
                          <m:t>−1</m:t>
                        </m:r>
                      </m:sub>
                    </m:sSub>
                    <m:r>
                      <m:rPr>
                        <m:nor/>
                      </m:rPr>
                      <a:rPr lang="en-US" altLang="zh-CN">
                        <a:solidFill>
                          <a:prstClr val="black"/>
                        </a:solidFill>
                      </a:rPr>
                      <m:t>…,</m:t>
                    </m:r>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1</m:t>
                        </m:r>
                      </m:sub>
                    </m:sSub>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0</m:t>
                        </m:r>
                      </m:sub>
                    </m:sSub>
                  </m:oMath>
                </a14:m>
                <a:r>
                  <a:rPr lang="zh-CN" altLang="zh-CN" dirty="0">
                    <a:solidFill>
                      <a:srgbClr val="191B0E"/>
                    </a:solidFill>
                    <a:latin typeface="Times New Roman" panose="02020603050405020304" pitchFamily="18" charset="0"/>
                    <a:cs typeface="Times New Roman" panose="02020603050405020304" pitchFamily="18" charset="0"/>
                  </a:rPr>
                  <a:t>，</a:t>
                </a:r>
                <a:r>
                  <a:rPr lang="zh-CN" altLang="en-US" dirty="0">
                    <a:solidFill>
                      <a:srgbClr val="191B0E"/>
                    </a:solidFill>
                    <a:latin typeface="Times New Roman" panose="02020603050405020304" pitchFamily="18" charset="0"/>
                    <a:cs typeface="Times New Roman" panose="02020603050405020304" pitchFamily="18" charset="0"/>
                  </a:rPr>
                  <a:t>则有</a:t>
                </a:r>
                <a:r>
                  <a:rPr lang="zh-CN" altLang="zh-CN" dirty="0">
                    <a:solidFill>
                      <a:srgbClr val="191B0E"/>
                    </a:solidFill>
                    <a:latin typeface="Times New Roman" panose="02020603050405020304" pitchFamily="18" charset="0"/>
                    <a:cs typeface="Times New Roman" panose="02020603050405020304" pitchFamily="18" charset="0"/>
                  </a:rPr>
                  <a:t>：</a:t>
                </a:r>
                <a:endParaRPr lang="en-US" altLang="zh-CN" dirty="0">
                  <a:solidFill>
                    <a:srgbClr val="191B0E"/>
                  </a:solidFill>
                  <a:latin typeface="Times New Roman" panose="02020603050405020304" pitchFamily="18" charset="0"/>
                  <a:cs typeface="Times New Roman" panose="02020603050405020304" pitchFamily="18" charset="0"/>
                </a:endParaRPr>
              </a:p>
              <a:p>
                <a:pPr marL="2816225" lvl="6" defTabSz="914400">
                  <a:lnSpc>
                    <a:spcPct val="94000"/>
                  </a:lnSpc>
                  <a:spcBef>
                    <a:spcPts val="500"/>
                  </a:spcBef>
                  <a:spcAft>
                    <a:spcPts val="200"/>
                  </a:spcAft>
                </a:pPr>
                <a:r>
                  <a:rPr lang="en-US" altLang="zh-CN" dirty="0">
                    <a:solidFill>
                      <a:prstClr val="black"/>
                    </a:solidFill>
                  </a:rPr>
                  <a:t>     </a:t>
                </a:r>
                <a14:m>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i="1">
                                <a:solidFill>
                                  <a:prstClr val="black"/>
                                </a:solidFill>
                                <a:latin typeface="Cambria Math" panose="02040503050406030204" pitchFamily="18" charset="0"/>
                              </a:rPr>
                              <m:t>𝑥</m:t>
                            </m:r>
                          </m:e>
                        </m:d>
                      </m:e>
                      <m:sub>
                        <m:r>
                          <a:rPr lang="zh-CN" altLang="zh-CN">
                            <a:solidFill>
                              <a:prstClr val="black"/>
                            </a:solidFill>
                            <a:latin typeface="Cambria Math" panose="02040503050406030204" pitchFamily="18" charset="0"/>
                          </a:rPr>
                          <m:t>原</m:t>
                        </m:r>
                      </m:sub>
                    </m:sSub>
                    <m:r>
                      <a:rPr lang="en-US" altLang="zh-CN">
                        <a:solidFill>
                          <a:prstClr val="black"/>
                        </a:solidFill>
                        <a:latin typeface="Cambria Math" panose="02040503050406030204" pitchFamily="18" charset="0"/>
                      </a:rPr>
                      <m:t>=0</m:t>
                    </m:r>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𝑛</m:t>
                        </m:r>
                        <m:r>
                          <a:rPr lang="en-US" altLang="zh-CN" i="1">
                            <a:solidFill>
                              <a:prstClr val="black"/>
                            </a:solidFill>
                            <a:latin typeface="Cambria Math" panose="02040503050406030204" pitchFamily="18" charset="0"/>
                          </a:rPr>
                          <m:t>−1</m:t>
                        </m:r>
                      </m:sub>
                    </m:sSub>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𝑛</m:t>
                        </m:r>
                        <m:r>
                          <a:rPr lang="en-US" altLang="zh-CN" i="1">
                            <a:solidFill>
                              <a:prstClr val="black"/>
                            </a:solidFill>
                            <a:latin typeface="Cambria Math" panose="02040503050406030204" pitchFamily="18" charset="0"/>
                          </a:rPr>
                          <m:t>−2</m:t>
                        </m:r>
                      </m:sub>
                    </m:sSub>
                    <m:r>
                      <a:rPr lang="zh-CN" altLang="zh-CN" i="1">
                        <a:solidFill>
                          <a:prstClr val="black"/>
                        </a:solidFill>
                        <a:latin typeface="Cambria Math" panose="02040503050406030204" pitchFamily="18" charset="0"/>
                      </a:rPr>
                      <m:t>…</m:t>
                    </m:r>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1</m:t>
                        </m:r>
                      </m:sub>
                    </m:sSub>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0</m:t>
                        </m:r>
                      </m:sub>
                    </m:sSub>
                  </m:oMath>
                </a14:m>
                <a:endParaRPr lang="en-US" altLang="zh-CN" dirty="0">
                  <a:solidFill>
                    <a:prstClr val="black"/>
                  </a:solidFill>
                </a:endParaRPr>
              </a:p>
            </p:txBody>
          </p:sp>
        </mc:Choice>
        <mc:Fallback xmlns="">
          <p:sp>
            <p:nvSpPr>
              <p:cNvPr id="8" name="矩形 7">
                <a:extLst>
                  <a:ext uri="{FF2B5EF4-FFF2-40B4-BE49-F238E27FC236}">
                    <a16:creationId xmlns:a16="http://schemas.microsoft.com/office/drawing/2014/main" id="{7D7DC8B0-61E6-43E7-AB29-A8EAE2B1C56B}"/>
                  </a:ext>
                </a:extLst>
              </p:cNvPr>
              <p:cNvSpPr>
                <a:spLocks noRot="1" noChangeAspect="1" noMove="1" noResize="1" noEditPoints="1" noAdjustHandles="1" noChangeArrowheads="1" noChangeShapeType="1" noTextEdit="1"/>
              </p:cNvSpPr>
              <p:nvPr/>
            </p:nvSpPr>
            <p:spPr>
              <a:xfrm>
                <a:off x="158673" y="3208052"/>
                <a:ext cx="11705358" cy="761362"/>
              </a:xfrm>
              <a:prstGeom prst="rect">
                <a:avLst/>
              </a:prstGeom>
              <a:blipFill>
                <a:blip r:embed="rId5"/>
                <a:stretch>
                  <a:fillRect t="-8000" b="-720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矩形 11">
                <a:extLst>
                  <a:ext uri="{FF2B5EF4-FFF2-40B4-BE49-F238E27FC236}">
                    <a16:creationId xmlns:a16="http://schemas.microsoft.com/office/drawing/2014/main" id="{060D848E-0F92-4C35-BA62-EC5567868821}"/>
                  </a:ext>
                </a:extLst>
              </p:cNvPr>
              <p:cNvSpPr/>
              <p:nvPr/>
            </p:nvSpPr>
            <p:spPr>
              <a:xfrm>
                <a:off x="189153" y="4802117"/>
                <a:ext cx="11705358" cy="1086323"/>
              </a:xfrm>
              <a:prstGeom prst="rect">
                <a:avLst/>
              </a:prstGeom>
              <a:noFill/>
            </p:spPr>
            <p:txBody>
              <a:bodyPr wrap="square" rtlCol="0">
                <a:spAutoFit/>
              </a:bodyPr>
              <a:lstStyle/>
              <a:p>
                <a:pPr marL="1330325" lvl="2" indent="-342900" defTabSz="914400">
                  <a:lnSpc>
                    <a:spcPct val="94000"/>
                  </a:lnSpc>
                  <a:spcBef>
                    <a:spcPts val="500"/>
                  </a:spcBef>
                  <a:spcAft>
                    <a:spcPts val="200"/>
                  </a:spcAft>
                  <a:buSzPct val="50000"/>
                  <a:buFont typeface="Wingdings" panose="05000000000000000000" pitchFamily="2" charset="2"/>
                  <a:buChar char="u"/>
                </a:pPr>
                <a:r>
                  <a:rPr lang="zh-CN" altLang="en-US" dirty="0">
                    <a:solidFill>
                      <a:srgbClr val="191B0E"/>
                    </a:solidFill>
                    <a:latin typeface="Times New Roman" panose="02020603050405020304" pitchFamily="18" charset="0"/>
                    <a:cs typeface="Times New Roman" panose="02020603050405020304" pitchFamily="18" charset="0"/>
                  </a:rPr>
                  <a:t>当</a:t>
                </a:r>
                <a:r>
                  <a:rPr lang="en-US" altLang="zh-CN" dirty="0">
                    <a:solidFill>
                      <a:srgbClr val="191B0E"/>
                    </a:solidFill>
                    <a:latin typeface="Times New Roman" panose="02020603050405020304" pitchFamily="18" charset="0"/>
                    <a:cs typeface="Times New Roman" panose="02020603050405020304" pitchFamily="18" charset="0"/>
                  </a:rPr>
                  <a:t>x=0</a:t>
                </a:r>
                <a:r>
                  <a:rPr lang="zh-CN" altLang="en-US" dirty="0">
                    <a:solidFill>
                      <a:srgbClr val="191B0E"/>
                    </a:solidFill>
                    <a:latin typeface="Times New Roman" panose="02020603050405020304" pitchFamily="18" charset="0"/>
                    <a:cs typeface="Times New Roman" panose="02020603050405020304" pitchFamily="18" charset="0"/>
                  </a:rPr>
                  <a:t>时，则有：</a:t>
                </a:r>
                <a:endParaRPr lang="en-US" altLang="zh-CN" dirty="0">
                  <a:solidFill>
                    <a:srgbClr val="191B0E"/>
                  </a:solidFill>
                  <a:latin typeface="Times New Roman" panose="02020603050405020304" pitchFamily="18" charset="0"/>
                  <a:cs typeface="Times New Roman" panose="02020603050405020304" pitchFamily="18" charset="0"/>
                </a:endParaRPr>
              </a:p>
              <a:p>
                <a:pPr marL="3273425" lvl="7" defTabSz="914400">
                  <a:lnSpc>
                    <a:spcPct val="94000"/>
                  </a:lnSpc>
                  <a:spcBef>
                    <a:spcPts val="500"/>
                  </a:spcBef>
                  <a:spcAft>
                    <a:spcPts val="200"/>
                  </a:spcAft>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zh-CN" altLang="zh-CN">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0</m:t>
                              </m:r>
                            </m:e>
                          </m:d>
                        </m:e>
                        <m:sub>
                          <m:r>
                            <a:rPr lang="zh-CN" altLang="zh-CN">
                              <a:solidFill>
                                <a:prstClr val="black"/>
                              </a:solidFill>
                              <a:latin typeface="Cambria Math" panose="02040503050406030204" pitchFamily="18" charset="0"/>
                            </a:rPr>
                            <m:t>原</m:t>
                          </m:r>
                        </m:sub>
                      </m:sSub>
                      <m:r>
                        <a:rPr lang="en-US" altLang="zh-CN" i="1">
                          <a:solidFill>
                            <a:prstClr val="black"/>
                          </a:solidFill>
                          <a:latin typeface="Cambria Math" panose="02040503050406030204" pitchFamily="18" charset="0"/>
                        </a:rPr>
                        <m:t>=0000000</m:t>
                      </m:r>
                    </m:oMath>
                  </m:oMathPara>
                </a14:m>
                <a:endParaRPr lang="en-US" altLang="zh-CN" dirty="0">
                  <a:solidFill>
                    <a:srgbClr val="191B0E"/>
                  </a:solidFill>
                  <a:latin typeface="Times New Roman" panose="02020603050405020304" pitchFamily="18" charset="0"/>
                  <a:cs typeface="Times New Roman" panose="02020603050405020304" pitchFamily="18" charset="0"/>
                </a:endParaRPr>
              </a:p>
              <a:p>
                <a:pPr marL="3273425" lvl="7" defTabSz="914400">
                  <a:lnSpc>
                    <a:spcPct val="94000"/>
                  </a:lnSpc>
                  <a:spcBef>
                    <a:spcPts val="500"/>
                  </a:spcBef>
                  <a:spcAft>
                    <a:spcPts val="200"/>
                  </a:spcAft>
                </a:pPr>
                <a14:m>
                  <m:oMathPara xmlns:m="http://schemas.openxmlformats.org/officeDocument/2006/math">
                    <m:oMathParaPr>
                      <m:jc m:val="centerGroup"/>
                    </m:oMathParaPr>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zh-CN" altLang="zh-CN">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0</m:t>
                              </m:r>
                            </m:e>
                          </m:d>
                        </m:e>
                        <m:sub>
                          <m:r>
                            <a:rPr lang="zh-CN" altLang="zh-CN">
                              <a:solidFill>
                                <a:prstClr val="black"/>
                              </a:solidFill>
                              <a:latin typeface="Cambria Math" panose="02040503050406030204" pitchFamily="18" charset="0"/>
                            </a:rPr>
                            <m:t>原</m:t>
                          </m:r>
                        </m:sub>
                      </m:sSub>
                      <m:r>
                        <a:rPr lang="en-US" altLang="zh-CN" i="1">
                          <a:solidFill>
                            <a:prstClr val="black"/>
                          </a:solidFill>
                          <a:latin typeface="Cambria Math" panose="02040503050406030204" pitchFamily="18" charset="0"/>
                        </a:rPr>
                        <m:t>=1000000</m:t>
                      </m:r>
                    </m:oMath>
                  </m:oMathPara>
                </a14:m>
                <a:endParaRPr lang="en-US" altLang="zh-CN" dirty="0">
                  <a:solidFill>
                    <a:srgbClr val="191B0E"/>
                  </a:solidFill>
                  <a:latin typeface="Times New Roman" panose="02020603050405020304" pitchFamily="18" charset="0"/>
                  <a:cs typeface="Times New Roman" panose="02020603050405020304" pitchFamily="18" charset="0"/>
                </a:endParaRPr>
              </a:p>
            </p:txBody>
          </p:sp>
        </mc:Choice>
        <mc:Fallback xmlns="">
          <p:sp>
            <p:nvSpPr>
              <p:cNvPr id="12" name="矩形 11">
                <a:extLst>
                  <a:ext uri="{FF2B5EF4-FFF2-40B4-BE49-F238E27FC236}">
                    <a16:creationId xmlns:a16="http://schemas.microsoft.com/office/drawing/2014/main" id="{060D848E-0F92-4C35-BA62-EC5567868821}"/>
                  </a:ext>
                </a:extLst>
              </p:cNvPr>
              <p:cNvSpPr>
                <a:spLocks noRot="1" noChangeAspect="1" noMove="1" noResize="1" noEditPoints="1" noAdjustHandles="1" noChangeArrowheads="1" noChangeShapeType="1" noTextEdit="1"/>
              </p:cNvSpPr>
              <p:nvPr/>
            </p:nvSpPr>
            <p:spPr>
              <a:xfrm>
                <a:off x="189153" y="4802117"/>
                <a:ext cx="11705358" cy="1086323"/>
              </a:xfrm>
              <a:prstGeom prst="rect">
                <a:avLst/>
              </a:prstGeom>
              <a:blipFill>
                <a:blip r:embed="rId6"/>
                <a:stretch>
                  <a:fillRect t="-6180" b="-56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矩形 8">
                <a:extLst>
                  <a:ext uri="{FF2B5EF4-FFF2-40B4-BE49-F238E27FC236}">
                    <a16:creationId xmlns:a16="http://schemas.microsoft.com/office/drawing/2014/main" id="{7FB95B74-0623-488C-8331-AFDE728562B3}"/>
                  </a:ext>
                </a:extLst>
              </p:cNvPr>
              <p:cNvSpPr/>
              <p:nvPr/>
            </p:nvSpPr>
            <p:spPr>
              <a:xfrm>
                <a:off x="-1652924" y="3934646"/>
                <a:ext cx="11705358" cy="761362"/>
              </a:xfrm>
              <a:prstGeom prst="rect">
                <a:avLst/>
              </a:prstGeom>
              <a:noFill/>
            </p:spPr>
            <p:txBody>
              <a:bodyPr wrap="square" rtlCol="0">
                <a:spAutoFit/>
              </a:bodyPr>
              <a:lstStyle/>
              <a:p>
                <a:pPr marL="3101975" lvl="6" indent="-285750" defTabSz="914400">
                  <a:lnSpc>
                    <a:spcPct val="94000"/>
                  </a:lnSpc>
                  <a:spcBef>
                    <a:spcPts val="500"/>
                  </a:spcBef>
                  <a:spcAft>
                    <a:spcPts val="200"/>
                  </a:spcAft>
                  <a:buSzPct val="50000"/>
                  <a:buFont typeface="Wingdings" panose="05000000000000000000" pitchFamily="2" charset="2"/>
                  <a:buChar char="u"/>
                </a:pPr>
                <a:r>
                  <a:rPr lang="zh-CN" altLang="zh-CN" dirty="0">
                    <a:solidFill>
                      <a:prstClr val="black"/>
                    </a:solidFill>
                  </a:rPr>
                  <a:t>对于负数</a:t>
                </a:r>
                <a14:m>
                  <m:oMath xmlns:m="http://schemas.openxmlformats.org/officeDocument/2006/math">
                    <m:r>
                      <a:rPr lang="en-US" altLang="zh-CN" i="1">
                        <a:solidFill>
                          <a:prstClr val="black"/>
                        </a:solidFill>
                        <a:latin typeface="Cambria Math" panose="02040503050406030204" pitchFamily="18" charset="0"/>
                      </a:rPr>
                      <m:t>𝑥</m:t>
                    </m:r>
                    <m:r>
                      <a:rPr lang="en-US" altLang="zh-CN" i="1">
                        <a:solidFill>
                          <a:prstClr val="black"/>
                        </a:solidFill>
                        <a:latin typeface="Cambria Math" panose="02040503050406030204" pitchFamily="18" charset="0"/>
                      </a:rPr>
                      <m:t> </m:t>
                    </m:r>
                  </m:oMath>
                </a14:m>
                <a:r>
                  <a:rPr lang="en-US" altLang="zh-CN" dirty="0">
                    <a:solidFill>
                      <a:prstClr val="black"/>
                    </a:solidFill>
                  </a:rPr>
                  <a:t>=</a:t>
                </a:r>
                <a14:m>
                  <m:oMath xmlns:m="http://schemas.openxmlformats.org/officeDocument/2006/math">
                    <m:r>
                      <a:rPr lang="zh-CN" altLang="zh-CN">
                        <a:solidFill>
                          <a:prstClr val="black"/>
                        </a:solidFill>
                        <a:latin typeface="Cambria Math" panose="02040503050406030204" pitchFamily="18" charset="0"/>
                      </a:rPr>
                      <m:t>－</m:t>
                    </m:r>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𝑛</m:t>
                        </m:r>
                      </m:sub>
                    </m:sSub>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𝑛</m:t>
                        </m:r>
                        <m:r>
                          <a:rPr lang="en-US" altLang="zh-CN" i="1">
                            <a:solidFill>
                              <a:prstClr val="black"/>
                            </a:solidFill>
                            <a:latin typeface="Cambria Math" panose="02040503050406030204" pitchFamily="18" charset="0"/>
                          </a:rPr>
                          <m:t>−1</m:t>
                        </m:r>
                      </m:sub>
                    </m:sSub>
                  </m:oMath>
                </a14:m>
                <a:r>
                  <a:rPr lang="zh-CN" altLang="zh-CN" dirty="0">
                    <a:solidFill>
                      <a:prstClr val="black"/>
                    </a:solidFill>
                  </a:rPr>
                  <a:t>…</a:t>
                </a:r>
                <a:r>
                  <a:rPr lang="en-US" altLang="zh-CN" dirty="0">
                    <a:solidFill>
                      <a:prstClr val="black"/>
                    </a:solidFill>
                  </a:rPr>
                  <a:t>,</a:t>
                </a:r>
                <a14:m>
                  <m:oMath xmlns:m="http://schemas.openxmlformats.org/officeDocument/2006/math">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1</m:t>
                        </m:r>
                      </m:sub>
                    </m:sSub>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0</m:t>
                        </m:r>
                      </m:sub>
                    </m:sSub>
                  </m:oMath>
                </a14:m>
                <a:r>
                  <a:rPr lang="zh-CN" altLang="zh-CN" dirty="0">
                    <a:solidFill>
                      <a:prstClr val="black"/>
                    </a:solidFill>
                  </a:rPr>
                  <a:t>，则有</a:t>
                </a:r>
                <a:r>
                  <a:rPr lang="zh-CN" altLang="en-US" dirty="0">
                    <a:solidFill>
                      <a:prstClr val="black"/>
                    </a:solidFill>
                  </a:rPr>
                  <a:t>：</a:t>
                </a:r>
                <a:endParaRPr lang="zh-CN" altLang="zh-CN" dirty="0">
                  <a:solidFill>
                    <a:prstClr val="black"/>
                  </a:solidFill>
                </a:endParaRPr>
              </a:p>
              <a:p>
                <a:pPr marL="2816225" lvl="6" defTabSz="914400">
                  <a:lnSpc>
                    <a:spcPct val="94000"/>
                  </a:lnSpc>
                  <a:spcBef>
                    <a:spcPts val="500"/>
                  </a:spcBef>
                  <a:spcAft>
                    <a:spcPts val="200"/>
                  </a:spcAft>
                </a:pPr>
                <a:r>
                  <a:rPr lang="en-US" altLang="zh-CN" dirty="0">
                    <a:solidFill>
                      <a:srgbClr val="191B0E"/>
                    </a:solidFill>
                    <a:latin typeface="Times New Roman" panose="02020603050405020304" pitchFamily="18" charset="0"/>
                    <a:cs typeface="Times New Roman" panose="02020603050405020304" pitchFamily="18" charset="0"/>
                  </a:rPr>
                  <a:t>	                       </a:t>
                </a:r>
                <a14:m>
                  <m:oMath xmlns:m="http://schemas.openxmlformats.org/officeDocument/2006/math">
                    <m:sSub>
                      <m:sSubPr>
                        <m:ctrlPr>
                          <a:rPr lang="zh-CN" altLang="zh-CN" i="1">
                            <a:solidFill>
                              <a:prstClr val="black"/>
                            </a:solidFill>
                            <a:latin typeface="Cambria Math" panose="02040503050406030204" pitchFamily="18" charset="0"/>
                          </a:rPr>
                        </m:ctrlPr>
                      </m:sSubPr>
                      <m:e>
                        <m:d>
                          <m:dPr>
                            <m:begChr m:val="["/>
                            <m:endChr m:val="]"/>
                            <m:ctrlPr>
                              <a:rPr lang="zh-CN" altLang="zh-CN" i="1">
                                <a:solidFill>
                                  <a:prstClr val="black"/>
                                </a:solidFill>
                                <a:latin typeface="Cambria Math" panose="02040503050406030204" pitchFamily="18" charset="0"/>
                              </a:rPr>
                            </m:ctrlPr>
                          </m:dPr>
                          <m:e>
                            <m:r>
                              <a:rPr lang="en-US" altLang="zh-CN" i="1">
                                <a:solidFill>
                                  <a:prstClr val="black"/>
                                </a:solidFill>
                                <a:latin typeface="Cambria Math" panose="02040503050406030204" pitchFamily="18" charset="0"/>
                              </a:rPr>
                              <m:t>𝑥</m:t>
                            </m:r>
                          </m:e>
                        </m:d>
                      </m:e>
                      <m:sub>
                        <m:r>
                          <a:rPr lang="zh-CN" altLang="zh-CN">
                            <a:solidFill>
                              <a:prstClr val="black"/>
                            </a:solidFill>
                            <a:latin typeface="Cambria Math" panose="02040503050406030204" pitchFamily="18" charset="0"/>
                          </a:rPr>
                          <m:t>原</m:t>
                        </m:r>
                      </m:sub>
                    </m:sSub>
                    <m:r>
                      <a:rPr lang="en-US" altLang="zh-CN">
                        <a:solidFill>
                          <a:prstClr val="black"/>
                        </a:solidFill>
                        <a:latin typeface="Cambria Math" panose="02040503050406030204" pitchFamily="18" charset="0"/>
                      </a:rPr>
                      <m:t>=1</m:t>
                    </m:r>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𝑛</m:t>
                        </m:r>
                        <m:r>
                          <a:rPr lang="en-US" altLang="zh-CN" i="1">
                            <a:solidFill>
                              <a:prstClr val="black"/>
                            </a:solidFill>
                            <a:latin typeface="Cambria Math" panose="02040503050406030204" pitchFamily="18" charset="0"/>
                          </a:rPr>
                          <m:t>−1</m:t>
                        </m:r>
                      </m:sub>
                    </m:sSub>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𝑛</m:t>
                        </m:r>
                        <m:r>
                          <a:rPr lang="en-US" altLang="zh-CN" i="1">
                            <a:solidFill>
                              <a:prstClr val="black"/>
                            </a:solidFill>
                            <a:latin typeface="Cambria Math" panose="02040503050406030204" pitchFamily="18" charset="0"/>
                          </a:rPr>
                          <m:t>−2</m:t>
                        </m:r>
                      </m:sub>
                    </m:sSub>
                    <m:r>
                      <a:rPr lang="zh-CN" altLang="zh-CN" i="1">
                        <a:solidFill>
                          <a:prstClr val="black"/>
                        </a:solidFill>
                        <a:latin typeface="Cambria Math" panose="02040503050406030204" pitchFamily="18" charset="0"/>
                      </a:rPr>
                      <m:t>…</m:t>
                    </m:r>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1</m:t>
                        </m:r>
                      </m:sub>
                    </m:sSub>
                    <m:sSub>
                      <m:sSubPr>
                        <m:ctrlPr>
                          <a:rPr lang="zh-CN" altLang="zh-CN" i="1">
                            <a:solidFill>
                              <a:prstClr val="black"/>
                            </a:solidFill>
                            <a:latin typeface="Cambria Math" panose="02040503050406030204" pitchFamily="18" charset="0"/>
                          </a:rPr>
                        </m:ctrlPr>
                      </m:sSubPr>
                      <m:e>
                        <m:r>
                          <a:rPr lang="en-US" altLang="zh-CN" i="1">
                            <a:solidFill>
                              <a:prstClr val="black"/>
                            </a:solidFill>
                            <a:latin typeface="Cambria Math" panose="02040503050406030204" pitchFamily="18" charset="0"/>
                          </a:rPr>
                          <m:t>𝑥</m:t>
                        </m:r>
                      </m:e>
                      <m:sub>
                        <m:r>
                          <a:rPr lang="en-US" altLang="zh-CN" i="1">
                            <a:solidFill>
                              <a:prstClr val="black"/>
                            </a:solidFill>
                            <a:latin typeface="Cambria Math" panose="02040503050406030204" pitchFamily="18" charset="0"/>
                          </a:rPr>
                          <m:t>0</m:t>
                        </m:r>
                      </m:sub>
                    </m:sSub>
                  </m:oMath>
                </a14:m>
                <a:endParaRPr lang="en-US" altLang="zh-CN" dirty="0">
                  <a:solidFill>
                    <a:srgbClr val="191B0E"/>
                  </a:solidFill>
                  <a:latin typeface="Times New Roman" panose="02020603050405020304" pitchFamily="18" charset="0"/>
                  <a:cs typeface="Times New Roman" panose="02020603050405020304" pitchFamily="18" charset="0"/>
                </a:endParaRPr>
              </a:p>
            </p:txBody>
          </p:sp>
        </mc:Choice>
        <mc:Fallback xmlns="">
          <p:sp>
            <p:nvSpPr>
              <p:cNvPr id="9" name="矩形 8">
                <a:extLst>
                  <a:ext uri="{FF2B5EF4-FFF2-40B4-BE49-F238E27FC236}">
                    <a16:creationId xmlns:a16="http://schemas.microsoft.com/office/drawing/2014/main" id="{7FB95B74-0623-488C-8331-AFDE728562B3}"/>
                  </a:ext>
                </a:extLst>
              </p:cNvPr>
              <p:cNvSpPr>
                <a:spLocks noRot="1" noChangeAspect="1" noMove="1" noResize="1" noEditPoints="1" noAdjustHandles="1" noChangeArrowheads="1" noChangeShapeType="1" noTextEdit="1"/>
              </p:cNvSpPr>
              <p:nvPr/>
            </p:nvSpPr>
            <p:spPr>
              <a:xfrm>
                <a:off x="-1652924" y="3934646"/>
                <a:ext cx="11705358" cy="761362"/>
              </a:xfrm>
              <a:prstGeom prst="rect">
                <a:avLst/>
              </a:prstGeom>
              <a:blipFill>
                <a:blip r:embed="rId7"/>
                <a:stretch>
                  <a:fillRect t="-8000" b="-720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02292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animEffect transition="in" filter="fade">
                                      <p:cBhvr>
                                        <p:cTn id="7" dur="500"/>
                                        <p:tgtEl>
                                          <p:spTgt spid="2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
                                            <p:txEl>
                                              <p:pRg st="1" end="1"/>
                                            </p:txEl>
                                          </p:spTgt>
                                        </p:tgtEl>
                                        <p:attrNameLst>
                                          <p:attrName>style.visibility</p:attrName>
                                        </p:attrNameLst>
                                      </p:cBhvr>
                                      <p:to>
                                        <p:strVal val="visible"/>
                                      </p:to>
                                    </p:set>
                                    <p:animEffect transition="in" filter="fade">
                                      <p:cBhvr>
                                        <p:cTn id="12" dur="500"/>
                                        <p:tgtEl>
                                          <p:spTgt spid="24">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4">
                                            <p:txEl>
                                              <p:pRg st="2" end="2"/>
                                            </p:txEl>
                                          </p:spTgt>
                                        </p:tgtEl>
                                        <p:attrNameLst>
                                          <p:attrName>style.visibility</p:attrName>
                                        </p:attrNameLst>
                                      </p:cBhvr>
                                      <p:to>
                                        <p:strVal val="visible"/>
                                      </p:to>
                                    </p:set>
                                    <p:animEffect transition="in" filter="fade">
                                      <p:cBhvr>
                                        <p:cTn id="15" dur="500"/>
                                        <p:tgtEl>
                                          <p:spTgt spid="24">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xEl>
                                              <p:pRg st="0" end="0"/>
                                            </p:txEl>
                                          </p:spTgt>
                                        </p:tgtEl>
                                        <p:attrNameLst>
                                          <p:attrName>style.visibility</p:attrName>
                                        </p:attrNameLst>
                                      </p:cBhvr>
                                      <p:to>
                                        <p:strVal val="visible"/>
                                      </p:to>
                                    </p:set>
                                    <p:animEffect transition="in" filter="fade">
                                      <p:cBhvr>
                                        <p:cTn id="20" dur="500"/>
                                        <p:tgtEl>
                                          <p:spTgt spid="8">
                                            <p:txEl>
                                              <p:pRg st="0" end="0"/>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8">
                                            <p:txEl>
                                              <p:pRg st="1" end="1"/>
                                            </p:txEl>
                                          </p:spTgt>
                                        </p:tgtEl>
                                        <p:attrNameLst>
                                          <p:attrName>style.visibility</p:attrName>
                                        </p:attrNameLst>
                                      </p:cBhvr>
                                      <p:to>
                                        <p:strVal val="visible"/>
                                      </p:to>
                                    </p:set>
                                    <p:animEffect transition="in" filter="fade">
                                      <p:cBhvr>
                                        <p:cTn id="23" dur="500"/>
                                        <p:tgtEl>
                                          <p:spTgt spid="8">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9">
                                            <p:txEl>
                                              <p:pRg st="0" end="0"/>
                                            </p:txEl>
                                          </p:spTgt>
                                        </p:tgtEl>
                                        <p:attrNameLst>
                                          <p:attrName>style.visibility</p:attrName>
                                        </p:attrNameLst>
                                      </p:cBhvr>
                                      <p:to>
                                        <p:strVal val="visible"/>
                                      </p:to>
                                    </p:set>
                                    <p:animEffect transition="in" filter="fade">
                                      <p:cBhvr>
                                        <p:cTn id="28" dur="500"/>
                                        <p:tgtEl>
                                          <p:spTgt spid="9">
                                            <p:txEl>
                                              <p:pRg st="0" end="0"/>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9">
                                            <p:txEl>
                                              <p:pRg st="1" end="1"/>
                                            </p:txEl>
                                          </p:spTgt>
                                        </p:tgtEl>
                                        <p:attrNameLst>
                                          <p:attrName>style.visibility</p:attrName>
                                        </p:attrNameLst>
                                      </p:cBhvr>
                                      <p:to>
                                        <p:strVal val="visible"/>
                                      </p:to>
                                    </p:set>
                                    <p:animEffect transition="in" filter="fade">
                                      <p:cBhvr>
                                        <p:cTn id="31" dur="500"/>
                                        <p:tgtEl>
                                          <p:spTgt spid="9">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2">
                                            <p:txEl>
                                              <p:pRg st="0" end="0"/>
                                            </p:txEl>
                                          </p:spTgt>
                                        </p:tgtEl>
                                        <p:attrNameLst>
                                          <p:attrName>style.visibility</p:attrName>
                                        </p:attrNameLst>
                                      </p:cBhvr>
                                      <p:to>
                                        <p:strVal val="visible"/>
                                      </p:to>
                                    </p:set>
                                    <p:animEffect transition="in" filter="fade">
                                      <p:cBhvr>
                                        <p:cTn id="36" dur="500"/>
                                        <p:tgtEl>
                                          <p:spTgt spid="12">
                                            <p:txEl>
                                              <p:pRg st="0" end="0"/>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12">
                                            <p:txEl>
                                              <p:pRg st="1" end="1"/>
                                            </p:txEl>
                                          </p:spTgt>
                                        </p:tgtEl>
                                        <p:attrNameLst>
                                          <p:attrName>style.visibility</p:attrName>
                                        </p:attrNameLst>
                                      </p:cBhvr>
                                      <p:to>
                                        <p:strVal val="visible"/>
                                      </p:to>
                                    </p:set>
                                    <p:animEffect transition="in" filter="fade">
                                      <p:cBhvr>
                                        <p:cTn id="39" dur="500"/>
                                        <p:tgtEl>
                                          <p:spTgt spid="12">
                                            <p:txEl>
                                              <p:pRg st="1" end="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12">
                                            <p:txEl>
                                              <p:pRg st="2" end="2"/>
                                            </p:txEl>
                                          </p:spTgt>
                                        </p:tgtEl>
                                        <p:attrNameLst>
                                          <p:attrName>style.visibility</p:attrName>
                                        </p:attrNameLst>
                                      </p:cBhvr>
                                      <p:to>
                                        <p:strVal val="visible"/>
                                      </p:to>
                                    </p:set>
                                    <p:animEffect transition="in" filter="fade">
                                      <p:cBhvr>
                                        <p:cTn id="42" dur="500"/>
                                        <p:tgtEl>
                                          <p:spTgt spid="12">
                                            <p:txEl>
                                              <p:pRg st="2" end="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500"/>
                                        <p:tgtEl>
                                          <p:spTgt spid="7">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7">
                                            <p:txEl>
                                              <p:pRg st="1" end="1"/>
                                            </p:txEl>
                                          </p:spTgt>
                                        </p:tgtEl>
                                        <p:attrNameLst>
                                          <p:attrName>style.visibility</p:attrName>
                                        </p:attrNameLst>
                                      </p:cBhvr>
                                      <p:to>
                                        <p:strVal val="visible"/>
                                      </p:to>
                                    </p:set>
                                    <p:animEffect transition="in" filter="fade">
                                      <p:cBhvr>
                                        <p:cTn id="52" dur="500"/>
                                        <p:tgtEl>
                                          <p:spTgt spid="7">
                                            <p:txEl>
                                              <p:pRg st="1" end="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7">
                                            <p:txEl>
                                              <p:pRg st="2" end="2"/>
                                            </p:txEl>
                                          </p:spTgt>
                                        </p:tgtEl>
                                        <p:attrNameLst>
                                          <p:attrName>style.visibility</p:attrName>
                                        </p:attrNameLst>
                                      </p:cBhvr>
                                      <p:to>
                                        <p:strVal val="visible"/>
                                      </p:to>
                                    </p:set>
                                    <p:animEffect transition="in" filter="fade">
                                      <p:cBhvr>
                                        <p:cTn id="57"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整数的表示</a:t>
            </a:r>
            <a:r>
              <a:rPr lang="en-US" altLang="zh-CN" dirty="0">
                <a:solidFill>
                  <a:schemeClr val="tx1"/>
                </a:solidFill>
              </a:rPr>
              <a:t>-</a:t>
            </a:r>
            <a:r>
              <a:rPr lang="zh-CN" altLang="en-US" dirty="0">
                <a:solidFill>
                  <a:schemeClr val="tx1"/>
                </a:solidFill>
              </a:rPr>
              <a:t>有符号数编码</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原码表示法</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8</a:t>
            </a:fld>
            <a:endParaRPr lang="zh-CN" altLang="en-US">
              <a:solidFill>
                <a:prstClr val="black"/>
              </a:solidFill>
            </a:endParaRPr>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1110882"/>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rgbClr val="191B0E"/>
                </a:solidFill>
                <a:latin typeface="Times New Roman" panose="02020603050405020304" pitchFamily="18" charset="0"/>
                <a:cs typeface="Times New Roman" panose="02020603050405020304" pitchFamily="18" charset="0"/>
              </a:rPr>
              <a:t>优点：</a:t>
            </a:r>
            <a:endParaRPr lang="en-US" altLang="zh-CN" sz="2000" dirty="0">
              <a:solidFill>
                <a:srgbClr val="191B0E"/>
              </a:solidFill>
              <a:latin typeface="Times New Roman" panose="02020603050405020304" pitchFamily="18" charset="0"/>
              <a:cs typeface="Times New Roman" panose="02020603050405020304" pitchFamily="18" charset="0"/>
            </a:endParaRPr>
          </a:p>
          <a:p>
            <a:pPr marL="530225" lvl="1" defTabSz="914400">
              <a:lnSpc>
                <a:spcPct val="94000"/>
              </a:lnSpc>
              <a:spcBef>
                <a:spcPts val="500"/>
              </a:spcBef>
              <a:spcAft>
                <a:spcPts val="200"/>
              </a:spcAft>
            </a:pPr>
            <a:r>
              <a:rPr lang="en-US" altLang="zh-CN" sz="2000" dirty="0">
                <a:solidFill>
                  <a:srgbClr val="191B0E"/>
                </a:solidFill>
                <a:latin typeface="Times New Roman" panose="02020603050405020304" pitchFamily="18" charset="0"/>
                <a:cs typeface="Times New Roman" panose="02020603050405020304" pitchFamily="18" charset="0"/>
              </a:rPr>
              <a:t>         </a:t>
            </a:r>
            <a:r>
              <a:rPr lang="zh-CN" altLang="zh-CN" sz="2000" dirty="0">
                <a:solidFill>
                  <a:srgbClr val="191B0E"/>
                </a:solidFill>
                <a:latin typeface="Times New Roman" panose="02020603050405020304" pitchFamily="18" charset="0"/>
                <a:cs typeface="Times New Roman" panose="02020603050405020304" pitchFamily="18" charset="0"/>
              </a:rPr>
              <a:t>简单易懂，即符号位加上真值绝对值的二进制数，与真值的对应关系直观</a:t>
            </a:r>
            <a:r>
              <a:rPr lang="zh-CN" altLang="en-US" sz="2000" dirty="0">
                <a:solidFill>
                  <a:srgbClr val="191B0E"/>
                </a:solidFill>
                <a:latin typeface="Times New Roman" panose="02020603050405020304" pitchFamily="18" charset="0"/>
                <a:cs typeface="Times New Roman" panose="02020603050405020304" pitchFamily="18" charset="0"/>
              </a:rPr>
              <a:t>。</a:t>
            </a:r>
            <a:endParaRPr lang="en-US" altLang="zh-CN" sz="2000" dirty="0">
              <a:solidFill>
                <a:srgbClr val="191B0E"/>
              </a:solidFill>
              <a:latin typeface="Times New Roman" panose="02020603050405020304" pitchFamily="18" charset="0"/>
              <a:cs typeface="Times New Roman" panose="02020603050405020304" pitchFamily="18" charset="0"/>
            </a:endParaRPr>
          </a:p>
          <a:p>
            <a:pPr marL="987425" lvl="2" defTabSz="914400">
              <a:lnSpc>
                <a:spcPct val="94000"/>
              </a:lnSpc>
              <a:spcBef>
                <a:spcPts val="500"/>
              </a:spcBef>
              <a:spcAft>
                <a:spcPts val="200"/>
              </a:spcAft>
            </a:pPr>
            <a:endParaRPr lang="en-US" altLang="zh-CN" dirty="0">
              <a:solidFill>
                <a:prstClr val="black"/>
              </a:solidFill>
            </a:endParaRPr>
          </a:p>
        </p:txBody>
      </p:sp>
      <p:sp>
        <p:nvSpPr>
          <p:cNvPr id="7" name="矩形 6">
            <a:extLst>
              <a:ext uri="{FF2B5EF4-FFF2-40B4-BE49-F238E27FC236}">
                <a16:creationId xmlns:a16="http://schemas.microsoft.com/office/drawing/2014/main" id="{938049A5-740E-48C5-BE3E-BC6E970128B6}"/>
              </a:ext>
            </a:extLst>
          </p:cNvPr>
          <p:cNvSpPr/>
          <p:nvPr/>
        </p:nvSpPr>
        <p:spPr>
          <a:xfrm>
            <a:off x="158673" y="2323208"/>
            <a:ext cx="11705358" cy="1952907"/>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rgbClr val="191B0E"/>
                </a:solidFill>
                <a:latin typeface="Times New Roman" panose="02020603050405020304" pitchFamily="18" charset="0"/>
                <a:cs typeface="Times New Roman" panose="02020603050405020304" pitchFamily="18" charset="0"/>
              </a:rPr>
              <a:t>缺点：</a:t>
            </a:r>
            <a:endParaRPr lang="en-US" altLang="zh-CN" sz="2000" dirty="0">
              <a:solidFill>
                <a:srgbClr val="191B0E"/>
              </a:solidFill>
              <a:latin typeface="Times New Roman" panose="02020603050405020304" pitchFamily="18" charset="0"/>
              <a:cs typeface="Times New Roman" panose="02020603050405020304" pitchFamily="18" charset="0"/>
            </a:endParaRPr>
          </a:p>
          <a:p>
            <a:pPr marL="987425" lvl="2" defTabSz="914400">
              <a:lnSpc>
                <a:spcPct val="94000"/>
              </a:lnSpc>
              <a:spcBef>
                <a:spcPts val="500"/>
              </a:spcBef>
              <a:spcAft>
                <a:spcPts val="200"/>
              </a:spcAft>
            </a:pPr>
            <a:r>
              <a:rPr lang="zh-CN" altLang="en-US" dirty="0">
                <a:solidFill>
                  <a:srgbClr val="191B0E"/>
                </a:solidFill>
                <a:latin typeface="Times New Roman" panose="02020603050405020304" pitchFamily="18" charset="0"/>
                <a:cs typeface="Times New Roman" panose="02020603050405020304" pitchFamily="18" charset="0"/>
              </a:rPr>
              <a:t>（</a:t>
            </a:r>
            <a:r>
              <a:rPr lang="en-US" altLang="zh-CN" dirty="0">
                <a:solidFill>
                  <a:srgbClr val="191B0E"/>
                </a:solidFill>
                <a:latin typeface="Times New Roman" panose="02020603050405020304" pitchFamily="18" charset="0"/>
                <a:cs typeface="Times New Roman" panose="02020603050405020304" pitchFamily="18" charset="0"/>
              </a:rPr>
              <a:t>1</a:t>
            </a:r>
            <a:r>
              <a:rPr lang="zh-CN" altLang="en-US" dirty="0">
                <a:solidFill>
                  <a:srgbClr val="191B0E"/>
                </a:solidFill>
                <a:latin typeface="Times New Roman" panose="02020603050405020304" pitchFamily="18" charset="0"/>
                <a:cs typeface="Times New Roman" panose="02020603050405020304" pitchFamily="18" charset="0"/>
              </a:rPr>
              <a:t>）</a:t>
            </a:r>
            <a:r>
              <a:rPr lang="en-US" altLang="zh-CN" dirty="0">
                <a:solidFill>
                  <a:srgbClr val="191B0E"/>
                </a:solidFill>
                <a:latin typeface="Times New Roman" panose="02020603050405020304" pitchFamily="18" charset="0"/>
                <a:cs typeface="Times New Roman" panose="02020603050405020304" pitchFamily="18" charset="0"/>
              </a:rPr>
              <a:t>0</a:t>
            </a:r>
            <a:r>
              <a:rPr lang="zh-CN" altLang="zh-CN" dirty="0">
                <a:solidFill>
                  <a:srgbClr val="191B0E"/>
                </a:solidFill>
                <a:latin typeface="Times New Roman" panose="02020603050405020304" pitchFamily="18" charset="0"/>
                <a:cs typeface="Times New Roman" panose="02020603050405020304" pitchFamily="18" charset="0"/>
              </a:rPr>
              <a:t>的表示不唯一，给使用带来了不便</a:t>
            </a:r>
            <a:r>
              <a:rPr lang="zh-CN" altLang="en-US" dirty="0">
                <a:solidFill>
                  <a:srgbClr val="191B0E"/>
                </a:solidFill>
                <a:latin typeface="Times New Roman" panose="02020603050405020304" pitchFamily="18" charset="0"/>
                <a:cs typeface="Times New Roman" panose="02020603050405020304" pitchFamily="18" charset="0"/>
              </a:rPr>
              <a:t>。</a:t>
            </a:r>
            <a:endParaRPr lang="en-US" altLang="zh-CN" dirty="0">
              <a:solidFill>
                <a:srgbClr val="191B0E"/>
              </a:solidFill>
              <a:latin typeface="Times New Roman" panose="02020603050405020304" pitchFamily="18" charset="0"/>
              <a:cs typeface="Times New Roman" panose="02020603050405020304" pitchFamily="18" charset="0"/>
            </a:endParaRPr>
          </a:p>
          <a:p>
            <a:pPr marL="987425" lvl="2" defTabSz="914400">
              <a:lnSpc>
                <a:spcPct val="94000"/>
              </a:lnSpc>
              <a:spcBef>
                <a:spcPts val="500"/>
              </a:spcBef>
              <a:spcAft>
                <a:spcPts val="200"/>
              </a:spcAft>
            </a:pPr>
            <a:r>
              <a:rPr lang="zh-CN" altLang="en-US" dirty="0">
                <a:solidFill>
                  <a:srgbClr val="191B0E"/>
                </a:solidFill>
                <a:latin typeface="Times New Roman" panose="02020603050405020304" pitchFamily="18" charset="0"/>
                <a:cs typeface="Times New Roman" panose="02020603050405020304" pitchFamily="18" charset="0"/>
              </a:rPr>
              <a:t>（</a:t>
            </a:r>
            <a:r>
              <a:rPr lang="en-US" altLang="zh-CN" dirty="0">
                <a:solidFill>
                  <a:srgbClr val="191B0E"/>
                </a:solidFill>
                <a:latin typeface="Times New Roman" panose="02020603050405020304" pitchFamily="18" charset="0"/>
                <a:cs typeface="Times New Roman" panose="02020603050405020304" pitchFamily="18" charset="0"/>
              </a:rPr>
              <a:t>2</a:t>
            </a:r>
            <a:r>
              <a:rPr lang="zh-CN" altLang="en-US" dirty="0">
                <a:solidFill>
                  <a:srgbClr val="191B0E"/>
                </a:solidFill>
                <a:latin typeface="Times New Roman" panose="02020603050405020304" pitchFamily="18" charset="0"/>
                <a:cs typeface="Times New Roman" panose="02020603050405020304" pitchFamily="18" charset="0"/>
              </a:rPr>
              <a:t>）运算过程复杂。</a:t>
            </a:r>
            <a:r>
              <a:rPr lang="zh-CN" altLang="zh-CN" dirty="0">
                <a:solidFill>
                  <a:srgbClr val="191B0E"/>
                </a:solidFill>
                <a:latin typeface="Times New Roman" panose="02020603050405020304" pitchFamily="18" charset="0"/>
                <a:cs typeface="Times New Roman" panose="02020603050405020304" pitchFamily="18" charset="0"/>
              </a:rPr>
              <a:t>进行加法运算时，首先要判断两数是否同号，同号则相加，异号则相减</a:t>
            </a:r>
            <a:r>
              <a:rPr lang="zh-CN" altLang="en-US" dirty="0">
                <a:solidFill>
                  <a:srgbClr val="191B0E"/>
                </a:solidFill>
                <a:latin typeface="Times New Roman" panose="02020603050405020304" pitchFamily="18" charset="0"/>
                <a:cs typeface="Times New Roman" panose="02020603050405020304" pitchFamily="18" charset="0"/>
              </a:rPr>
              <a:t>；</a:t>
            </a:r>
            <a:r>
              <a:rPr lang="zh-CN" altLang="zh-CN" dirty="0">
                <a:solidFill>
                  <a:srgbClr val="191B0E"/>
                </a:solidFill>
                <a:latin typeface="Times New Roman" panose="02020603050405020304" pitchFamily="18" charset="0"/>
                <a:cs typeface="Times New Roman" panose="02020603050405020304" pitchFamily="18" charset="0"/>
              </a:rPr>
              <a:t>进行减法运算时，先要比较两个数的绝对值大小，然后使用绝对值大的数减去绝对值小的数，最后还要赋予结果正确的符号</a:t>
            </a:r>
            <a:r>
              <a:rPr lang="zh-CN" altLang="en-US" dirty="0">
                <a:solidFill>
                  <a:srgbClr val="191B0E"/>
                </a:solidFill>
                <a:latin typeface="Times New Roman" panose="02020603050405020304" pitchFamily="18" charset="0"/>
                <a:cs typeface="Times New Roman" panose="02020603050405020304" pitchFamily="18" charset="0"/>
              </a:rPr>
              <a:t>。</a:t>
            </a:r>
            <a:endParaRPr lang="en-US" altLang="zh-CN" dirty="0">
              <a:solidFill>
                <a:srgbClr val="191B0E"/>
              </a:solidFill>
              <a:latin typeface="Times New Roman" panose="02020603050405020304" pitchFamily="18" charset="0"/>
              <a:cs typeface="Times New Roman" panose="02020603050405020304" pitchFamily="18" charset="0"/>
            </a:endParaRPr>
          </a:p>
          <a:p>
            <a:pPr marL="987425" lvl="2" defTabSz="914400">
              <a:lnSpc>
                <a:spcPct val="94000"/>
              </a:lnSpc>
              <a:spcBef>
                <a:spcPts val="500"/>
              </a:spcBef>
              <a:spcAft>
                <a:spcPts val="200"/>
              </a:spcAft>
            </a:pPr>
            <a:endParaRPr lang="en-US" altLang="zh-CN" dirty="0">
              <a:solidFill>
                <a:prstClr val="black"/>
              </a:solidFill>
            </a:endParaRPr>
          </a:p>
        </p:txBody>
      </p:sp>
    </p:spTree>
    <p:extLst>
      <p:ext uri="{BB962C8B-B14F-4D97-AF65-F5344CB8AC3E}">
        <p14:creationId xmlns:p14="http://schemas.microsoft.com/office/powerpoint/2010/main" val="7421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fade">
                                      <p:cBhvr>
                                        <p:cTn id="15" dur="500"/>
                                        <p:tgtEl>
                                          <p:spTgt spid="7">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xEl>
                                              <p:pRg st="2" end="2"/>
                                            </p:txEl>
                                          </p:spTgt>
                                        </p:tgtEl>
                                        <p:attrNameLst>
                                          <p:attrName>style.visibility</p:attrName>
                                        </p:attrNameLst>
                                      </p:cBhvr>
                                      <p:to>
                                        <p:strVal val="visible"/>
                                      </p:to>
                                    </p:set>
                                    <p:animEffect transition="in" filter="fade">
                                      <p:cBhvr>
                                        <p:cTn id="20"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整数的表示</a:t>
            </a:r>
            <a:r>
              <a:rPr lang="en-US" altLang="zh-CN" dirty="0">
                <a:solidFill>
                  <a:schemeClr val="tx1"/>
                </a:solidFill>
              </a:rPr>
              <a:t>-</a:t>
            </a:r>
            <a:r>
              <a:rPr lang="zh-CN" altLang="en-US" dirty="0">
                <a:solidFill>
                  <a:schemeClr val="tx1"/>
                </a:solidFill>
              </a:rPr>
              <a:t>有符号数编码</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补码表示法</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solidFill>
                  <a:prstClr val="black"/>
                </a:solidFill>
              </a:rPr>
              <a:pPr/>
              <a:t>9</a:t>
            </a:fld>
            <a:endParaRPr lang="zh-CN" altLang="en-US">
              <a:solidFill>
                <a:prstClr val="black"/>
              </a:solidFill>
            </a:endParaRPr>
          </a:p>
        </p:txBody>
      </p:sp>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C04A6DD0-0D5F-EF41-AAE9-711F1271746E}"/>
                  </a:ext>
                </a:extLst>
              </p:cNvPr>
              <p:cNvSpPr/>
              <p:nvPr/>
            </p:nvSpPr>
            <p:spPr>
              <a:xfrm>
                <a:off x="158673" y="1471004"/>
                <a:ext cx="11705358" cy="2246512"/>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rgbClr val="191B0E"/>
                    </a:solidFill>
                    <a:latin typeface="Times New Roman" panose="02020603050405020304" pitchFamily="18" charset="0"/>
                    <a:cs typeface="Times New Roman" panose="02020603050405020304" pitchFamily="18" charset="0"/>
                  </a:rPr>
                  <a:t>模运算：</a:t>
                </a:r>
                <a:endParaRPr lang="en-US" altLang="zh-CN" sz="2000" dirty="0">
                  <a:solidFill>
                    <a:srgbClr val="191B0E"/>
                  </a:solidFill>
                  <a:latin typeface="Times New Roman" panose="02020603050405020304" pitchFamily="18" charset="0"/>
                  <a:cs typeface="Times New Roman" panose="02020603050405020304" pitchFamily="18" charset="0"/>
                </a:endParaRPr>
              </a:p>
              <a:p>
                <a:pPr marL="987425" lvl="2" defTabSz="914400">
                  <a:lnSpc>
                    <a:spcPct val="94000"/>
                  </a:lnSpc>
                  <a:spcBef>
                    <a:spcPts val="500"/>
                  </a:spcBef>
                  <a:spcAft>
                    <a:spcPts val="200"/>
                  </a:spcAft>
                </a:pPr>
                <a:r>
                  <a:rPr lang="zh-CN" altLang="zh-CN" dirty="0">
                    <a:solidFill>
                      <a:prstClr val="black"/>
                    </a:solidFill>
                  </a:rPr>
                  <a:t>在模运算系统中，若</a:t>
                </a:r>
                <a:r>
                  <a:rPr lang="en-US" altLang="zh-CN" i="1" dirty="0">
                    <a:solidFill>
                      <a:prstClr val="black"/>
                    </a:solidFill>
                  </a:rPr>
                  <a:t>A</a:t>
                </a:r>
                <a:r>
                  <a:rPr lang="zh-CN" altLang="zh-CN" dirty="0">
                    <a:solidFill>
                      <a:prstClr val="black"/>
                    </a:solidFill>
                  </a:rPr>
                  <a:t>、</a:t>
                </a:r>
                <a:r>
                  <a:rPr lang="en-US" altLang="zh-CN" i="1" dirty="0">
                    <a:solidFill>
                      <a:prstClr val="black"/>
                    </a:solidFill>
                  </a:rPr>
                  <a:t>B</a:t>
                </a:r>
                <a:r>
                  <a:rPr lang="zh-CN" altLang="zh-CN" dirty="0">
                    <a:solidFill>
                      <a:prstClr val="black"/>
                    </a:solidFill>
                  </a:rPr>
                  <a:t>、</a:t>
                </a:r>
                <a:r>
                  <a:rPr lang="en-US" altLang="zh-CN" i="1" dirty="0">
                    <a:solidFill>
                      <a:prstClr val="black"/>
                    </a:solidFill>
                  </a:rPr>
                  <a:t>M</a:t>
                </a:r>
                <a:r>
                  <a:rPr lang="zh-CN" altLang="zh-CN" dirty="0">
                    <a:solidFill>
                      <a:prstClr val="black"/>
                    </a:solidFill>
                  </a:rPr>
                  <a:t>满足：</a:t>
                </a:r>
                <a14:m>
                  <m:oMath xmlns:m="http://schemas.openxmlformats.org/officeDocument/2006/math">
                    <m:r>
                      <a:rPr lang="en-US" altLang="zh-CN" i="1">
                        <a:solidFill>
                          <a:prstClr val="black"/>
                        </a:solidFill>
                        <a:latin typeface="Cambria Math" panose="02040503050406030204" pitchFamily="18" charset="0"/>
                      </a:rPr>
                      <m:t>𝐴</m:t>
                    </m:r>
                    <m:r>
                      <a:rPr lang="en-US" altLang="zh-CN">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𝐵</m:t>
                    </m:r>
                    <m:r>
                      <a:rPr lang="en-US" altLang="zh-CN">
                        <a:solidFill>
                          <a:prstClr val="black"/>
                        </a:solidFill>
                        <a:latin typeface="Cambria Math" panose="02040503050406030204" pitchFamily="18" charset="0"/>
                      </a:rPr>
                      <m:t>+</m:t>
                    </m:r>
                    <m:r>
                      <m:rPr>
                        <m:sty m:val="p"/>
                      </m:rPr>
                      <a:rPr lang="en-US" altLang="zh-CN">
                        <a:solidFill>
                          <a:prstClr val="black"/>
                        </a:solidFill>
                        <a:latin typeface="Cambria Math" panose="02040503050406030204" pitchFamily="18" charset="0"/>
                      </a:rPr>
                      <m:t>K</m:t>
                    </m:r>
                    <m:r>
                      <a:rPr lang="en-US" altLang="zh-CN">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𝑀</m:t>
                    </m:r>
                    <m:d>
                      <m:dPr>
                        <m:begChr m:val="（"/>
                        <m:endChr m:val="）"/>
                        <m:ctrlPr>
                          <a:rPr lang="zh-CN" altLang="zh-CN" i="1">
                            <a:solidFill>
                              <a:prstClr val="black"/>
                            </a:solidFill>
                            <a:latin typeface="Cambria Math" panose="02040503050406030204" pitchFamily="18" charset="0"/>
                          </a:rPr>
                        </m:ctrlPr>
                      </m:dPr>
                      <m:e>
                        <m:r>
                          <m:rPr>
                            <m:sty m:val="p"/>
                          </m:rPr>
                          <a:rPr lang="en-US" altLang="zh-CN">
                            <a:solidFill>
                              <a:prstClr val="black"/>
                            </a:solidFill>
                            <a:latin typeface="Cambria Math" panose="02040503050406030204" pitchFamily="18" charset="0"/>
                          </a:rPr>
                          <m:t>K</m:t>
                        </m:r>
                        <m:r>
                          <a:rPr lang="zh-CN" altLang="zh-CN">
                            <a:solidFill>
                              <a:prstClr val="black"/>
                            </a:solidFill>
                            <a:latin typeface="Cambria Math" panose="02040503050406030204" pitchFamily="18" charset="0"/>
                          </a:rPr>
                          <m:t>为整数</m:t>
                        </m:r>
                      </m:e>
                    </m:d>
                  </m:oMath>
                </a14:m>
                <a:r>
                  <a:rPr lang="zh-CN" altLang="zh-CN" dirty="0">
                    <a:solidFill>
                      <a:prstClr val="black"/>
                    </a:solidFill>
                  </a:rPr>
                  <a:t>，则记为</a:t>
                </a:r>
                <a14:m>
                  <m:oMath xmlns:m="http://schemas.openxmlformats.org/officeDocument/2006/math">
                    <m:r>
                      <a:rPr lang="en-US" altLang="zh-CN" i="1">
                        <a:solidFill>
                          <a:prstClr val="black"/>
                        </a:solidFill>
                        <a:latin typeface="Cambria Math" panose="02040503050406030204" pitchFamily="18" charset="0"/>
                      </a:rPr>
                      <m:t>𝐴</m:t>
                    </m:r>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𝐵</m:t>
                    </m:r>
                    <m:d>
                      <m:dPr>
                        <m:ctrlPr>
                          <a:rPr lang="zh-CN" altLang="zh-CN" i="1">
                            <a:solidFill>
                              <a:prstClr val="black"/>
                            </a:solidFill>
                            <a:latin typeface="Cambria Math" panose="02040503050406030204" pitchFamily="18" charset="0"/>
                          </a:rPr>
                        </m:ctrlPr>
                      </m:dPr>
                      <m:e>
                        <m:func>
                          <m:funcPr>
                            <m:ctrlPr>
                              <a:rPr lang="zh-CN" altLang="zh-CN" i="1">
                                <a:solidFill>
                                  <a:prstClr val="black"/>
                                </a:solidFill>
                                <a:latin typeface="Cambria Math" panose="02040503050406030204" pitchFamily="18" charset="0"/>
                              </a:rPr>
                            </m:ctrlPr>
                          </m:funcPr>
                          <m:fName>
                            <m:r>
                              <m:rPr>
                                <m:sty m:val="p"/>
                              </m:rPr>
                              <a:rPr lang="en-US" altLang="zh-CN">
                                <a:solidFill>
                                  <a:prstClr val="black"/>
                                </a:solidFill>
                                <a:latin typeface="Cambria Math" panose="02040503050406030204" pitchFamily="18" charset="0"/>
                              </a:rPr>
                              <m:t>mod</m:t>
                            </m:r>
                          </m:fName>
                          <m:e>
                            <m:r>
                              <a:rPr lang="en-US" altLang="zh-CN" i="1">
                                <a:solidFill>
                                  <a:prstClr val="black"/>
                                </a:solidFill>
                                <a:latin typeface="Cambria Math" panose="02040503050406030204" pitchFamily="18" charset="0"/>
                              </a:rPr>
                              <m:t>𝑀</m:t>
                            </m:r>
                          </m:e>
                        </m:func>
                      </m:e>
                    </m:d>
                  </m:oMath>
                </a14:m>
                <a:r>
                  <a:rPr lang="zh-CN" altLang="zh-CN" dirty="0">
                    <a:solidFill>
                      <a:prstClr val="black"/>
                    </a:solidFill>
                  </a:rPr>
                  <a:t>。</a:t>
                </a:r>
                <a:endParaRPr lang="en-US" altLang="zh-CN" dirty="0">
                  <a:solidFill>
                    <a:prstClr val="black"/>
                  </a:solidFill>
                </a:endParaRPr>
              </a:p>
              <a:p>
                <a:pPr marL="987425" lvl="2" defTabSz="914400">
                  <a:lnSpc>
                    <a:spcPct val="94000"/>
                  </a:lnSpc>
                  <a:spcBef>
                    <a:spcPts val="500"/>
                  </a:spcBef>
                  <a:spcAft>
                    <a:spcPts val="200"/>
                  </a:spcAft>
                </a:pPr>
                <a:r>
                  <a:rPr lang="zh-CN" altLang="zh-CN" dirty="0">
                    <a:solidFill>
                      <a:prstClr val="black"/>
                    </a:solidFill>
                  </a:rPr>
                  <a:t>假如现在时钟指向</a:t>
                </a:r>
                <a:r>
                  <a:rPr lang="en-US" altLang="zh-CN" dirty="0">
                    <a:solidFill>
                      <a:prstClr val="black"/>
                    </a:solidFill>
                  </a:rPr>
                  <a:t>9</a:t>
                </a:r>
                <a:r>
                  <a:rPr lang="zh-CN" altLang="zh-CN" dirty="0">
                    <a:solidFill>
                      <a:prstClr val="black"/>
                    </a:solidFill>
                  </a:rPr>
                  <a:t>点，要将它拨向</a:t>
                </a:r>
                <a:r>
                  <a:rPr lang="en-US" altLang="zh-CN" dirty="0">
                    <a:solidFill>
                      <a:prstClr val="black"/>
                    </a:solidFill>
                  </a:rPr>
                  <a:t>4</a:t>
                </a:r>
                <a:r>
                  <a:rPr lang="zh-CN" altLang="zh-CN" dirty="0">
                    <a:solidFill>
                      <a:prstClr val="black"/>
                    </a:solidFill>
                  </a:rPr>
                  <a:t>点，最简单的则有两种拨法：一是逆时针拨</a:t>
                </a:r>
                <a:r>
                  <a:rPr lang="en-US" altLang="zh-CN" dirty="0">
                    <a:solidFill>
                      <a:prstClr val="black"/>
                    </a:solidFill>
                  </a:rPr>
                  <a:t>5</a:t>
                </a:r>
                <a:r>
                  <a:rPr lang="zh-CN" altLang="zh-CN" dirty="0">
                    <a:solidFill>
                      <a:prstClr val="black"/>
                    </a:solidFill>
                  </a:rPr>
                  <a:t>格</a:t>
                </a:r>
                <a:r>
                  <a:rPr lang="zh-CN" altLang="en-US" dirty="0">
                    <a:solidFill>
                      <a:prstClr val="black"/>
                    </a:solidFill>
                  </a:rPr>
                  <a:t>，</a:t>
                </a:r>
                <a:r>
                  <a:rPr lang="zh-CN" altLang="zh-CN" dirty="0">
                    <a:solidFill>
                      <a:prstClr val="black"/>
                    </a:solidFill>
                  </a:rPr>
                  <a:t>二是顺时针拨</a:t>
                </a:r>
                <a:r>
                  <a:rPr lang="en-US" altLang="zh-CN" dirty="0">
                    <a:solidFill>
                      <a:prstClr val="black"/>
                    </a:solidFill>
                  </a:rPr>
                  <a:t>7</a:t>
                </a:r>
                <a:r>
                  <a:rPr lang="zh-CN" altLang="zh-CN" dirty="0">
                    <a:solidFill>
                      <a:prstClr val="black"/>
                    </a:solidFill>
                  </a:rPr>
                  <a:t>格。</a:t>
                </a:r>
                <a:endParaRPr lang="en-US" altLang="zh-CN" dirty="0">
                  <a:solidFill>
                    <a:prstClr val="black"/>
                  </a:solidFill>
                </a:endParaRPr>
              </a:p>
              <a:p>
                <a:pPr/>
                <a14:m>
                  <m:oMathPara xmlns:m="http://schemas.openxmlformats.org/officeDocument/2006/math">
                    <m:oMathParaPr>
                      <m:jc m:val="centerGroup"/>
                    </m:oMathParaPr>
                    <m:oMath xmlns:m="http://schemas.openxmlformats.org/officeDocument/2006/math">
                      <m:r>
                        <a:rPr lang="en-US" altLang="zh-CN" i="1">
                          <a:solidFill>
                            <a:prstClr val="black"/>
                          </a:solidFill>
                          <a:latin typeface="Cambria Math" panose="02040503050406030204" pitchFamily="18" charset="0"/>
                        </a:rPr>
                        <m:t>9−5=4</m:t>
                      </m:r>
                    </m:oMath>
                  </m:oMathPara>
                </a14:m>
                <a:endParaRPr lang="zh-CN" altLang="zh-CN" dirty="0">
                  <a:solidFill>
                    <a:prstClr val="black"/>
                  </a:solidFill>
                </a:endParaRPr>
              </a:p>
              <a:p>
                <a:pPr/>
                <a14:m>
                  <m:oMathPara xmlns:m="http://schemas.openxmlformats.org/officeDocument/2006/math">
                    <m:oMathParaPr>
                      <m:jc m:val="centerGroup"/>
                    </m:oMathParaPr>
                    <m:oMath xmlns:m="http://schemas.openxmlformats.org/officeDocument/2006/math">
                      <m:r>
                        <a:rPr lang="en-US" altLang="zh-CN">
                          <a:solidFill>
                            <a:prstClr val="black"/>
                          </a:solidFill>
                          <a:latin typeface="Cambria Math" panose="02040503050406030204" pitchFamily="18" charset="0"/>
                        </a:rPr>
                        <m:t>9+7=16≡4    </m:t>
                      </m:r>
                      <m:d>
                        <m:dPr>
                          <m:ctrlPr>
                            <a:rPr lang="zh-CN" altLang="zh-CN" i="1">
                              <a:solidFill>
                                <a:prstClr val="black"/>
                              </a:solidFill>
                              <a:latin typeface="Cambria Math" panose="02040503050406030204" pitchFamily="18" charset="0"/>
                            </a:rPr>
                          </m:ctrlPr>
                        </m:dPr>
                        <m:e>
                          <m:r>
                            <m:rPr>
                              <m:sty m:val="p"/>
                            </m:rPr>
                            <a:rPr lang="en-US" altLang="zh-CN">
                              <a:solidFill>
                                <a:prstClr val="black"/>
                              </a:solidFill>
                              <a:latin typeface="Cambria Math" panose="02040503050406030204" pitchFamily="18" charset="0"/>
                            </a:rPr>
                            <m:t>mod</m:t>
                          </m:r>
                        </m:e>
                      </m:d>
                      <m:r>
                        <a:rPr lang="en-US" altLang="zh-CN">
                          <a:solidFill>
                            <a:prstClr val="black"/>
                          </a:solidFill>
                          <a:latin typeface="Cambria Math" panose="02040503050406030204" pitchFamily="18" charset="0"/>
                        </a:rPr>
                        <m:t>12</m:t>
                      </m:r>
                    </m:oMath>
                  </m:oMathPara>
                </a14:m>
                <a:endParaRPr lang="zh-CN" altLang="zh-CN" dirty="0">
                  <a:solidFill>
                    <a:prstClr val="black"/>
                  </a:solidFill>
                </a:endParaRPr>
              </a:p>
              <a:p>
                <a:pPr marL="987425" lvl="2" defTabSz="914400">
                  <a:lnSpc>
                    <a:spcPct val="94000"/>
                  </a:lnSpc>
                  <a:spcBef>
                    <a:spcPts val="500"/>
                  </a:spcBef>
                  <a:spcAft>
                    <a:spcPts val="200"/>
                  </a:spcAft>
                </a:pPr>
                <a:r>
                  <a:rPr lang="zh-CN" altLang="zh-CN" dirty="0">
                    <a:solidFill>
                      <a:prstClr val="black"/>
                    </a:solidFill>
                  </a:rPr>
                  <a:t>由于时钟转一圈为</a:t>
                </a:r>
                <a:r>
                  <a:rPr lang="en-US" altLang="zh-CN" dirty="0">
                    <a:solidFill>
                      <a:prstClr val="black"/>
                    </a:solidFill>
                  </a:rPr>
                  <a:t>12</a:t>
                </a:r>
                <a:r>
                  <a:rPr lang="zh-CN" altLang="zh-CN" dirty="0">
                    <a:solidFill>
                      <a:prstClr val="black"/>
                    </a:solidFill>
                  </a:rPr>
                  <a:t>小时，一旦时间超过了</a:t>
                </a:r>
                <a:r>
                  <a:rPr lang="en-US" altLang="zh-CN" dirty="0">
                    <a:solidFill>
                      <a:prstClr val="black"/>
                    </a:solidFill>
                  </a:rPr>
                  <a:t>12</a:t>
                </a:r>
                <a:r>
                  <a:rPr lang="zh-CN" altLang="zh-CN" dirty="0">
                    <a:solidFill>
                      <a:prstClr val="black"/>
                    </a:solidFill>
                  </a:rPr>
                  <a:t>点，“</a:t>
                </a:r>
                <a:r>
                  <a:rPr lang="en-US" altLang="zh-CN" dirty="0">
                    <a:solidFill>
                      <a:prstClr val="black"/>
                    </a:solidFill>
                  </a:rPr>
                  <a:t>12</a:t>
                </a:r>
                <a:r>
                  <a:rPr lang="zh-CN" altLang="zh-CN" dirty="0">
                    <a:solidFill>
                      <a:prstClr val="black"/>
                    </a:solidFill>
                  </a:rPr>
                  <a:t>”就会自动丢失而不被显示，即</a:t>
                </a:r>
                <a14:m>
                  <m:oMath xmlns:m="http://schemas.openxmlformats.org/officeDocument/2006/math">
                    <m:r>
                      <a:rPr lang="en-US" altLang="zh-CN">
                        <a:solidFill>
                          <a:prstClr val="black"/>
                        </a:solidFill>
                        <a:latin typeface="Cambria Math" panose="02040503050406030204" pitchFamily="18" charset="0"/>
                      </a:rPr>
                      <m:t>16</m:t>
                    </m:r>
                    <m:r>
                      <a:rPr lang="en-US" altLang="zh-CN" i="1">
                        <a:solidFill>
                          <a:prstClr val="black"/>
                        </a:solidFill>
                        <a:latin typeface="Cambria Math" panose="02040503050406030204" pitchFamily="18" charset="0"/>
                      </a:rPr>
                      <m:t>−</m:t>
                    </m:r>
                    <m:r>
                      <a:rPr lang="en-US" altLang="zh-CN">
                        <a:solidFill>
                          <a:prstClr val="black"/>
                        </a:solidFill>
                        <a:latin typeface="Cambria Math" panose="02040503050406030204" pitchFamily="18" charset="0"/>
                      </a:rPr>
                      <m:t>12=4</m:t>
                    </m:r>
                  </m:oMath>
                </a14:m>
                <a:r>
                  <a:rPr lang="zh-CN" altLang="zh-CN" dirty="0">
                    <a:solidFill>
                      <a:prstClr val="black"/>
                    </a:solidFill>
                  </a:rPr>
                  <a:t>，因此，</a:t>
                </a:r>
                <a:r>
                  <a:rPr lang="en-US" altLang="zh-CN" dirty="0">
                    <a:solidFill>
                      <a:prstClr val="black"/>
                    </a:solidFill>
                  </a:rPr>
                  <a:t>16</a:t>
                </a:r>
                <a:r>
                  <a:rPr lang="zh-CN" altLang="zh-CN" dirty="0">
                    <a:solidFill>
                      <a:prstClr val="black"/>
                    </a:solidFill>
                  </a:rPr>
                  <a:t>点和</a:t>
                </a:r>
                <a:r>
                  <a:rPr lang="en-US" altLang="zh-CN" dirty="0">
                    <a:solidFill>
                      <a:prstClr val="black"/>
                    </a:solidFill>
                  </a:rPr>
                  <a:t>4</a:t>
                </a:r>
                <a:r>
                  <a:rPr lang="zh-CN" altLang="zh-CN" dirty="0">
                    <a:solidFill>
                      <a:prstClr val="black"/>
                    </a:solidFill>
                  </a:rPr>
                  <a:t>点在时钟中均显示为</a:t>
                </a:r>
                <a:r>
                  <a:rPr lang="en-US" altLang="zh-CN" dirty="0">
                    <a:solidFill>
                      <a:prstClr val="black"/>
                    </a:solidFill>
                  </a:rPr>
                  <a:t>4</a:t>
                </a:r>
                <a:r>
                  <a:rPr lang="zh-CN" altLang="zh-CN" dirty="0">
                    <a:solidFill>
                      <a:prstClr val="black"/>
                    </a:solidFill>
                  </a:rPr>
                  <a:t>点。</a:t>
                </a:r>
                <a:endParaRPr lang="en-US" altLang="zh-CN" sz="2000" dirty="0">
                  <a:solidFill>
                    <a:srgbClr val="191B0E"/>
                  </a:solidFill>
                  <a:latin typeface="Times New Roman" panose="02020603050405020304" pitchFamily="18" charset="0"/>
                  <a:cs typeface="Times New Roman" panose="02020603050405020304" pitchFamily="18" charset="0"/>
                </a:endParaRPr>
              </a:p>
            </p:txBody>
          </p:sp>
        </mc:Choice>
        <mc:Fallback xmlns="">
          <p:sp>
            <p:nvSpPr>
              <p:cNvPr id="24" name="矩形 23">
                <a:extLst>
                  <a:ext uri="{FF2B5EF4-FFF2-40B4-BE49-F238E27FC236}">
                    <a16:creationId xmlns:a16="http://schemas.microsoft.com/office/drawing/2014/main" id="{C04A6DD0-0D5F-EF41-AAE9-711F1271746E}"/>
                  </a:ext>
                </a:extLst>
              </p:cNvPr>
              <p:cNvSpPr>
                <a:spLocks noRot="1" noChangeAspect="1" noMove="1" noResize="1" noEditPoints="1" noAdjustHandles="1" noChangeArrowheads="1" noChangeShapeType="1" noTextEdit="1"/>
              </p:cNvSpPr>
              <p:nvPr/>
            </p:nvSpPr>
            <p:spPr>
              <a:xfrm>
                <a:off x="158673" y="1471004"/>
                <a:ext cx="11705358" cy="2246512"/>
              </a:xfrm>
              <a:prstGeom prst="rect">
                <a:avLst/>
              </a:prstGeom>
              <a:blipFill>
                <a:blip r:embed="rId3"/>
                <a:stretch>
                  <a:fillRect t="-2710" r="-781" b="-3523"/>
                </a:stretch>
              </a:blipFill>
            </p:spPr>
            <p:txBody>
              <a:bodyPr/>
              <a:lstStyle/>
              <a:p>
                <a:r>
                  <a:rPr lang="zh-CN" altLang="en-US">
                    <a:noFill/>
                  </a:rPr>
                  <a:t> </a:t>
                </a:r>
              </a:p>
            </p:txBody>
          </p:sp>
        </mc:Fallback>
      </mc:AlternateContent>
      <p:sp>
        <p:nvSpPr>
          <p:cNvPr id="7" name="矩形 6">
            <a:extLst>
              <a:ext uri="{FF2B5EF4-FFF2-40B4-BE49-F238E27FC236}">
                <a16:creationId xmlns:a16="http://schemas.microsoft.com/office/drawing/2014/main" id="{A37DE539-7390-4C3E-A246-E45C3E9A01CA}"/>
              </a:ext>
            </a:extLst>
          </p:cNvPr>
          <p:cNvSpPr/>
          <p:nvPr/>
        </p:nvSpPr>
        <p:spPr>
          <a:xfrm>
            <a:off x="158673" y="3963415"/>
            <a:ext cx="11705358" cy="960263"/>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solidFill>
                  <a:srgbClr val="191B0E"/>
                </a:solidFill>
                <a:latin typeface="Times New Roman" panose="02020603050405020304" pitchFamily="18" charset="0"/>
                <a:cs typeface="Times New Roman" panose="02020603050405020304" pitchFamily="18" charset="0"/>
              </a:rPr>
              <a:t>在时钟系统中，可以通过补数原理来找到顺时针拨时针的操作代替逆时针拨时针的操作。等价到其他模运算系统中也是成立的，当进行减法运算时，可以将负数用其补数表示，这样就可以把减法转化为加法</a:t>
            </a:r>
            <a:r>
              <a:rPr lang="zh-CN" altLang="en-US" sz="2000" dirty="0">
                <a:solidFill>
                  <a:srgbClr val="191B0E"/>
                </a:solidFill>
                <a:latin typeface="Times New Roman" panose="02020603050405020304" pitchFamily="18" charset="0"/>
                <a:cs typeface="Times New Roman" panose="02020603050405020304" pitchFamily="18" charset="0"/>
              </a:rPr>
              <a:t>。</a:t>
            </a:r>
            <a:endParaRPr lang="en-US" altLang="zh-CN" sz="2000" dirty="0">
              <a:solidFill>
                <a:srgbClr val="191B0E"/>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9081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animEffect transition="in" filter="fade">
                                      <p:cBhvr>
                                        <p:cTn id="7" dur="500"/>
                                        <p:tgtEl>
                                          <p:spTgt spid="2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4">
                                            <p:txEl>
                                              <p:pRg st="1" end="1"/>
                                            </p:txEl>
                                          </p:spTgt>
                                        </p:tgtEl>
                                        <p:attrNameLst>
                                          <p:attrName>style.visibility</p:attrName>
                                        </p:attrNameLst>
                                      </p:cBhvr>
                                      <p:to>
                                        <p:strVal val="visible"/>
                                      </p:to>
                                    </p:set>
                                    <p:animEffect transition="in" filter="fade">
                                      <p:cBhvr>
                                        <p:cTn id="10" dur="500"/>
                                        <p:tgtEl>
                                          <p:spTgt spid="2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4">
                                            <p:txEl>
                                              <p:pRg st="2" end="2"/>
                                            </p:txEl>
                                          </p:spTgt>
                                        </p:tgtEl>
                                        <p:attrNameLst>
                                          <p:attrName>style.visibility</p:attrName>
                                        </p:attrNameLst>
                                      </p:cBhvr>
                                      <p:to>
                                        <p:strVal val="visible"/>
                                      </p:to>
                                    </p:set>
                                    <p:animEffect transition="in" filter="fade">
                                      <p:cBhvr>
                                        <p:cTn id="15" dur="500"/>
                                        <p:tgtEl>
                                          <p:spTgt spid="24">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4">
                                            <p:txEl>
                                              <p:pRg st="3" end="3"/>
                                            </p:txEl>
                                          </p:spTgt>
                                        </p:tgtEl>
                                        <p:attrNameLst>
                                          <p:attrName>style.visibility</p:attrName>
                                        </p:attrNameLst>
                                      </p:cBhvr>
                                      <p:to>
                                        <p:strVal val="visible"/>
                                      </p:to>
                                    </p:set>
                                    <p:animEffect transition="in" filter="fade">
                                      <p:cBhvr>
                                        <p:cTn id="18" dur="500"/>
                                        <p:tgtEl>
                                          <p:spTgt spid="24">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24">
                                            <p:txEl>
                                              <p:pRg st="4" end="4"/>
                                            </p:txEl>
                                          </p:spTgt>
                                        </p:tgtEl>
                                        <p:attrNameLst>
                                          <p:attrName>style.visibility</p:attrName>
                                        </p:attrNameLst>
                                      </p:cBhvr>
                                      <p:to>
                                        <p:strVal val="visible"/>
                                      </p:to>
                                    </p:set>
                                    <p:animEffect transition="in" filter="fade">
                                      <p:cBhvr>
                                        <p:cTn id="21" dur="500"/>
                                        <p:tgtEl>
                                          <p:spTgt spid="24">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4">
                                            <p:txEl>
                                              <p:pRg st="5" end="5"/>
                                            </p:txEl>
                                          </p:spTgt>
                                        </p:tgtEl>
                                        <p:attrNameLst>
                                          <p:attrName>style.visibility</p:attrName>
                                        </p:attrNameLst>
                                      </p:cBhvr>
                                      <p:to>
                                        <p:strVal val="visible"/>
                                      </p:to>
                                    </p:set>
                                    <p:animEffect transition="in" filter="fade">
                                      <p:cBhvr>
                                        <p:cTn id="26" dur="500"/>
                                        <p:tgtEl>
                                          <p:spTgt spid="24">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0" end="0"/>
                                            </p:txEl>
                                          </p:spTgt>
                                        </p:tgtEl>
                                        <p:attrNameLst>
                                          <p:attrName>style.visibility</p:attrName>
                                        </p:attrNameLst>
                                      </p:cBhvr>
                                      <p:to>
                                        <p:strVal val="visible"/>
                                      </p:to>
                                    </p:set>
                                    <p:animEffect transition="in" filter="fade">
                                      <p:cBhvr>
                                        <p:cTn id="31"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0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1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2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18521</TotalTime>
  <Words>4982</Words>
  <Application>Microsoft Office PowerPoint</Application>
  <PresentationFormat>宽屏</PresentationFormat>
  <Paragraphs>839</Paragraphs>
  <Slides>38</Slides>
  <Notes>28</Notes>
  <HiddenSlides>0</HiddenSlides>
  <MMClips>0</MMClips>
  <ScaleCrop>false</ScaleCrop>
  <HeadingPairs>
    <vt:vector size="6" baseType="variant">
      <vt:variant>
        <vt:lpstr>已用的字体</vt:lpstr>
      </vt:variant>
      <vt:variant>
        <vt:i4>13</vt:i4>
      </vt:variant>
      <vt:variant>
        <vt:lpstr>主题</vt:lpstr>
      </vt:variant>
      <vt:variant>
        <vt:i4>13</vt:i4>
      </vt:variant>
      <vt:variant>
        <vt:lpstr>幻灯片标题</vt:lpstr>
      </vt:variant>
      <vt:variant>
        <vt:i4>38</vt:i4>
      </vt:variant>
    </vt:vector>
  </HeadingPairs>
  <TitlesOfParts>
    <vt:vector size="64" baseType="lpstr">
      <vt:lpstr>等线</vt:lpstr>
      <vt:lpstr>黑体</vt:lpstr>
      <vt:lpstr>楷体</vt:lpstr>
      <vt:lpstr>宋体</vt:lpstr>
      <vt:lpstr>微软雅黑</vt:lpstr>
      <vt:lpstr>幼圆</vt:lpstr>
      <vt:lpstr>Arial</vt:lpstr>
      <vt:lpstr>Arial Black</vt:lpstr>
      <vt:lpstr>Calibri</vt:lpstr>
      <vt:lpstr>Cambria Math</vt:lpstr>
      <vt:lpstr>Franklin Gothic Book</vt:lpstr>
      <vt:lpstr>Times New Roman</vt:lpstr>
      <vt:lpstr>Wingdings</vt:lpstr>
      <vt:lpstr>Crop</vt:lpstr>
      <vt:lpstr>1_Crop</vt:lpstr>
      <vt:lpstr>2_Crop</vt:lpstr>
      <vt:lpstr>3_Crop</vt:lpstr>
      <vt:lpstr>4_Crop</vt:lpstr>
      <vt:lpstr>5_Crop</vt:lpstr>
      <vt:lpstr>6_Crop</vt:lpstr>
      <vt:lpstr>7_Crop</vt:lpstr>
      <vt:lpstr>8_Crop</vt:lpstr>
      <vt:lpstr>9_Crop</vt:lpstr>
      <vt:lpstr>10_Crop</vt:lpstr>
      <vt:lpstr>11_Crop</vt:lpstr>
      <vt:lpstr>12_Crop</vt:lpstr>
      <vt:lpstr>PowerPoint 演示文稿</vt:lpstr>
      <vt:lpstr>数据的表示</vt:lpstr>
      <vt:lpstr>主要内容</vt:lpstr>
      <vt:lpstr>数值数据表示</vt:lpstr>
      <vt:lpstr>整数的表示-无符号数编码</vt:lpstr>
      <vt:lpstr>整数的表示-有符号数编码</vt:lpstr>
      <vt:lpstr>整数的表示-有符号数编码</vt:lpstr>
      <vt:lpstr>整数的表示-有符号数编码</vt:lpstr>
      <vt:lpstr>整数的表示-有符号数编码</vt:lpstr>
      <vt:lpstr>整数的表示-有符号数编码</vt:lpstr>
      <vt:lpstr>              </vt:lpstr>
      <vt:lpstr>整数的表示-有符号数编码</vt:lpstr>
      <vt:lpstr>整数的表示-有符号数编码</vt:lpstr>
      <vt:lpstr>整数的表示-有符号数编码</vt:lpstr>
      <vt:lpstr>整数的表示-有符号数编码</vt:lpstr>
      <vt:lpstr>主要内容</vt:lpstr>
      <vt:lpstr>浮点数表示</vt:lpstr>
      <vt:lpstr>浮点数表示</vt:lpstr>
      <vt:lpstr>浮点数表示与运算</vt:lpstr>
      <vt:lpstr>浮点数表示与运算</vt:lpstr>
      <vt:lpstr>浮点数表示与运算</vt:lpstr>
      <vt:lpstr>浮点数表示与运算</vt:lpstr>
      <vt:lpstr>浮点数表示与运算</vt:lpstr>
      <vt:lpstr>浮点数表示与运算</vt:lpstr>
      <vt:lpstr>浮点数转换</vt:lpstr>
      <vt:lpstr>延伸：非数值型数据</vt:lpstr>
      <vt:lpstr>西文字符的编码表示</vt:lpstr>
      <vt:lpstr>西文字符的编码表示</vt:lpstr>
      <vt:lpstr>汉字及国际字符的编码表示</vt:lpstr>
      <vt:lpstr>汉字内码</vt:lpstr>
      <vt:lpstr>汉字的字模点阵码和轮廓描述</vt:lpstr>
      <vt:lpstr>数据的存储与排序</vt:lpstr>
      <vt:lpstr>大端模式和小端模式</vt:lpstr>
      <vt:lpstr>大端模式和小端模式</vt:lpstr>
      <vt:lpstr>对齐</vt:lpstr>
      <vt:lpstr>对齐</vt:lpstr>
      <vt:lpstr>章节小结</vt:lpstr>
      <vt:lpstr>习题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Exploration for Multiple Level Cell based Non-volatile FPGAs</dc:title>
  <dc:creator>sdu_lk</dc:creator>
  <cp:lastModifiedBy>宇涵 王</cp:lastModifiedBy>
  <cp:revision>1957</cp:revision>
  <cp:lastPrinted>2021-05-18T05:46:40Z</cp:lastPrinted>
  <dcterms:created xsi:type="dcterms:W3CDTF">2017-10-16T12:06:00Z</dcterms:created>
  <dcterms:modified xsi:type="dcterms:W3CDTF">2024-01-04T08:00:03Z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